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861" r:id="rId2"/>
    <p:sldId id="989" r:id="rId3"/>
    <p:sldId id="1322" r:id="rId4"/>
    <p:sldId id="1325" r:id="rId5"/>
    <p:sldId id="1350" r:id="rId6"/>
    <p:sldId id="1326" r:id="rId7"/>
    <p:sldId id="1327" r:id="rId8"/>
    <p:sldId id="1328" r:id="rId9"/>
    <p:sldId id="1329" r:id="rId10"/>
    <p:sldId id="1330" r:id="rId11"/>
    <p:sldId id="1323" r:id="rId12"/>
    <p:sldId id="1332" r:id="rId13"/>
    <p:sldId id="1338" r:id="rId14"/>
    <p:sldId id="1339" r:id="rId15"/>
    <p:sldId id="1334" r:id="rId16"/>
    <p:sldId id="1333" r:id="rId17"/>
    <p:sldId id="1331" r:id="rId18"/>
    <p:sldId id="1335" r:id="rId19"/>
    <p:sldId id="1336" r:id="rId20"/>
    <p:sldId id="281" r:id="rId21"/>
    <p:sldId id="1337" r:id="rId22"/>
    <p:sldId id="1342" r:id="rId23"/>
    <p:sldId id="1341" r:id="rId24"/>
    <p:sldId id="1340" r:id="rId25"/>
    <p:sldId id="1348" r:id="rId26"/>
    <p:sldId id="1347" r:id="rId27"/>
    <p:sldId id="1343" r:id="rId28"/>
    <p:sldId id="1345" r:id="rId29"/>
    <p:sldId id="1346" r:id="rId30"/>
    <p:sldId id="1357" r:id="rId31"/>
    <p:sldId id="503" r:id="rId32"/>
    <p:sldId id="1349" r:id="rId33"/>
    <p:sldId id="1351" r:id="rId34"/>
    <p:sldId id="1352" r:id="rId35"/>
    <p:sldId id="1353" r:id="rId36"/>
    <p:sldId id="1133" r:id="rId37"/>
    <p:sldId id="1132" r:id="rId38"/>
    <p:sldId id="1321" r:id="rId39"/>
    <p:sldId id="1354" r:id="rId40"/>
    <p:sldId id="1355" r:id="rId41"/>
    <p:sldId id="1356" r:id="rId42"/>
    <p:sldId id="519" r:id="rId43"/>
    <p:sldId id="735" r:id="rId44"/>
    <p:sldId id="1240" r:id="rId45"/>
    <p:sldId id="1241" r:id="rId46"/>
    <p:sldId id="733" r:id="rId47"/>
    <p:sldId id="732" r:id="rId48"/>
    <p:sldId id="731" r:id="rId49"/>
    <p:sldId id="1242" r:id="rId50"/>
    <p:sldId id="1243" r:id="rId51"/>
    <p:sldId id="1245" r:id="rId52"/>
    <p:sldId id="1246" r:id="rId53"/>
    <p:sldId id="1247" r:id="rId54"/>
    <p:sldId id="1248" r:id="rId55"/>
    <p:sldId id="1249" r:id="rId56"/>
    <p:sldId id="1251" r:id="rId57"/>
    <p:sldId id="1250" r:id="rId58"/>
    <p:sldId id="1252" r:id="rId59"/>
    <p:sldId id="1254" r:id="rId60"/>
    <p:sldId id="1255" r:id="rId61"/>
    <p:sldId id="1256" r:id="rId62"/>
    <p:sldId id="673" r:id="rId63"/>
    <p:sldId id="1258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CDFF61-994D-4C32-A444-A8BAF0B12778}" v="2" dt="2023-11-10T18:47:54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BFCDFF61-994D-4C32-A444-A8BAF0B12778}"/>
    <pc:docChg chg="addSld modSld">
      <pc:chgData name="Samson Zhou" userId="be955f33642ecbf5" providerId="LiveId" clId="{BFCDFF61-994D-4C32-A444-A8BAF0B12778}" dt="2023-11-10T18:47:54.085" v="1"/>
      <pc:docMkLst>
        <pc:docMk/>
      </pc:docMkLst>
      <pc:sldChg chg="modSp">
        <pc:chgData name="Samson Zhou" userId="be955f33642ecbf5" providerId="LiveId" clId="{BFCDFF61-994D-4C32-A444-A8BAF0B12778}" dt="2023-11-10T18:47:25.759" v="0" actId="20577"/>
        <pc:sldMkLst>
          <pc:docMk/>
          <pc:sldMk cId="1286416461" sldId="1322"/>
        </pc:sldMkLst>
        <pc:spChg chg="mod">
          <ac:chgData name="Samson Zhou" userId="be955f33642ecbf5" providerId="LiveId" clId="{BFCDFF61-994D-4C32-A444-A8BAF0B12778}" dt="2023-11-10T18:47:25.759" v="0" actId="20577"/>
          <ac:spMkLst>
            <pc:docMk/>
            <pc:sldMk cId="1286416461" sldId="1322"/>
            <ac:spMk id="8" creationId="{7FAFF05D-9B00-4B1A-A888-E353C11CAA78}"/>
          </ac:spMkLst>
        </pc:spChg>
      </pc:sldChg>
      <pc:sldChg chg="add">
        <pc:chgData name="Samson Zhou" userId="be955f33642ecbf5" providerId="LiveId" clId="{BFCDFF61-994D-4C32-A444-A8BAF0B12778}" dt="2023-11-10T18:47:54.085" v="1"/>
        <pc:sldMkLst>
          <pc:docMk/>
          <pc:sldMk cId="2667996364" sldId="1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E8F20-8010-49F9-A13C-9A65A3BA801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7B3C5-4BCC-4F94-A327-DBF80E7A7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8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35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99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5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17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39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24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54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59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24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43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15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63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53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69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497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488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228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11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69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287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316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54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922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712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9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372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43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930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498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1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96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15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16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80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47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6DB8-3362-7E30-3BBD-1FD60E90A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1B426-F95F-F837-BFFD-6F111EF57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B5CA7-49C4-6AE6-5AE8-3B8862AC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DF20-E24A-4BDB-9478-E17F2B399F6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467C9-7DEE-FC52-FB69-27D9F9BD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375C4-D316-E531-4649-F7F14A6A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B2A-0347-4E4F-805E-6CC288E3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9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5B4F-B401-CDC6-22F1-05396AD1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0A5C5-CC5A-B4EB-1D4A-40A0EF035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F3B36-8DEE-DBB2-A4B1-C307A60B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DF20-E24A-4BDB-9478-E17F2B399F6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B1358-9EBC-2EA6-49D3-1782A298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0AC81-BBEB-5118-7C79-ACE361B3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B2A-0347-4E4F-805E-6CC288E3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6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C74F44-9A85-A49E-5691-6C5984895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57094-0C82-B474-264D-ED24A0604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82BFA-1729-E684-BACC-EB0529BF7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DF20-E24A-4BDB-9478-E17F2B399F6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36D5B-356B-BDA7-6715-198D3CD0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09B9D-E672-4E1A-1657-7D3E0A20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B2A-0347-4E4F-805E-6CC288E3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5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3007-179C-58E8-9012-41A24AE9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48401-961F-5234-78E3-557D74452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6DB3D-EB5A-007C-793D-4E138DF7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DF20-E24A-4BDB-9478-E17F2B399F6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2B8C8-CDD7-7EA9-44D7-2EA5D7C7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DF20-7930-67E8-6582-193D7E29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B2A-0347-4E4F-805E-6CC288E3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9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8EDE-E3FC-352F-2BAA-A63C8A62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CB018-9AD8-1349-58FD-C257D97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5FE21-6C39-BABA-21DF-43D6C1EC4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DF20-E24A-4BDB-9478-E17F2B399F6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153F0-28E2-1EB9-B544-836660D36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29C0B-B665-3171-388F-88B07EE5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B2A-0347-4E4F-805E-6CC288E3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5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CF8C-B7A7-44A5-1DFD-B23134CA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B27FE-2CB9-A25C-D2B2-A02CCB9B2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0BB1F-DB73-9C5D-F093-9133A981C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7ED81-7E8A-C15C-6259-F9E9A1ED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DF20-E24A-4BDB-9478-E17F2B399F6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6429B-749B-84E4-B17F-D542564D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49466-2721-54FB-B669-187F6B9A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B2A-0347-4E4F-805E-6CC288E3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9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BA83-B7CA-5556-666B-CEC592F4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13C0B-9A27-D52F-C8D5-EDE447214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86EDA-854E-A45E-2A4D-6FA86CE6A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D2366-7432-E79E-61E9-6B0269930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1A576-2373-1C5B-4D0A-8F39EBD35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A5073-9D6B-4573-4677-9DF55C81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DF20-E24A-4BDB-9478-E17F2B399F6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96989-2EFE-8EA0-52D0-FA295265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5544E4-BA37-2DDE-3A74-7490D596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B2A-0347-4E4F-805E-6CC288E3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7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CBAC-EDC3-6A3F-D80A-D0758571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A8A88E-7A2E-0037-A7F0-F54353B6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DF20-E24A-4BDB-9478-E17F2B399F6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7041A-1D61-98AE-F5F3-FD01581E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3C835-A063-01C9-6D29-9F64D73F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B2A-0347-4E4F-805E-6CC288E3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6EBEF-29AB-3572-32DF-23AC199D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DF20-E24A-4BDB-9478-E17F2B399F6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B4105-2A11-B4C0-A776-18C124B9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3E944-6F5C-BCB7-B6B0-B55B2323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B2A-0347-4E4F-805E-6CC288E3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68C2-189E-DC54-A0FA-CEFA3C76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4DC2B-7D12-2650-9A66-9B9E5A944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8ACF9-2A8B-88AF-995F-8A4A64231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274B2-EF75-0BD6-66BE-CCB57C14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DF20-E24A-4BDB-9478-E17F2B399F6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F64D5-B368-B17E-F5F9-85441631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BAAC2-2440-38AB-89D2-D8CBFC55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B2A-0347-4E4F-805E-6CC288E3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1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6F87-0366-206F-5031-F516D66A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BC2E6-B1A1-094B-B243-48C3112DF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A6129-C89F-DF6C-1D1C-4A7325E7E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BCE20-3807-C4B2-E7B0-35108DDF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DF20-E24A-4BDB-9478-E17F2B399F6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0CBDB-A059-8029-971C-E62CE859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5FEA6-193C-5E91-E1E9-646C4344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B2A-0347-4E4F-805E-6CC288E3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4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4CA62D-7BC8-A415-43C8-AED6E19EF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CA8CB-7269-A005-459B-A775C3BF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099FF-C67C-0AB8-93C1-774791DEA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5DF20-E24A-4BDB-9478-E17F2B399F6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F4C1B-B37F-C965-9962-58E966A6A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B44C3-A90E-FA2E-35F7-91246A838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A0B2A-0347-4E4F-805E-6CC288E3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5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../media/image3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../media/image3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../media/image3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../media/image3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../media/image3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../media/image3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../media/image3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../media/image3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../media/image3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12" Type="http://schemas.openxmlformats.org/officeDocument/2006/relationships/image" Target="../media/image9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9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NULL"/><Relationship Id="rId14" Type="http://schemas.openxmlformats.org/officeDocument/2006/relationships/image" Target="../media/image3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0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4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3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3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9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0.png"/><Relationship Id="rId7" Type="http://schemas.openxmlformats.org/officeDocument/2006/relationships/image" Target="../media/image460.png"/><Relationship Id="rId12" Type="http://schemas.openxmlformats.org/officeDocument/2006/relationships/image" Target="../media/image51.png"/><Relationship Id="rId17" Type="http://schemas.openxmlformats.org/officeDocument/2006/relationships/image" Target="../media/image56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11" Type="http://schemas.openxmlformats.org/officeDocument/2006/relationships/image" Target="../media/image500.png"/><Relationship Id="rId5" Type="http://schemas.openxmlformats.org/officeDocument/2006/relationships/image" Target="../media/image440.png"/><Relationship Id="rId15" Type="http://schemas.openxmlformats.org/officeDocument/2006/relationships/image" Target="../media/image540.png"/><Relationship Id="rId10" Type="http://schemas.openxmlformats.org/officeDocument/2006/relationships/image" Target="../media/image490.png"/><Relationship Id="rId4" Type="http://schemas.openxmlformats.org/officeDocument/2006/relationships/image" Target="../media/image430.png"/><Relationship Id="rId9" Type="http://schemas.openxmlformats.org/officeDocument/2006/relationships/image" Target="../media/image480.png"/><Relationship Id="rId1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3" Type="http://schemas.openxmlformats.org/officeDocument/2006/relationships/image" Target="../media/image60.png"/><Relationship Id="rId3" Type="http://schemas.openxmlformats.org/officeDocument/2006/relationships/image" Target="../media/image420.png"/><Relationship Id="rId7" Type="http://schemas.openxmlformats.org/officeDocument/2006/relationships/image" Target="../media/image540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0.png"/><Relationship Id="rId1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3" Type="http://schemas.openxmlformats.org/officeDocument/2006/relationships/image" Target="../media/image60.png"/><Relationship Id="rId3" Type="http://schemas.openxmlformats.org/officeDocument/2006/relationships/image" Target="../media/image420.png"/><Relationship Id="rId7" Type="http://schemas.openxmlformats.org/officeDocument/2006/relationships/image" Target="../media/image540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0.png"/><Relationship Id="rId1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3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9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../media/image3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30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9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19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0.jpg"/><Relationship Id="rId4" Type="http://schemas.openxmlformats.org/officeDocument/2006/relationships/image" Target="../media/image12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281.pn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5" Type="http://schemas.openxmlformats.org/officeDocument/2006/relationships/image" Target="NULL"/><Relationship Id="rId10" Type="http://schemas.openxmlformats.org/officeDocument/2006/relationships/image" Target="../media/image23.png"/><Relationship Id="rId9" Type="http://schemas.openxmlformats.org/officeDocument/2006/relationships/image" Target="../media/image22.jp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9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NULL"/><Relationship Id="rId4" Type="http://schemas.openxmlformats.org/officeDocument/2006/relationships/image" Target="../media/image281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30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4832059" y="1785332"/>
                <a:ext cx="6442493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be a set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observations, each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features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be the vector of outcomes/labels for each observation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059" y="1785332"/>
                <a:ext cx="6442493" cy="4031873"/>
              </a:xfrm>
              <a:prstGeom prst="rect">
                <a:avLst/>
              </a:prstGeom>
              <a:blipFill>
                <a:blip r:embed="rId2"/>
                <a:stretch>
                  <a:fillRect l="-2176" t="-1815" b="-4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12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Review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are conditions for finding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1077218"/>
              </a:xfrm>
              <a:prstGeom prst="rect">
                <a:avLst/>
              </a:prstGeom>
              <a:blipFill>
                <a:blip r:embed="rId2"/>
                <a:stretch>
                  <a:fillRect l="-2457" t="-7345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499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Review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are conditions for finding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If the system is inconsistent, there are no solutions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2554545"/>
              </a:xfrm>
              <a:prstGeom prst="rect">
                <a:avLst/>
              </a:prstGeom>
              <a:blipFill>
                <a:blip r:embed="rId2"/>
                <a:stretch>
                  <a:fillRect l="-2457" t="-3103" b="-6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917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Review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are conditions for finding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If the system is inconsistent, there are no solutions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Can check for consistency by looking at the rank of the coefficient matrix and the augmented matrix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5016758"/>
              </a:xfrm>
              <a:prstGeom prst="rect">
                <a:avLst/>
              </a:prstGeom>
              <a:blipFill>
                <a:blip r:embed="rId2"/>
                <a:stretch>
                  <a:fillRect l="-2457" t="-1580" b="-3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259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For a square matrix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, if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is full rank,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then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has an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 such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For a general matrix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with linearly independent columns, the Moore-Penrose inverse/pseudoinverse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mtClean="0">
                            <a:solidFill>
                              <a:srgbClr val="C00000"/>
                            </a:solidFill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satisfies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>
                            <a:solidFill>
                              <a:srgbClr val="C00000"/>
                            </a:solidFill>
                          </a:rPr>
                          <m:t>†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US" sz="320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>
                            <a:solidFill>
                              <a:srgbClr val="C00000"/>
                            </a:solidFill>
                          </a:rPr>
                          <m:t>†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757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Review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are conditions for finding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If the system is inconsistent, there are no solutions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If the system is consistent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, then there is a single solution,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4031873"/>
              </a:xfrm>
              <a:prstGeom prst="rect">
                <a:avLst/>
              </a:prstGeom>
              <a:blipFill>
                <a:blip r:embed="rId2"/>
                <a:stretch>
                  <a:fillRect l="-2457" t="-1967" r="-2244" b="-4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838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Review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51062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are conditions for finding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If the system is inconsistent, there are no solutions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If the system is consistent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, then are infinite solutions and can find a solution by looking 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columns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5106270"/>
              </a:xfrm>
              <a:prstGeom prst="rect">
                <a:avLst/>
              </a:prstGeom>
              <a:blipFill>
                <a:blip r:embed="rId2"/>
                <a:stretch>
                  <a:fillRect l="-2457" t="-1551" r="-2244" b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816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Review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4613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are conditions for finding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If the system is inconsistent, there are no solutions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If the system is consistent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, then at most one solution 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>
                            <a:solidFill>
                              <a:srgbClr val="C00000"/>
                            </a:solidFill>
                          </a:rPr>
                          <m:t>†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) and can find by looking 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rows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4613827"/>
              </a:xfrm>
              <a:prstGeom prst="rect">
                <a:avLst/>
              </a:prstGeom>
              <a:blipFill>
                <a:blip r:embed="rId2"/>
                <a:stretch>
                  <a:fillRect l="-2457" t="-1717" r="-2244" b="-3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567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are conditions for finding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to do when there is no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2554545"/>
              </a:xfrm>
              <a:prstGeom prst="rect">
                <a:avLst/>
              </a:prstGeom>
              <a:blipFill>
                <a:blip r:embed="rId2"/>
                <a:stretch>
                  <a:fillRect l="-2457" t="-3103" b="-7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126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are conditions for finding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to do when there is no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 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Minimize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some loss function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3539430"/>
              </a:xfrm>
              <a:prstGeom prst="rect">
                <a:avLst/>
              </a:prstGeom>
              <a:blipFill>
                <a:blip r:embed="rId2"/>
                <a:stretch>
                  <a:fillRect l="-2457" t="-2241" r="-245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8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27</a:t>
            </a:r>
            <a:r>
              <a:rPr lang="en-US" dirty="0"/>
              <a:t>: </a:t>
            </a:r>
            <a:r>
              <a:rPr lang="en-US" dirty="0" err="1"/>
              <a:t>Chunkai</a:t>
            </a:r>
            <a:r>
              <a:rPr lang="en-US" dirty="0"/>
              <a:t>, Jung, Galaxy AI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29</a:t>
            </a:r>
            <a:r>
              <a:rPr lang="en-US" dirty="0"/>
              <a:t>: STMI, Anmol,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December 1</a:t>
            </a:r>
            <a:r>
              <a:rPr lang="en-US" dirty="0"/>
              <a:t>: </a:t>
            </a:r>
            <a:r>
              <a:rPr lang="en-US" dirty="0" err="1"/>
              <a:t>Bokun</a:t>
            </a:r>
            <a:r>
              <a:rPr lang="en-US" dirty="0"/>
              <a:t>, Ayesha, </a:t>
            </a:r>
            <a:r>
              <a:rPr lang="en-US" dirty="0" err="1"/>
              <a:t>Dawei</a:t>
            </a:r>
            <a:r>
              <a:rPr lang="en-US" dirty="0"/>
              <a:t>, </a:t>
            </a:r>
            <a:r>
              <a:rPr lang="en-US" dirty="0" err="1"/>
              <a:t>Lipai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“Least squares” optimization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1569660"/>
              </a:xfrm>
              <a:prstGeom prst="rect">
                <a:avLst/>
              </a:prstGeom>
              <a:blipFill>
                <a:blip r:embed="rId2"/>
                <a:stretch>
                  <a:fillRect l="-2457" t="-4669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4" descr="Image result for linear regression">
            <a:extLst>
              <a:ext uri="{FF2B5EF4-FFF2-40B4-BE49-F238E27FC236}">
                <a16:creationId xmlns:a16="http://schemas.microsoft.com/office/drawing/2014/main" id="{7303F1F4-2F73-4BE7-8C6B-0CE327353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170" y="3612423"/>
            <a:ext cx="4008367" cy="265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3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2270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is the solution to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lim>
                    </m:limLow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2270943"/>
              </a:xfrm>
              <a:prstGeom prst="rect">
                <a:avLst/>
              </a:prstGeom>
              <a:blipFill>
                <a:blip r:embed="rId2"/>
                <a:stretch>
                  <a:fillRect l="-2457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225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6C1948-E80D-27D5-C9BA-194BADD0BFB3}"/>
              </a:ext>
            </a:extLst>
          </p:cNvPr>
          <p:cNvCxnSpPr/>
          <p:nvPr/>
        </p:nvCxnSpPr>
        <p:spPr>
          <a:xfrm flipV="1">
            <a:off x="2654418" y="3306167"/>
            <a:ext cx="5939405" cy="26005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14E601-3BFB-6750-4761-601ADE2ECFB7}"/>
                  </a:ext>
                </a:extLst>
              </p:cNvPr>
              <p:cNvSpPr txBox="1"/>
              <p:nvPr/>
            </p:nvSpPr>
            <p:spPr>
              <a:xfrm>
                <a:off x="558221" y="5582561"/>
                <a:ext cx="1890666" cy="910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14E601-3BFB-6750-4761-601ADE2EC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21" y="5582561"/>
                <a:ext cx="1890666" cy="9103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D66A42-A786-5BD9-3EAC-49654E1D92A8}"/>
                  </a:ext>
                </a:extLst>
              </p:cNvPr>
              <p:cNvSpPr txBox="1"/>
              <p:nvPr/>
            </p:nvSpPr>
            <p:spPr>
              <a:xfrm>
                <a:off x="4907559" y="1727424"/>
                <a:ext cx="2088161" cy="920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D66A42-A786-5BD9-3EAC-49654E1D9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559" y="1727424"/>
                <a:ext cx="2088161" cy="92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928BA13D-619D-8863-9E7D-222353AF19A1}"/>
              </a:ext>
            </a:extLst>
          </p:cNvPr>
          <p:cNvSpPr/>
          <p:nvPr/>
        </p:nvSpPr>
        <p:spPr>
          <a:xfrm>
            <a:off x="4915948" y="2449585"/>
            <a:ext cx="234892" cy="2348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A618F3-2914-4684-5BFD-84BBCF174FB2}"/>
                  </a:ext>
                </a:extLst>
              </p:cNvPr>
              <p:cNvSpPr txBox="1"/>
              <p:nvPr/>
            </p:nvSpPr>
            <p:spPr>
              <a:xfrm>
                <a:off x="5240325" y="5602941"/>
                <a:ext cx="576603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Find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A618F3-2914-4684-5BFD-84BBCF174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325" y="5602941"/>
                <a:ext cx="5766032" cy="584775"/>
              </a:xfrm>
              <a:prstGeom prst="rect">
                <a:avLst/>
              </a:prstGeom>
              <a:blipFill>
                <a:blip r:embed="rId4"/>
                <a:stretch>
                  <a:fillRect l="-2748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404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6C1948-E80D-27D5-C9BA-194BADD0BFB3}"/>
              </a:ext>
            </a:extLst>
          </p:cNvPr>
          <p:cNvCxnSpPr/>
          <p:nvPr/>
        </p:nvCxnSpPr>
        <p:spPr>
          <a:xfrm flipV="1">
            <a:off x="2654418" y="3306167"/>
            <a:ext cx="5939405" cy="26005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14E601-3BFB-6750-4761-601ADE2ECFB7}"/>
                  </a:ext>
                </a:extLst>
              </p:cNvPr>
              <p:cNvSpPr txBox="1"/>
              <p:nvPr/>
            </p:nvSpPr>
            <p:spPr>
              <a:xfrm>
                <a:off x="558221" y="5582561"/>
                <a:ext cx="1890666" cy="910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14E601-3BFB-6750-4761-601ADE2EC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21" y="5582561"/>
                <a:ext cx="1890666" cy="9103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D66A42-A786-5BD9-3EAC-49654E1D92A8}"/>
                  </a:ext>
                </a:extLst>
              </p:cNvPr>
              <p:cNvSpPr txBox="1"/>
              <p:nvPr/>
            </p:nvSpPr>
            <p:spPr>
              <a:xfrm>
                <a:off x="4907559" y="1727424"/>
                <a:ext cx="2088161" cy="920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D66A42-A786-5BD9-3EAC-49654E1D9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559" y="1727424"/>
                <a:ext cx="2088161" cy="92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928BA13D-619D-8863-9E7D-222353AF19A1}"/>
              </a:ext>
            </a:extLst>
          </p:cNvPr>
          <p:cNvSpPr/>
          <p:nvPr/>
        </p:nvSpPr>
        <p:spPr>
          <a:xfrm>
            <a:off x="4915948" y="2449585"/>
            <a:ext cx="234892" cy="2348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0C76C8-6E79-A9B9-DA67-B2F98685EFAB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5116441" y="2650078"/>
            <a:ext cx="906854" cy="18044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C852C7A-2A27-5A96-9306-F489D651EC4F}"/>
                  </a:ext>
                </a:extLst>
              </p:cNvPr>
              <p:cNvSpPr txBox="1"/>
              <p:nvPr/>
            </p:nvSpPr>
            <p:spPr>
              <a:xfrm>
                <a:off x="5844683" y="4454554"/>
                <a:ext cx="1890666" cy="910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C852C7A-2A27-5A96-9306-F489D651E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683" y="4454554"/>
                <a:ext cx="1890666" cy="910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4BB559-E405-C961-DDFD-AD5F711AFA19}"/>
                  </a:ext>
                </a:extLst>
              </p:cNvPr>
              <p:cNvSpPr txBox="1"/>
              <p:nvPr/>
            </p:nvSpPr>
            <p:spPr>
              <a:xfrm>
                <a:off x="5240325" y="5602941"/>
                <a:ext cx="576603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Find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4BB559-E405-C961-DDFD-AD5F711AF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325" y="5602941"/>
                <a:ext cx="5766032" cy="584775"/>
              </a:xfrm>
              <a:prstGeom prst="rect">
                <a:avLst/>
              </a:prstGeom>
              <a:blipFill>
                <a:blip r:embed="rId5"/>
                <a:stretch>
                  <a:fillRect l="-2748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312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4230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is the solution to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lim>
                    </m:limLow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en-US" sz="3200" dirty="0"/>
                  <a:t> be the projection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onto the column space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Decompose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∥</m:t>
                        </m:r>
                      </m:sup>
                    </m:sSup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4230774"/>
              </a:xfrm>
              <a:prstGeom prst="rect">
                <a:avLst/>
              </a:prstGeom>
              <a:blipFill>
                <a:blip r:embed="rId2"/>
                <a:stretch>
                  <a:fillRect l="-2457" t="-1729" b="-3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404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∥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133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479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∥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133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7F2F03-76A4-957F-334A-8B7591CA5748}"/>
                  </a:ext>
                </a:extLst>
              </p:cNvPr>
              <p:cNvSpPr txBox="1"/>
              <p:nvPr/>
            </p:nvSpPr>
            <p:spPr>
              <a:xfrm>
                <a:off x="2726421" y="3648243"/>
                <a:ext cx="7600425" cy="809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7F2F03-76A4-957F-334A-8B7591CA5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421" y="3648243"/>
                <a:ext cx="7600425" cy="8095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459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∥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133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7F2F03-76A4-957F-334A-8B7591CA5748}"/>
                  </a:ext>
                </a:extLst>
              </p:cNvPr>
              <p:cNvSpPr txBox="1"/>
              <p:nvPr/>
            </p:nvSpPr>
            <p:spPr>
              <a:xfrm>
                <a:off x="2726421" y="3648243"/>
                <a:ext cx="7600425" cy="809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7F2F03-76A4-957F-334A-8B7591CA5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421" y="3648243"/>
                <a:ext cx="7600425" cy="8095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69F654-6BFE-D93B-93E5-C5DFC7C46F8D}"/>
                  </a:ext>
                </a:extLst>
              </p:cNvPr>
              <p:cNvSpPr txBox="1"/>
              <p:nvPr/>
            </p:nvSpPr>
            <p:spPr>
              <a:xfrm>
                <a:off x="2933350" y="4440375"/>
                <a:ext cx="4230846" cy="809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69F654-6BFE-D93B-93E5-C5DFC7C46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350" y="4440375"/>
                <a:ext cx="4230846" cy="8095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210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47017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∥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Minimized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∥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 when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>
                            <a:solidFill>
                              <a:srgbClr val="C00000"/>
                            </a:solidFill>
                          </a:rPr>
                          <m:t>†</m:t>
                        </m:r>
                      </m:sup>
                    </m:sSup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∥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>
                            <a:solidFill>
                              <a:srgbClr val="C00000"/>
                            </a:solidFill>
                          </a:rPr>
                          <m:t>†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4701723"/>
              </a:xfrm>
              <a:blipFill>
                <a:blip r:embed="rId3"/>
                <a:stretch>
                  <a:fillRect l="-1333" t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7F2F03-76A4-957F-334A-8B7591CA5748}"/>
                  </a:ext>
                </a:extLst>
              </p:cNvPr>
              <p:cNvSpPr txBox="1"/>
              <p:nvPr/>
            </p:nvSpPr>
            <p:spPr>
              <a:xfrm>
                <a:off x="2726421" y="3648243"/>
                <a:ext cx="7600425" cy="809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7F2F03-76A4-957F-334A-8B7591CA5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421" y="3648243"/>
                <a:ext cx="7600425" cy="8095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69F654-6BFE-D93B-93E5-C5DFC7C46F8D}"/>
                  </a:ext>
                </a:extLst>
              </p:cNvPr>
              <p:cNvSpPr txBox="1"/>
              <p:nvPr/>
            </p:nvSpPr>
            <p:spPr>
              <a:xfrm>
                <a:off x="2933350" y="4440375"/>
                <a:ext cx="4230846" cy="809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69F654-6BFE-D93B-93E5-C5DFC7C46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350" y="4440375"/>
                <a:ext cx="4230846" cy="8095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561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4" descr="Image result for linear regression">
            <a:extLst>
              <a:ext uri="{FF2B5EF4-FFF2-40B4-BE49-F238E27FC236}">
                <a16:creationId xmlns:a16="http://schemas.microsoft.com/office/drawing/2014/main" id="{7303F1F4-2F73-4BE7-8C6B-0CE327353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650" y="4142230"/>
            <a:ext cx="3739967" cy="247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4CF7A3E5-B0DB-66F5-E447-F8867AEC61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4156" y="1794079"/>
                <a:ext cx="7735317" cy="249933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“Least squares” optimization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MLE under Gaussian noise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Closed form solution: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>
                            <a:solidFill>
                              <a:srgbClr val="C00000"/>
                            </a:solidFill>
                          </a:rPr>
                          <m:t>†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4CF7A3E5-B0DB-66F5-E447-F8867AEC61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4156" y="1794079"/>
                <a:ext cx="7735317" cy="2499331"/>
              </a:xfrm>
              <a:blipFill>
                <a:blip r:embed="rId14"/>
                <a:stretch>
                  <a:fillRect l="-1812" t="-4878" b="-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3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Review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</a:t>
                </a:r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, </a:t>
                </a: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  <a:blipFill>
                <a:blip r:embed="rId2"/>
                <a:stretch>
                  <a:fillRect l="-1902" t="-3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5C823-3983-4C5C-83E7-D8CC0D6C92B7}"/>
              </a:ext>
            </a:extLst>
          </p:cNvPr>
          <p:cNvSpPr/>
          <p:nvPr/>
        </p:nvSpPr>
        <p:spPr>
          <a:xfrm>
            <a:off x="729412" y="1931668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/>
              <p:nvPr/>
            </p:nvSpPr>
            <p:spPr>
              <a:xfrm>
                <a:off x="1670460" y="5706125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460" y="5706125"/>
                <a:ext cx="39421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3A87E7B-2884-4F34-B0C4-46A53A4636B2}"/>
              </a:ext>
            </a:extLst>
          </p:cNvPr>
          <p:cNvSpPr/>
          <p:nvPr/>
        </p:nvSpPr>
        <p:spPr>
          <a:xfrm>
            <a:off x="3015687" y="1935212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/>
              <p:nvPr/>
            </p:nvSpPr>
            <p:spPr>
              <a:xfrm>
                <a:off x="1596882" y="276225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882" y="2762254"/>
                <a:ext cx="5413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/>
              <p:nvPr/>
            </p:nvSpPr>
            <p:spPr>
              <a:xfrm>
                <a:off x="3005719" y="2757341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719" y="2757341"/>
                <a:ext cx="36798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/>
              <p:nvPr/>
            </p:nvSpPr>
            <p:spPr>
              <a:xfrm>
                <a:off x="162648" y="316516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48" y="3165167"/>
                <a:ext cx="3745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DC86988-61BF-2ADD-8FC5-5BDF76EF71B8}"/>
                  </a:ext>
                </a:extLst>
              </p:cNvPr>
              <p:cNvSpPr/>
              <p:nvPr/>
            </p:nvSpPr>
            <p:spPr>
              <a:xfrm>
                <a:off x="3507030" y="2874538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DC86988-61BF-2ADD-8FC5-5BDF76EF71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030" y="2874538"/>
                <a:ext cx="39421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416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</a:t>
                </a:r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, </a:t>
                </a: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3200" dirty="0"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  <a:blipFill>
                <a:blip r:embed="rId2"/>
                <a:stretch>
                  <a:fillRect l="-1902" t="-3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5C823-3983-4C5C-83E7-D8CC0D6C92B7}"/>
              </a:ext>
            </a:extLst>
          </p:cNvPr>
          <p:cNvSpPr/>
          <p:nvPr/>
        </p:nvSpPr>
        <p:spPr>
          <a:xfrm>
            <a:off x="729412" y="1931668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/>
              <p:nvPr/>
            </p:nvSpPr>
            <p:spPr>
              <a:xfrm>
                <a:off x="1670460" y="5706125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460" y="5706125"/>
                <a:ext cx="39421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3A87E7B-2884-4F34-B0C4-46A53A4636B2}"/>
              </a:ext>
            </a:extLst>
          </p:cNvPr>
          <p:cNvSpPr/>
          <p:nvPr/>
        </p:nvSpPr>
        <p:spPr>
          <a:xfrm>
            <a:off x="3015687" y="1935212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/>
              <p:nvPr/>
            </p:nvSpPr>
            <p:spPr>
              <a:xfrm>
                <a:off x="1596882" y="276225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882" y="2762254"/>
                <a:ext cx="5413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/>
              <p:nvPr/>
            </p:nvSpPr>
            <p:spPr>
              <a:xfrm>
                <a:off x="3005719" y="2757341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719" y="2757341"/>
                <a:ext cx="36798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/>
              <p:nvPr/>
            </p:nvSpPr>
            <p:spPr>
              <a:xfrm>
                <a:off x="162648" y="316516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48" y="3165167"/>
                <a:ext cx="3745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DC86988-61BF-2ADD-8FC5-5BDF76EF71B8}"/>
                  </a:ext>
                </a:extLst>
              </p:cNvPr>
              <p:cNvSpPr/>
              <p:nvPr/>
            </p:nvSpPr>
            <p:spPr>
              <a:xfrm>
                <a:off x="3507030" y="2874538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DC86988-61BF-2ADD-8FC5-5BDF76EF71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030" y="2874538"/>
                <a:ext cx="39421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996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Subspace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/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Subspace embedding</a:t>
                </a:r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find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such that for </a:t>
                </a:r>
                <a:r>
                  <a:rPr lang="en-US" i="1" dirty="0">
                    <a:solidFill>
                      <a:srgbClr val="7030A0"/>
                    </a:solidFill>
                  </a:rPr>
                  <a:t>every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Equivalent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≼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≼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Approximates </a:t>
                </a:r>
                <a:r>
                  <a:rPr lang="en-US" i="1" dirty="0"/>
                  <a:t>all</a:t>
                </a:r>
                <a:r>
                  <a:rPr lang="en-US" dirty="0"/>
                  <a:t> cuts of a graph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graph Laplacian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  <a:blipFill>
                <a:blip r:embed="rId3"/>
                <a:stretch>
                  <a:fillRect l="-1489" t="-2089" r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5C823-3983-4C5C-83E7-D8CC0D6C92B7}"/>
              </a:ext>
            </a:extLst>
          </p:cNvPr>
          <p:cNvSpPr/>
          <p:nvPr/>
        </p:nvSpPr>
        <p:spPr>
          <a:xfrm>
            <a:off x="872024" y="1923279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/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3A87E7B-2884-4F34-B0C4-46A53A4636B2}"/>
              </a:ext>
            </a:extLst>
          </p:cNvPr>
          <p:cNvSpPr/>
          <p:nvPr/>
        </p:nvSpPr>
        <p:spPr>
          <a:xfrm>
            <a:off x="3158299" y="1926823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/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/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938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Subspace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/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Subspace embedding</a:t>
                </a:r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find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such that for </a:t>
                </a:r>
                <a:r>
                  <a:rPr lang="en-US" i="1" dirty="0">
                    <a:solidFill>
                      <a:srgbClr val="7030A0"/>
                    </a:solidFill>
                  </a:rPr>
                  <a:t>every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Claim:</a:t>
                </a:r>
                <a:r>
                  <a:rPr lang="en-US" dirty="0"/>
                  <a:t> A construction of a subspace embedding can be used to approximately solve linear regression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  <a:blipFill>
                <a:blip r:embed="rId3"/>
                <a:stretch>
                  <a:fillRect l="-1489" t="-2089" r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5C823-3983-4C5C-83E7-D8CC0D6C92B7}"/>
              </a:ext>
            </a:extLst>
          </p:cNvPr>
          <p:cNvSpPr/>
          <p:nvPr/>
        </p:nvSpPr>
        <p:spPr>
          <a:xfrm>
            <a:off x="872024" y="1923279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/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3A87E7B-2884-4F34-B0C4-46A53A4636B2}"/>
              </a:ext>
            </a:extLst>
          </p:cNvPr>
          <p:cNvSpPr/>
          <p:nvPr/>
        </p:nvSpPr>
        <p:spPr>
          <a:xfrm>
            <a:off x="3158299" y="1926823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/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/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813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 and Subspace Embeddings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b="0" dirty="0"/>
                  <a:t>: Goal</a:t>
                </a:r>
                <a:r>
                  <a:rPr lang="en-US" sz="3200" dirty="0"/>
                  <a:t> is to find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3C31CD5-CC1A-5D72-1489-BDAF3BAD2A12}"/>
              </a:ext>
            </a:extLst>
          </p:cNvPr>
          <p:cNvSpPr/>
          <p:nvPr/>
        </p:nvSpPr>
        <p:spPr>
          <a:xfrm>
            <a:off x="704245" y="2469916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C568AA3-65BF-DA7C-BEF9-CFDBFA776CFA}"/>
                  </a:ext>
                </a:extLst>
              </p:cNvPr>
              <p:cNvSpPr/>
              <p:nvPr/>
            </p:nvSpPr>
            <p:spPr>
              <a:xfrm>
                <a:off x="1645293" y="6244373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C568AA3-65BF-DA7C-BEF9-CFDBFA776C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293" y="6244373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7B5B39F-842F-FADB-4F7E-FF9D6B9A8B6B}"/>
              </a:ext>
            </a:extLst>
          </p:cNvPr>
          <p:cNvSpPr/>
          <p:nvPr/>
        </p:nvSpPr>
        <p:spPr>
          <a:xfrm>
            <a:off x="2990520" y="2473460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7A8855-65F2-543D-3920-7E9DDF9AA1E5}"/>
                  </a:ext>
                </a:extLst>
              </p:cNvPr>
              <p:cNvSpPr/>
              <p:nvPr/>
            </p:nvSpPr>
            <p:spPr>
              <a:xfrm>
                <a:off x="1571715" y="330050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7A8855-65F2-543D-3920-7E9DDF9AA1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715" y="3300502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3115268-D882-2838-ADDB-E35C162B18CA}"/>
                  </a:ext>
                </a:extLst>
              </p:cNvPr>
              <p:cNvSpPr/>
              <p:nvPr/>
            </p:nvSpPr>
            <p:spPr>
              <a:xfrm>
                <a:off x="2980552" y="3295589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3115268-D882-2838-ADDB-E35C162B1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552" y="3295589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ED84A3E-6949-18D9-9CD4-6E9FCA8A412D}"/>
                  </a:ext>
                </a:extLst>
              </p:cNvPr>
              <p:cNvSpPr/>
              <p:nvPr/>
            </p:nvSpPr>
            <p:spPr>
              <a:xfrm>
                <a:off x="137481" y="370341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ED84A3E-6949-18D9-9CD4-6E9FCA8A4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81" y="3703415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839F85C4-4199-31CB-8AC3-F866F23CEFEA}"/>
              </a:ext>
            </a:extLst>
          </p:cNvPr>
          <p:cNvSpPr/>
          <p:nvPr/>
        </p:nvSpPr>
        <p:spPr>
          <a:xfrm>
            <a:off x="4071087" y="2469915"/>
            <a:ext cx="398585" cy="3572109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0A2F66-2728-27D0-B826-BEC84DC96A33}"/>
                  </a:ext>
                </a:extLst>
              </p:cNvPr>
              <p:cNvSpPr/>
              <p:nvPr/>
            </p:nvSpPr>
            <p:spPr>
              <a:xfrm>
                <a:off x="3604869" y="3801069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0A2F66-2728-27D0-B826-BEC84DC96A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869" y="3801069"/>
                <a:ext cx="3745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BD4C55D-A9E4-955B-CC2E-73D509E5718C}"/>
                  </a:ext>
                </a:extLst>
              </p:cNvPr>
              <p:cNvSpPr/>
              <p:nvPr/>
            </p:nvSpPr>
            <p:spPr>
              <a:xfrm>
                <a:off x="4139287" y="6244373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BD4C55D-A9E4-955B-CC2E-73D509E57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287" y="6244373"/>
                <a:ext cx="38504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04C6CA-5E78-E552-3154-D5EFE368BCEE}"/>
                  </a:ext>
                </a:extLst>
              </p:cNvPr>
              <p:cNvSpPr/>
              <p:nvPr/>
            </p:nvSpPr>
            <p:spPr>
              <a:xfrm>
                <a:off x="3445338" y="2883198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04C6CA-5E78-E552-3154-D5EFE368B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338" y="2883198"/>
                <a:ext cx="53412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DF4078D-BC30-B0E0-1AAE-BB5FD6FCABC1}"/>
                  </a:ext>
                </a:extLst>
              </p:cNvPr>
              <p:cNvSpPr/>
              <p:nvPr/>
            </p:nvSpPr>
            <p:spPr>
              <a:xfrm>
                <a:off x="4036397" y="3316237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DF4078D-BC30-B0E0-1AAE-BB5FD6FCA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397" y="3316237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E621B991-A913-1CC5-DBAE-CE6ECBD6521D}"/>
              </a:ext>
            </a:extLst>
          </p:cNvPr>
          <p:cNvSpPr/>
          <p:nvPr/>
        </p:nvSpPr>
        <p:spPr>
          <a:xfrm>
            <a:off x="7702559" y="2562194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B56464-CCFC-D472-2E24-A389AB6B0400}"/>
                  </a:ext>
                </a:extLst>
              </p:cNvPr>
              <p:cNvSpPr/>
              <p:nvPr/>
            </p:nvSpPr>
            <p:spPr>
              <a:xfrm>
                <a:off x="8643607" y="6336651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B56464-CCFC-D472-2E24-A389AB6B04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607" y="6336651"/>
                <a:ext cx="39421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1F83620-BCD0-4214-AADE-F9311821D6F6}"/>
              </a:ext>
            </a:extLst>
          </p:cNvPr>
          <p:cNvSpPr/>
          <p:nvPr/>
        </p:nvSpPr>
        <p:spPr>
          <a:xfrm>
            <a:off x="10342150" y="2562194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A3BD6B-02EE-E9F2-F13A-F7266EB6658A}"/>
                  </a:ext>
                </a:extLst>
              </p:cNvPr>
              <p:cNvSpPr/>
              <p:nvPr/>
            </p:nvSpPr>
            <p:spPr>
              <a:xfrm>
                <a:off x="8570029" y="3392780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A3BD6B-02EE-E9F2-F13A-F7266EB66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029" y="3392780"/>
                <a:ext cx="541367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C4F0E7-56F6-C777-78CD-0EF6C48CC9AB}"/>
                  </a:ext>
                </a:extLst>
              </p:cNvPr>
              <p:cNvSpPr/>
              <p:nvPr/>
            </p:nvSpPr>
            <p:spPr>
              <a:xfrm>
                <a:off x="10372750" y="3387868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C4F0E7-56F6-C777-78CD-0EF6C48CC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750" y="3387868"/>
                <a:ext cx="367985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0E76EB-EA56-CFB7-08B7-62F1D0482563}"/>
                  </a:ext>
                </a:extLst>
              </p:cNvPr>
              <p:cNvSpPr/>
              <p:nvPr/>
            </p:nvSpPr>
            <p:spPr>
              <a:xfrm>
                <a:off x="7135795" y="3795693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0E76EB-EA56-CFB7-08B7-62F1D0482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795" y="3795693"/>
                <a:ext cx="3745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049AAE01-079A-D530-AE3B-33886A1813EE}"/>
              </a:ext>
            </a:extLst>
          </p:cNvPr>
          <p:cNvSpPr/>
          <p:nvPr/>
        </p:nvSpPr>
        <p:spPr>
          <a:xfrm>
            <a:off x="9780434" y="2562194"/>
            <a:ext cx="398585" cy="3572109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7D4458-3DA7-B80A-6532-C0601C2FBBD8}"/>
                  </a:ext>
                </a:extLst>
              </p:cNvPr>
              <p:cNvSpPr/>
              <p:nvPr/>
            </p:nvSpPr>
            <p:spPr>
              <a:xfrm>
                <a:off x="9848634" y="6336652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7D4458-3DA7-B80A-6532-C0601C2FB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634" y="6336652"/>
                <a:ext cx="385041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6D736A-C535-47A6-BBDE-C224F8C7B75D}"/>
                  </a:ext>
                </a:extLst>
              </p:cNvPr>
              <p:cNvSpPr/>
              <p:nvPr/>
            </p:nvSpPr>
            <p:spPr>
              <a:xfrm>
                <a:off x="9752689" y="3430142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6D736A-C535-47A6-BBDE-C224F8C7B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689" y="3430142"/>
                <a:ext cx="507896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0615BE8A-DD1E-7851-A8BC-10DA9565257E}"/>
              </a:ext>
            </a:extLst>
          </p:cNvPr>
          <p:cNvSpPr/>
          <p:nvPr/>
        </p:nvSpPr>
        <p:spPr>
          <a:xfrm>
            <a:off x="10342149" y="4594923"/>
            <a:ext cx="398585" cy="44686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41D705-3CBD-69E9-7E72-2B9E13EBFFE4}"/>
                  </a:ext>
                </a:extLst>
              </p:cNvPr>
              <p:cNvSpPr/>
              <p:nvPr/>
            </p:nvSpPr>
            <p:spPr>
              <a:xfrm>
                <a:off x="10312974" y="4633687"/>
                <a:ext cx="3679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41D705-3CBD-69E9-7E72-2B9E13EBF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974" y="4633687"/>
                <a:ext cx="367985" cy="369332"/>
              </a:xfrm>
              <a:prstGeom prst="rect">
                <a:avLst/>
              </a:prstGeom>
              <a:blipFill>
                <a:blip r:embed="rId18"/>
                <a:stretch>
                  <a:fillRect r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62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 and Subspace Embeddings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b="0" dirty="0"/>
                  <a:t>: Goal</a:t>
                </a:r>
                <a:r>
                  <a:rPr lang="en-US" sz="3200" dirty="0"/>
                  <a:t> is to find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E621B991-A913-1CC5-DBAE-CE6ECBD6521D}"/>
              </a:ext>
            </a:extLst>
          </p:cNvPr>
          <p:cNvSpPr/>
          <p:nvPr/>
        </p:nvSpPr>
        <p:spPr>
          <a:xfrm>
            <a:off x="7702559" y="2562194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B56464-CCFC-D472-2E24-A389AB6B0400}"/>
                  </a:ext>
                </a:extLst>
              </p:cNvPr>
              <p:cNvSpPr/>
              <p:nvPr/>
            </p:nvSpPr>
            <p:spPr>
              <a:xfrm>
                <a:off x="8643607" y="6336651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B56464-CCFC-D472-2E24-A389AB6B04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607" y="6336651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1F83620-BCD0-4214-AADE-F9311821D6F6}"/>
              </a:ext>
            </a:extLst>
          </p:cNvPr>
          <p:cNvSpPr/>
          <p:nvPr/>
        </p:nvSpPr>
        <p:spPr>
          <a:xfrm>
            <a:off x="10342150" y="2562194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A3BD6B-02EE-E9F2-F13A-F7266EB6658A}"/>
                  </a:ext>
                </a:extLst>
              </p:cNvPr>
              <p:cNvSpPr/>
              <p:nvPr/>
            </p:nvSpPr>
            <p:spPr>
              <a:xfrm>
                <a:off x="8570029" y="3392780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A3BD6B-02EE-E9F2-F13A-F7266EB66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029" y="3392780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C4F0E7-56F6-C777-78CD-0EF6C48CC9AB}"/>
                  </a:ext>
                </a:extLst>
              </p:cNvPr>
              <p:cNvSpPr/>
              <p:nvPr/>
            </p:nvSpPr>
            <p:spPr>
              <a:xfrm>
                <a:off x="10372750" y="3387868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C4F0E7-56F6-C777-78CD-0EF6C48CC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750" y="3387868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0E76EB-EA56-CFB7-08B7-62F1D0482563}"/>
                  </a:ext>
                </a:extLst>
              </p:cNvPr>
              <p:cNvSpPr/>
              <p:nvPr/>
            </p:nvSpPr>
            <p:spPr>
              <a:xfrm>
                <a:off x="7135795" y="3795693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0E76EB-EA56-CFB7-08B7-62F1D0482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795" y="3795693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049AAE01-079A-D530-AE3B-33886A1813EE}"/>
              </a:ext>
            </a:extLst>
          </p:cNvPr>
          <p:cNvSpPr/>
          <p:nvPr/>
        </p:nvSpPr>
        <p:spPr>
          <a:xfrm>
            <a:off x="9780434" y="2562194"/>
            <a:ext cx="398585" cy="3572109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7D4458-3DA7-B80A-6532-C0601C2FBBD8}"/>
                  </a:ext>
                </a:extLst>
              </p:cNvPr>
              <p:cNvSpPr/>
              <p:nvPr/>
            </p:nvSpPr>
            <p:spPr>
              <a:xfrm>
                <a:off x="9848634" y="6336652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7D4458-3DA7-B80A-6532-C0601C2FB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634" y="6336652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6D736A-C535-47A6-BBDE-C224F8C7B75D}"/>
                  </a:ext>
                </a:extLst>
              </p:cNvPr>
              <p:cNvSpPr/>
              <p:nvPr/>
            </p:nvSpPr>
            <p:spPr>
              <a:xfrm>
                <a:off x="9752689" y="3430142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6D736A-C535-47A6-BBDE-C224F8C7B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689" y="3430142"/>
                <a:ext cx="50789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0615BE8A-DD1E-7851-A8BC-10DA9565257E}"/>
              </a:ext>
            </a:extLst>
          </p:cNvPr>
          <p:cNvSpPr/>
          <p:nvPr/>
        </p:nvSpPr>
        <p:spPr>
          <a:xfrm>
            <a:off x="10342149" y="4594923"/>
            <a:ext cx="398585" cy="44686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41D705-3CBD-69E9-7E72-2B9E13EBFFE4}"/>
                  </a:ext>
                </a:extLst>
              </p:cNvPr>
              <p:cNvSpPr/>
              <p:nvPr/>
            </p:nvSpPr>
            <p:spPr>
              <a:xfrm>
                <a:off x="10312974" y="4633687"/>
                <a:ext cx="3679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41D705-3CBD-69E9-7E72-2B9E13EBF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974" y="4633687"/>
                <a:ext cx="367985" cy="369332"/>
              </a:xfrm>
              <a:prstGeom prst="rect">
                <a:avLst/>
              </a:prstGeom>
              <a:blipFill>
                <a:blip r:embed="rId10"/>
                <a:stretch>
                  <a:fillRect r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61867D72-3865-E884-043F-9C40CF51876E}"/>
              </a:ext>
            </a:extLst>
          </p:cNvPr>
          <p:cNvSpPr/>
          <p:nvPr/>
        </p:nvSpPr>
        <p:spPr>
          <a:xfrm>
            <a:off x="1387580" y="2562194"/>
            <a:ext cx="2476460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20D1F8E-30DF-A3CF-0B47-FD8E5435A77A}"/>
                  </a:ext>
                </a:extLst>
              </p:cNvPr>
              <p:cNvSpPr/>
              <p:nvPr/>
            </p:nvSpPr>
            <p:spPr>
              <a:xfrm>
                <a:off x="2328628" y="6336651"/>
                <a:ext cx="90952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20D1F8E-30DF-A3CF-0B47-FD8E5435A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628" y="6336651"/>
                <a:ext cx="909522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E3F7FF07-6AD8-5E3E-C46E-0DFF9CB6C58E}"/>
              </a:ext>
            </a:extLst>
          </p:cNvPr>
          <p:cNvSpPr/>
          <p:nvPr/>
        </p:nvSpPr>
        <p:spPr>
          <a:xfrm>
            <a:off x="4027171" y="2562194"/>
            <a:ext cx="398585" cy="247959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C0CF78C-4F44-0210-86EF-F67508834C6C}"/>
                  </a:ext>
                </a:extLst>
              </p:cNvPr>
              <p:cNvSpPr/>
              <p:nvPr/>
            </p:nvSpPr>
            <p:spPr>
              <a:xfrm>
                <a:off x="2255050" y="3392780"/>
                <a:ext cx="55797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C0CF78C-4F44-0210-86EF-F67508834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050" y="3392780"/>
                <a:ext cx="557973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BBDFDEA-CB9E-656E-5C31-D87C8521B52D}"/>
                  </a:ext>
                </a:extLst>
              </p:cNvPr>
              <p:cNvSpPr/>
              <p:nvPr/>
            </p:nvSpPr>
            <p:spPr>
              <a:xfrm>
                <a:off x="4057771" y="3387868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BBDFDEA-CB9E-656E-5C31-D87C8521B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771" y="3387868"/>
                <a:ext cx="367985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70C0DAE-21E4-F77A-8D81-CB6DDB7894FF}"/>
                  </a:ext>
                </a:extLst>
              </p:cNvPr>
              <p:cNvSpPr/>
              <p:nvPr/>
            </p:nvSpPr>
            <p:spPr>
              <a:xfrm>
                <a:off x="820816" y="3795693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70C0DAE-21E4-F77A-8D81-CB6DDB789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16" y="3795693"/>
                <a:ext cx="3745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106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 and Subspace Embeddings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b="0" dirty="0"/>
                  <a:t>: Goal</a:t>
                </a:r>
                <a:r>
                  <a:rPr lang="en-US" sz="3200" dirty="0"/>
                  <a:t> is to find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E621B991-A913-1CC5-DBAE-CE6ECBD6521D}"/>
              </a:ext>
            </a:extLst>
          </p:cNvPr>
          <p:cNvSpPr/>
          <p:nvPr/>
        </p:nvSpPr>
        <p:spPr>
          <a:xfrm>
            <a:off x="7702559" y="2562194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B56464-CCFC-D472-2E24-A389AB6B0400}"/>
                  </a:ext>
                </a:extLst>
              </p:cNvPr>
              <p:cNvSpPr/>
              <p:nvPr/>
            </p:nvSpPr>
            <p:spPr>
              <a:xfrm>
                <a:off x="8643607" y="6336651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B56464-CCFC-D472-2E24-A389AB6B04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607" y="6336651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1F83620-BCD0-4214-AADE-F9311821D6F6}"/>
              </a:ext>
            </a:extLst>
          </p:cNvPr>
          <p:cNvSpPr/>
          <p:nvPr/>
        </p:nvSpPr>
        <p:spPr>
          <a:xfrm>
            <a:off x="10342150" y="2562194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A3BD6B-02EE-E9F2-F13A-F7266EB6658A}"/>
                  </a:ext>
                </a:extLst>
              </p:cNvPr>
              <p:cNvSpPr/>
              <p:nvPr/>
            </p:nvSpPr>
            <p:spPr>
              <a:xfrm>
                <a:off x="8570029" y="3392780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A3BD6B-02EE-E9F2-F13A-F7266EB66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029" y="3392780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C4F0E7-56F6-C777-78CD-0EF6C48CC9AB}"/>
                  </a:ext>
                </a:extLst>
              </p:cNvPr>
              <p:cNvSpPr/>
              <p:nvPr/>
            </p:nvSpPr>
            <p:spPr>
              <a:xfrm>
                <a:off x="10372750" y="3387868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C4F0E7-56F6-C777-78CD-0EF6C48CC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750" y="3387868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0E76EB-EA56-CFB7-08B7-62F1D0482563}"/>
                  </a:ext>
                </a:extLst>
              </p:cNvPr>
              <p:cNvSpPr/>
              <p:nvPr/>
            </p:nvSpPr>
            <p:spPr>
              <a:xfrm>
                <a:off x="7135795" y="3795693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0E76EB-EA56-CFB7-08B7-62F1D0482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795" y="3795693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049AAE01-079A-D530-AE3B-33886A1813EE}"/>
              </a:ext>
            </a:extLst>
          </p:cNvPr>
          <p:cNvSpPr/>
          <p:nvPr/>
        </p:nvSpPr>
        <p:spPr>
          <a:xfrm>
            <a:off x="9780434" y="2562194"/>
            <a:ext cx="398585" cy="3572109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7D4458-3DA7-B80A-6532-C0601C2FBBD8}"/>
                  </a:ext>
                </a:extLst>
              </p:cNvPr>
              <p:cNvSpPr/>
              <p:nvPr/>
            </p:nvSpPr>
            <p:spPr>
              <a:xfrm>
                <a:off x="9848634" y="6336652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7D4458-3DA7-B80A-6532-C0601C2FB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634" y="6336652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6D736A-C535-47A6-BBDE-C224F8C7B75D}"/>
                  </a:ext>
                </a:extLst>
              </p:cNvPr>
              <p:cNvSpPr/>
              <p:nvPr/>
            </p:nvSpPr>
            <p:spPr>
              <a:xfrm>
                <a:off x="9752689" y="3430142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6D736A-C535-47A6-BBDE-C224F8C7B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689" y="3430142"/>
                <a:ext cx="50789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0615BE8A-DD1E-7851-A8BC-10DA9565257E}"/>
              </a:ext>
            </a:extLst>
          </p:cNvPr>
          <p:cNvSpPr/>
          <p:nvPr/>
        </p:nvSpPr>
        <p:spPr>
          <a:xfrm>
            <a:off x="10342149" y="4594923"/>
            <a:ext cx="398585" cy="44686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41D705-3CBD-69E9-7E72-2B9E13EBFFE4}"/>
                  </a:ext>
                </a:extLst>
              </p:cNvPr>
              <p:cNvSpPr/>
              <p:nvPr/>
            </p:nvSpPr>
            <p:spPr>
              <a:xfrm>
                <a:off x="10312974" y="4633687"/>
                <a:ext cx="3679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41D705-3CBD-69E9-7E72-2B9E13EBF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974" y="4633687"/>
                <a:ext cx="367985" cy="369332"/>
              </a:xfrm>
              <a:prstGeom prst="rect">
                <a:avLst/>
              </a:prstGeom>
              <a:blipFill>
                <a:blip r:embed="rId10"/>
                <a:stretch>
                  <a:fillRect r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61867D72-3865-E884-043F-9C40CF51876E}"/>
              </a:ext>
            </a:extLst>
          </p:cNvPr>
          <p:cNvSpPr/>
          <p:nvPr/>
        </p:nvSpPr>
        <p:spPr>
          <a:xfrm>
            <a:off x="1387580" y="2562194"/>
            <a:ext cx="2476460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20D1F8E-30DF-A3CF-0B47-FD8E5435A77A}"/>
                  </a:ext>
                </a:extLst>
              </p:cNvPr>
              <p:cNvSpPr/>
              <p:nvPr/>
            </p:nvSpPr>
            <p:spPr>
              <a:xfrm>
                <a:off x="2328628" y="6336651"/>
                <a:ext cx="90952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20D1F8E-30DF-A3CF-0B47-FD8E5435A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628" y="6336651"/>
                <a:ext cx="909522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E3F7FF07-6AD8-5E3E-C46E-0DFF9CB6C58E}"/>
              </a:ext>
            </a:extLst>
          </p:cNvPr>
          <p:cNvSpPr/>
          <p:nvPr/>
        </p:nvSpPr>
        <p:spPr>
          <a:xfrm>
            <a:off x="4027171" y="2562194"/>
            <a:ext cx="398585" cy="247959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C0CF78C-4F44-0210-86EF-F67508834C6C}"/>
                  </a:ext>
                </a:extLst>
              </p:cNvPr>
              <p:cNvSpPr/>
              <p:nvPr/>
            </p:nvSpPr>
            <p:spPr>
              <a:xfrm>
                <a:off x="2255050" y="3392780"/>
                <a:ext cx="55797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C0CF78C-4F44-0210-86EF-F67508834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050" y="3392780"/>
                <a:ext cx="557973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BBDFDEA-CB9E-656E-5C31-D87C8521B52D}"/>
                  </a:ext>
                </a:extLst>
              </p:cNvPr>
              <p:cNvSpPr/>
              <p:nvPr/>
            </p:nvSpPr>
            <p:spPr>
              <a:xfrm>
                <a:off x="4057771" y="3387868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BBDFDEA-CB9E-656E-5C31-D87C8521B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771" y="3387868"/>
                <a:ext cx="367985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70C0DAE-21E4-F77A-8D81-CB6DDB7894FF}"/>
                  </a:ext>
                </a:extLst>
              </p:cNvPr>
              <p:cNvSpPr/>
              <p:nvPr/>
            </p:nvSpPr>
            <p:spPr>
              <a:xfrm>
                <a:off x="820816" y="3795693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70C0DAE-21E4-F77A-8D81-CB6DDB789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16" y="3795693"/>
                <a:ext cx="3745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3D5800-1E66-E648-2ECD-309C5D2C8DE6}"/>
                  </a:ext>
                </a:extLst>
              </p:cNvPr>
              <p:cNvSpPr txBox="1"/>
              <p:nvPr/>
            </p:nvSpPr>
            <p:spPr>
              <a:xfrm>
                <a:off x="3835140" y="5269616"/>
                <a:ext cx="389632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3D5800-1E66-E648-2ECD-309C5D2C8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140" y="5269616"/>
                <a:ext cx="3896320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8150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/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>
                    <a:solidFill>
                      <a:srgbClr val="FF0000"/>
                    </a:solidFill>
                  </a:rPr>
                  <a:t>Net with size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blipFill>
                <a:blip r:embed="rId4"/>
                <a:stretch>
                  <a:fillRect l="-2797" b="-7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9AA723-ECFC-41B1-B8C3-27B1281526DC}"/>
              </a:ext>
            </a:extLst>
          </p:cNvPr>
          <p:cNvCxnSpPr>
            <a:cxnSpLocks/>
          </p:cNvCxnSpPr>
          <p:nvPr/>
        </p:nvCxnSpPr>
        <p:spPr>
          <a:xfrm flipV="1">
            <a:off x="7082118" y="5262282"/>
            <a:ext cx="0" cy="6544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163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quantity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is called 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intuitively measures how “important” the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total 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and quantifies how many points will be sampled into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through importance/sensitivity sampling (before the union bound)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708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b="0" dirty="0"/>
                  <a:t>: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points sampled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total, roughly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200" dirty="0"/>
                  <a:t> points sampled in expectation</a:t>
                </a:r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400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Subspace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/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Subspace embedding</a:t>
                </a:r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find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such that for </a:t>
                </a:r>
                <a:r>
                  <a:rPr lang="en-US" i="1" dirty="0">
                    <a:solidFill>
                      <a:srgbClr val="7030A0"/>
                    </a:solidFill>
                  </a:rPr>
                  <a:t>every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  <a:blipFill>
                <a:blip r:embed="rId3"/>
                <a:stretch>
                  <a:fillRect l="-1489" t="-2089" r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5C823-3983-4C5C-83E7-D8CC0D6C92B7}"/>
              </a:ext>
            </a:extLst>
          </p:cNvPr>
          <p:cNvSpPr/>
          <p:nvPr/>
        </p:nvSpPr>
        <p:spPr>
          <a:xfrm>
            <a:off x="872024" y="1923279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/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3A87E7B-2884-4F34-B0C4-46A53A4636B2}"/>
              </a:ext>
            </a:extLst>
          </p:cNvPr>
          <p:cNvSpPr/>
          <p:nvPr/>
        </p:nvSpPr>
        <p:spPr>
          <a:xfrm>
            <a:off x="3158299" y="1926823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/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/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28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4832059" y="1785332"/>
                <a:ext cx="6442493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be a set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observations, each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features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be the vector of outcomes/labels for each observation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059" y="1785332"/>
                <a:ext cx="6442493" cy="4031873"/>
              </a:xfrm>
              <a:prstGeom prst="rect">
                <a:avLst/>
              </a:prstGeom>
              <a:blipFill>
                <a:blip r:embed="rId2"/>
                <a:stretch>
                  <a:fillRect l="-2176" t="-1815" b="-4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988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Subspace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/>
              <p:nvPr/>
            </p:nvSpPr>
            <p:spPr>
              <a:xfrm>
                <a:off x="3986074" y="3333727"/>
                <a:ext cx="7751103" cy="528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4" y="3333727"/>
                <a:ext cx="7751103" cy="5289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074" y="1761480"/>
                <a:ext cx="7367726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Subspace embedding</a:t>
                </a:r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find matrix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such that for </a:t>
                </a:r>
                <a:r>
                  <a:rPr lang="en-US" i="1" dirty="0">
                    <a:solidFill>
                      <a:srgbClr val="7030A0"/>
                    </a:solidFill>
                  </a:rPr>
                  <a:t>every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Recall: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074" y="1761480"/>
                <a:ext cx="7367726" cy="4667250"/>
              </a:xfrm>
              <a:blipFill>
                <a:blip r:embed="rId3"/>
                <a:stretch>
                  <a:fillRect l="-1489" t="-2219" r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5C823-3983-4C5C-83E7-D8CC0D6C92B7}"/>
              </a:ext>
            </a:extLst>
          </p:cNvPr>
          <p:cNvSpPr/>
          <p:nvPr/>
        </p:nvSpPr>
        <p:spPr>
          <a:xfrm>
            <a:off x="872024" y="1923279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/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3A87E7B-2884-4F34-B0C4-46A53A4636B2}"/>
              </a:ext>
            </a:extLst>
          </p:cNvPr>
          <p:cNvSpPr/>
          <p:nvPr/>
        </p:nvSpPr>
        <p:spPr>
          <a:xfrm>
            <a:off x="3158299" y="1926823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/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/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1780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Subspace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Subspace embedding</a:t>
                </a:r>
                <a:r>
                  <a:rPr lang="en-US" sz="3200" dirty="0"/>
                  <a:t>: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, find matrix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such that for </a:t>
                </a:r>
                <a:r>
                  <a:rPr lang="en-US" sz="3200" i="1" dirty="0">
                    <a:solidFill>
                      <a:srgbClr val="7030A0"/>
                    </a:solidFill>
                  </a:rPr>
                  <a:t>every</a:t>
                </a:r>
                <a:r>
                  <a:rPr lang="en-US" sz="3200" i="1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Question</a:t>
                </a:r>
                <a:r>
                  <a:rPr lang="en-US" sz="3200" dirty="0"/>
                  <a:t>: For a </a:t>
                </a:r>
                <a:r>
                  <a:rPr lang="en-US" sz="3200" i="1" dirty="0">
                    <a:solidFill>
                      <a:srgbClr val="7030A0"/>
                    </a:solidFill>
                  </a:rPr>
                  <a:t>fixed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, how would we produce a matrix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/>
                  <a:t> such that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8F973D9-A10D-24AC-7961-010CDC6EB690}"/>
                  </a:ext>
                </a:extLst>
              </p:cNvPr>
              <p:cNvSpPr/>
              <p:nvPr/>
            </p:nvSpPr>
            <p:spPr>
              <a:xfrm>
                <a:off x="2014661" y="2998168"/>
                <a:ext cx="7751103" cy="528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8F973D9-A10D-24AC-7961-010CDC6EB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661" y="2998168"/>
                <a:ext cx="7751103" cy="5289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4400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Leverage Scores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5463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how </a:t>
                </a:r>
                <a:r>
                  <a:rPr lang="en-US" i="1" dirty="0">
                    <a:solidFill>
                      <a:srgbClr val="7030A0"/>
                    </a:solidFill>
                  </a:rPr>
                  <a:t>unique</a:t>
                </a:r>
                <a:r>
                  <a:rPr lang="en-US" dirty="0"/>
                  <a:t> a row is (recall importance sampling)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func>
                  </m:oMath>
                </a14:m>
                <a:r>
                  <a:rPr lang="en-US" dirty="0"/>
                  <a:t> are the </a:t>
                </a:r>
                <a:r>
                  <a:rPr lang="en-US" i="1" dirty="0">
                    <a:solidFill>
                      <a:srgbClr val="00B050"/>
                    </a:solidFill>
                  </a:rPr>
                  <a:t>leverage scores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(in this case of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54637"/>
              </a:xfrm>
              <a:blipFill>
                <a:blip r:embed="rId2"/>
                <a:stretch>
                  <a:fillRect l="-1043" t="-6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4842217" y="1825625"/>
            <a:ext cx="57008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2F5C8E-D8B7-41FD-90D0-E09DFD78C63A}"/>
              </a:ext>
            </a:extLst>
          </p:cNvPr>
          <p:cNvSpPr txBox="1">
            <a:spLocks/>
          </p:cNvSpPr>
          <p:nvPr/>
        </p:nvSpPr>
        <p:spPr>
          <a:xfrm>
            <a:off x="1160461" y="3429000"/>
            <a:ext cx="830899" cy="1031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1  0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1  1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5A66E-06E2-49EC-B1D6-6A0DD09DADFE}"/>
              </a:ext>
            </a:extLst>
          </p:cNvPr>
          <p:cNvSpPr/>
          <p:nvPr/>
        </p:nvSpPr>
        <p:spPr>
          <a:xfrm>
            <a:off x="1035596" y="3280262"/>
            <a:ext cx="955764" cy="117997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0685B05D-1BFE-4096-A89B-DAE623BE9A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6176" y="3280263"/>
                <a:ext cx="7137400" cy="12917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 Take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  −1)</m:t>
                    </m:r>
                  </m:oMath>
                </a14:m>
                <a:r>
                  <a:rPr lang="en-US" dirty="0"/>
                  <a:t> to see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 Take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=(0  1)</m:t>
                    </m:r>
                  </m:oMath>
                </a14:m>
                <a:r>
                  <a:rPr lang="en-US" dirty="0"/>
                  <a:t> to see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0685B05D-1BFE-4096-A89B-DAE623BE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176" y="3280263"/>
                <a:ext cx="7137400" cy="1291738"/>
              </a:xfrm>
              <a:prstGeom prst="rect">
                <a:avLst/>
              </a:prstGeom>
              <a:blipFill>
                <a:blip r:embed="rId3"/>
                <a:stretch>
                  <a:fillRect l="-1537" t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284613-2762-4D9C-ABEE-FF9494F9B140}"/>
                  </a:ext>
                </a:extLst>
              </p:cNvPr>
              <p:cNvSpPr/>
              <p:nvPr/>
            </p:nvSpPr>
            <p:spPr>
              <a:xfrm>
                <a:off x="838200" y="4741397"/>
                <a:ext cx="8747760" cy="545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∑ℓ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284613-2762-4D9C-ABEE-FF9494F9B1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1397"/>
                <a:ext cx="8747760" cy="545599"/>
              </a:xfrm>
              <a:prstGeom prst="rect">
                <a:avLst/>
              </a:prstGeom>
              <a:blipFill>
                <a:blip r:embed="rId4"/>
                <a:stretch>
                  <a:fillRect t="-11236" b="-28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2C6FDC5-9D7A-473F-94F3-314DDF53F4B2}"/>
              </a:ext>
            </a:extLst>
          </p:cNvPr>
          <p:cNvSpPr/>
          <p:nvPr/>
        </p:nvSpPr>
        <p:spPr>
          <a:xfrm>
            <a:off x="6464349" y="4460240"/>
            <a:ext cx="2067907" cy="2219205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1033BA-0E27-4088-8087-E3359DE04A0E}"/>
                  </a:ext>
                </a:extLst>
              </p:cNvPr>
              <p:cNvSpPr/>
              <p:nvPr/>
            </p:nvSpPr>
            <p:spPr>
              <a:xfrm>
                <a:off x="7309942" y="4863571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1033BA-0E27-4088-8087-E3359DE04A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942" y="4863571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EAB99DEF-C71F-4B2E-98CF-1C9ED3B97B1B}"/>
              </a:ext>
            </a:extLst>
          </p:cNvPr>
          <p:cNvSpPr/>
          <p:nvPr/>
        </p:nvSpPr>
        <p:spPr>
          <a:xfrm>
            <a:off x="6464349" y="5766872"/>
            <a:ext cx="2067907" cy="39730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69AACE4-2015-4991-A968-0A6B86CCE79B}"/>
                  </a:ext>
                </a:extLst>
              </p:cNvPr>
              <p:cNvSpPr/>
              <p:nvPr/>
            </p:nvSpPr>
            <p:spPr>
              <a:xfrm>
                <a:off x="7327191" y="5702509"/>
                <a:ext cx="5241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69AACE4-2015-4991-A968-0A6B86CCE7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191" y="5702509"/>
                <a:ext cx="524118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7121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317F70-4CA1-46E7-7020-06AA7179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2" y="2577297"/>
            <a:ext cx="11531505" cy="3795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F2E66-9F02-BB6F-F96F-3BAC1F28C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48" y="663854"/>
            <a:ext cx="2171700" cy="2105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9DA869-16BB-67DE-522C-FCC43E9EB789}"/>
              </a:ext>
            </a:extLst>
          </p:cNvPr>
          <p:cNvSpPr txBox="1"/>
          <p:nvPr/>
        </p:nvSpPr>
        <p:spPr>
          <a:xfrm>
            <a:off x="434252" y="1131591"/>
            <a:ext cx="2366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census.gov</a:t>
            </a:r>
            <a:r>
              <a:rPr lang="en-US" sz="3600" dirty="0"/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A4DCC4-52FB-CA79-A6FD-6094B8E5560A}"/>
              </a:ext>
            </a:extLst>
          </p:cNvPr>
          <p:cNvSpPr/>
          <p:nvPr/>
        </p:nvSpPr>
        <p:spPr>
          <a:xfrm>
            <a:off x="226243" y="4551903"/>
            <a:ext cx="11739514" cy="552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951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Private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04117"/>
            <a:ext cx="11066929" cy="20887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Analysis of medical datasets to predict possible issues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Pattern detection for social networks or epidemic spread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US Census information for apportionment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257" y="1633248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37C412-E016-188D-C53E-3744A9CE2ECD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5379F-2887-798A-9376-ED41968A029E}"/>
              </a:ext>
            </a:extLst>
          </p:cNvPr>
          <p:cNvSpPr txBox="1"/>
          <p:nvPr/>
        </p:nvSpPr>
        <p:spPr>
          <a:xfrm>
            <a:off x="10321921" y="2626523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25419645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Anonymization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4134235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ata encryption icon">
            <a:extLst>
              <a:ext uri="{FF2B5EF4-FFF2-40B4-BE49-F238E27FC236}">
                <a16:creationId xmlns:a16="http://schemas.microsoft.com/office/drawing/2014/main" id="{D991DB60-8523-169B-65C5-7A87C5C7D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1924724"/>
            <a:ext cx="1975475" cy="197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22131-281F-FEC9-2CC9-91D4A1E18503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91E9F-0F3B-BA8F-886A-C15B8B5E517A}"/>
              </a:ext>
            </a:extLst>
          </p:cNvPr>
          <p:cNvSpPr txBox="1"/>
          <p:nvPr/>
        </p:nvSpPr>
        <p:spPr>
          <a:xfrm>
            <a:off x="10372255" y="5329622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AAF6E-D1D0-0C09-3F04-1C98A7E5AC7E}"/>
              </a:ext>
            </a:extLst>
          </p:cNvPr>
          <p:cNvSpPr txBox="1"/>
          <p:nvPr/>
        </p:nvSpPr>
        <p:spPr>
          <a:xfrm>
            <a:off x="10008066" y="2626523"/>
            <a:ext cx="1728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Anonymized dataset</a:t>
            </a:r>
          </a:p>
        </p:txBody>
      </p:sp>
    </p:spTree>
    <p:extLst>
      <p:ext uri="{BB962C8B-B14F-4D97-AF65-F5344CB8AC3E}">
        <p14:creationId xmlns:p14="http://schemas.microsoft.com/office/powerpoint/2010/main" val="3235633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4108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CBFBB7A-91BF-2C19-47CC-57B76D82194E}"/>
              </a:ext>
            </a:extLst>
          </p:cNvPr>
          <p:cNvGraphicFramePr>
            <a:graphicFrameLocks noGrp="1"/>
          </p:cNvGraphicFramePr>
          <p:nvPr/>
        </p:nvGraphicFramePr>
        <p:xfrm>
          <a:off x="7040481" y="2019744"/>
          <a:ext cx="36974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6122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Reconstruction Attack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3241757" y="2131060"/>
          <a:ext cx="5708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7020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0AA24-C4C9-418B-EE87-BA36D1B99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711" y="1723530"/>
            <a:ext cx="6814577" cy="476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2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3C44E5-8913-2FAD-D400-9DAA928A3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36" y="875609"/>
            <a:ext cx="10206127" cy="525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1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116BC6-7A44-F137-E79C-38C98331A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66" y="0"/>
            <a:ext cx="85174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67142" y="6385723"/>
            <a:ext cx="3091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 from Arvind Narayanan</a:t>
            </a:r>
          </a:p>
        </p:txBody>
      </p:sp>
    </p:spTree>
    <p:extLst>
      <p:ext uri="{BB962C8B-B14F-4D97-AF65-F5344CB8AC3E}">
        <p14:creationId xmlns:p14="http://schemas.microsoft.com/office/powerpoint/2010/main" val="17192559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Differencing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went to Kyle Field last weekend?</a:t>
            </a:r>
            <a:endParaRPr lang="en-US" sz="3200" b="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besides the instructor went to Kyle Field last weekend?</a:t>
            </a:r>
          </a:p>
        </p:txBody>
      </p:sp>
    </p:spTree>
    <p:extLst>
      <p:ext uri="{BB962C8B-B14F-4D97-AF65-F5344CB8AC3E}">
        <p14:creationId xmlns:p14="http://schemas.microsoft.com/office/powerpoint/2010/main" val="21226243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60831B-7C66-A26B-82BF-ACDDD8D64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6" y="107103"/>
            <a:ext cx="11393707" cy="6750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9859168" y="107103"/>
            <a:ext cx="2240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 from Steven Wu</a:t>
            </a:r>
          </a:p>
        </p:txBody>
      </p:sp>
    </p:spTree>
    <p:extLst>
      <p:ext uri="{BB962C8B-B14F-4D97-AF65-F5344CB8AC3E}">
        <p14:creationId xmlns:p14="http://schemas.microsoft.com/office/powerpoint/2010/main" val="23891431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308,745,738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variables =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1,852,473,228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measurements collected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Total statistics: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5,578,897,932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Create a system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5.5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equations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unknowns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500" b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3718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Reconstruction attack on 2010 US Census by researchers recovered information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308,745,538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using census block and tract summary tables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  <a:blipFill>
                <a:blip r:embed="rId3"/>
                <a:stretch>
                  <a:fillRect l="-3100" t="-2625" r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Tracts and Block Numbering Areas - History - U.S. Census Bureau">
            <a:extLst>
              <a:ext uri="{FF2B5EF4-FFF2-40B4-BE49-F238E27FC236}">
                <a16:creationId xmlns:a16="http://schemas.microsoft.com/office/drawing/2014/main" id="{C6D11688-7449-91CF-A652-90BA26988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45" y="238232"/>
            <a:ext cx="4930918" cy="63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8818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“Ad-hoc” privacy procedures like anonymization/deidentification often fails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Publishing too many queries on a sensitive database with too much accuracy can compromise the privacy of the database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Need a formal mathematical notion for measuring privacy</a:t>
            </a:r>
          </a:p>
        </p:txBody>
      </p:sp>
    </p:spTree>
    <p:extLst>
      <p:ext uri="{BB962C8B-B14F-4D97-AF65-F5344CB8AC3E}">
        <p14:creationId xmlns:p14="http://schemas.microsoft.com/office/powerpoint/2010/main" val="13841828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8462391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>
                <a:solidFill>
                  <a:schemeClr val="tx1"/>
                </a:solidFill>
              </a:rPr>
              <a:t>“The data analyst cannot learn anything about Alice”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Alice is known to be an Aggie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760364" y="6093584"/>
            <a:ext cx="4368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Was Alice’s privacy violated?</a:t>
            </a:r>
          </a:p>
        </p:txBody>
      </p:sp>
    </p:spTree>
    <p:extLst>
      <p:ext uri="{BB962C8B-B14F-4D97-AF65-F5344CB8AC3E}">
        <p14:creationId xmlns:p14="http://schemas.microsoft.com/office/powerpoint/2010/main" val="39261991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Bob participates in the survey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521628" y="5962785"/>
            <a:ext cx="5148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Even though Alice is not in the survey, it is still known that Alice is an Aggie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32DE06-B802-AE48-F933-F4EB30204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45" y="2742322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449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Suppose a survey is conducted on a sensitive dataset and concludes that “most Aggies like Reveille”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Alice is a known Aggie, and so a data analyst infers that Alice is more likely to be a dog owner and asks for higher apartment cleaning rates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FF0000"/>
                </a:solidFill>
              </a:rPr>
              <a:t>Was Alice’s privacy violated by this study?</a:t>
            </a:r>
          </a:p>
        </p:txBody>
      </p:sp>
    </p:spTree>
    <p:extLst>
      <p:ext uri="{BB962C8B-B14F-4D97-AF65-F5344CB8AC3E}">
        <p14:creationId xmlns:p14="http://schemas.microsoft.com/office/powerpoint/2010/main" val="241713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0" dirty="0">
                <a:solidFill>
                  <a:srgbClr val="00B050"/>
                </a:solidFill>
              </a:rPr>
              <a:t>Economics and Finance</a:t>
            </a:r>
            <a:r>
              <a:rPr lang="en-US" sz="3200" b="0" dirty="0"/>
              <a:t>: </a:t>
            </a:r>
          </a:p>
          <a:p>
            <a:pPr lvl="1"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Stock price prediction</a:t>
            </a:r>
            <a:r>
              <a:rPr lang="en-US" sz="3200" dirty="0"/>
              <a:t>: P</a:t>
            </a:r>
            <a:r>
              <a:rPr lang="en-US" sz="3200" b="0" dirty="0"/>
              <a:t>redict stock prices based on historical data and other relevant factors.</a:t>
            </a:r>
          </a:p>
          <a:p>
            <a:pPr lvl="1">
              <a:buClr>
                <a:schemeClr val="tx1"/>
              </a:buClr>
            </a:pPr>
            <a:r>
              <a:rPr lang="en-US" sz="3200" b="0" dirty="0">
                <a:solidFill>
                  <a:schemeClr val="accent1"/>
                </a:solidFill>
              </a:rPr>
              <a:t>Econometric analysis</a:t>
            </a:r>
            <a:r>
              <a:rPr lang="en-US" sz="3200" b="0" dirty="0"/>
              <a:t>: Study the relationships between economic variables like GDP, inflation, and interest rates.</a:t>
            </a:r>
            <a:endParaRPr lang="en-US" sz="3200" dirty="0">
              <a:solidFill>
                <a:srgbClr val="00B050"/>
              </a:solidFill>
            </a:endParaRPr>
          </a:p>
        </p:txBody>
      </p:sp>
      <p:pic>
        <p:nvPicPr>
          <p:cNvPr id="1026" name="Picture 2" descr="Stock market - Free business and finance icons">
            <a:extLst>
              <a:ext uri="{FF2B5EF4-FFF2-40B4-BE49-F238E27FC236}">
                <a16:creationId xmlns:a16="http://schemas.microsoft.com/office/drawing/2014/main" id="{FDD67178-2361-AAE6-B4D8-FE33DD51D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564" y="43743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conomics Course Stock Illustrations – 249 Economics Course Stock  Illustrations, Vectors &amp; Clipart - Dreamstime">
            <a:extLst>
              <a:ext uri="{FF2B5EF4-FFF2-40B4-BE49-F238E27FC236}">
                <a16:creationId xmlns:a16="http://schemas.microsoft.com/office/drawing/2014/main" id="{E92EF32A-78DE-8BDC-5C04-CD90EDB4E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052" y="4226770"/>
            <a:ext cx="2631230" cy="263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9235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 study is private…if the data analyst gains </a:t>
            </a:r>
            <a:r>
              <a:rPr lang="en-US" sz="3200" i="1" dirty="0">
                <a:solidFill>
                  <a:srgbClr val="FF0000"/>
                </a:solidFill>
              </a:rPr>
              <a:t>almost no additional information</a:t>
            </a:r>
            <a:r>
              <a:rPr lang="en-US" sz="3200" dirty="0">
                <a:solidFill>
                  <a:schemeClr val="tx1"/>
                </a:solidFill>
              </a:rPr>
              <a:t> about Alice from the study than if the same study was performed </a:t>
            </a:r>
            <a:r>
              <a:rPr lang="en-US" sz="3200" i="1" dirty="0">
                <a:solidFill>
                  <a:srgbClr val="FF0000"/>
                </a:solidFill>
              </a:rPr>
              <a:t>without Alice’s data</a:t>
            </a:r>
            <a:r>
              <a:rPr lang="en-US" sz="3200" dirty="0">
                <a:solidFill>
                  <a:schemeClr val="tx1"/>
                </a:solidFill>
              </a:rPr>
              <a:t>”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8" y="3751975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659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/>
          <p:nvPr/>
        </p:nvCxnSpPr>
        <p:spPr>
          <a:xfrm>
            <a:off x="1764593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67A3919E-0481-0479-1DBE-3A43B511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042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/>
          <p:nvPr/>
        </p:nvCxnSpPr>
        <p:spPr>
          <a:xfrm>
            <a:off x="7999976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50" y="3608485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214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Stability</a:t>
            </a:r>
            <a:r>
              <a:rPr lang="en-US" sz="3200" dirty="0">
                <a:solidFill>
                  <a:schemeClr val="tx1"/>
                </a:solidFill>
              </a:rPr>
              <a:t>: the data analyst reaches roughly similar conclusions if any individual data point is replaced by another data point of the population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17A08A-201D-7D6F-7EC9-231E7E8C62A7}"/>
              </a:ext>
            </a:extLst>
          </p:cNvPr>
          <p:cNvCxnSpPr>
            <a:cxnSpLocks/>
            <a:stCxn id="5" idx="3"/>
            <a:endCxn id="7172" idx="1"/>
          </p:cNvCxnSpPr>
          <p:nvPr/>
        </p:nvCxnSpPr>
        <p:spPr>
          <a:xfrm flipV="1">
            <a:off x="4944051" y="4895308"/>
            <a:ext cx="1564519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AA7B776E-D323-0307-4D9D-B03C926E1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323" y="3823745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lgorithm - Free computer icons">
            <a:extLst>
              <a:ext uri="{FF2B5EF4-FFF2-40B4-BE49-F238E27FC236}">
                <a16:creationId xmlns:a16="http://schemas.microsoft.com/office/drawing/2014/main" id="{3E15BA7F-DDD1-DF99-EB49-9D3C7124F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570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AD3BE3-4029-6D23-3E88-D9D9F7295244}"/>
              </a:ext>
            </a:extLst>
          </p:cNvPr>
          <p:cNvCxnSpPr>
            <a:cxnSpLocks/>
            <a:stCxn id="7172" idx="3"/>
            <a:endCxn id="18" idx="1"/>
          </p:cNvCxnSpPr>
          <p:nvPr/>
        </p:nvCxnSpPr>
        <p:spPr>
          <a:xfrm>
            <a:off x="8110938" y="4895308"/>
            <a:ext cx="187138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2840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656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AEBCAF-62A1-DCEC-691F-CC0AE7B0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4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FB5EAF2-524F-2E80-45D2-940409F5F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109" y="4155172"/>
            <a:ext cx="2683700" cy="1480272"/>
          </a:xfrm>
          <a:prstGeom prst="rect">
            <a:avLst/>
          </a:prstGeom>
        </p:spPr>
      </p:pic>
      <p:pic>
        <p:nvPicPr>
          <p:cNvPr id="9" name="Picture 8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13218FC4-563E-F871-52BC-3B6203AD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728454-93D1-85FC-19BD-305830767AF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571E-3AD0-2F00-BE8D-F0C39DBA763B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36D5A8E-CDEB-F478-454D-CFE5512B1D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F6024-8461-A534-4C84-9D449F85C315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4944051" y="4895308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4" descr="Algorithm - Free computer icons">
            <a:extLst>
              <a:ext uri="{FF2B5EF4-FFF2-40B4-BE49-F238E27FC236}">
                <a16:creationId xmlns:a16="http://schemas.microsoft.com/office/drawing/2014/main" id="{A373E79A-65EE-EDAB-366C-4C324C5D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7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767C19-09F3-8036-C662-A97EB882815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7623405" y="4895308"/>
            <a:ext cx="173470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8536B3-92D8-7120-6172-E8D0FD4F334B}"/>
              </a:ext>
            </a:extLst>
          </p:cNvPr>
          <p:cNvSpPr txBox="1"/>
          <p:nvPr/>
        </p:nvSpPr>
        <p:spPr>
          <a:xfrm>
            <a:off x="3009587" y="5812181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30CD2F-DEF9-411B-D4A2-61219862A6DC}"/>
              </a:ext>
            </a:extLst>
          </p:cNvPr>
          <p:cNvSpPr txBox="1"/>
          <p:nvPr/>
        </p:nvSpPr>
        <p:spPr>
          <a:xfrm>
            <a:off x="6096000" y="5812180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10D65-B959-CBF4-7588-7EEBA816DD05}"/>
              </a:ext>
            </a:extLst>
          </p:cNvPr>
          <p:cNvSpPr txBox="1"/>
          <p:nvPr/>
        </p:nvSpPr>
        <p:spPr>
          <a:xfrm>
            <a:off x="9135690" y="5812180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8315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0" dirty="0">
                <a:solidFill>
                  <a:srgbClr val="00B050"/>
                </a:solidFill>
              </a:rPr>
              <a:t>Medicine and Healthcare</a:t>
            </a:r>
            <a:r>
              <a:rPr lang="en-US" sz="3200" b="0" dirty="0"/>
              <a:t>: </a:t>
            </a:r>
          </a:p>
          <a:p>
            <a:pPr lvl="1"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Medical research</a:t>
            </a:r>
            <a:r>
              <a:rPr lang="en-US" sz="3200" dirty="0"/>
              <a:t>: Understand the relationship between factors such as age, genetics, and lifestyle on health outcomes.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Disease prediction: </a:t>
            </a:r>
            <a:r>
              <a:rPr lang="en-US" sz="3200" dirty="0"/>
              <a:t>Predicting the probability of disease occurrence based on risk factors like smoking, diet, and exercise.</a:t>
            </a:r>
          </a:p>
        </p:txBody>
      </p:sp>
      <p:pic>
        <p:nvPicPr>
          <p:cNvPr id="2050" name="Picture 2" descr="Red Cross Stock Illustrations – 93,642 Red Cross Stock Illustrations,  Vectors &amp; Clipart - Dreamstime">
            <a:extLst>
              <a:ext uri="{FF2B5EF4-FFF2-40B4-BE49-F238E27FC236}">
                <a16:creationId xmlns:a16="http://schemas.microsoft.com/office/drawing/2014/main" id="{86F7973B-D6FD-E841-8BBA-116CA786E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336" y="4681057"/>
            <a:ext cx="1883328" cy="188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022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Regression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0" dirty="0">
                <a:solidFill>
                  <a:srgbClr val="00B050"/>
                </a:solidFill>
              </a:rPr>
              <a:t>Sports Analytics: </a:t>
            </a:r>
          </a:p>
          <a:p>
            <a:pPr lvl="1">
              <a:buClr>
                <a:schemeClr val="tx1"/>
              </a:buClr>
            </a:pPr>
            <a:r>
              <a:rPr lang="en-US" sz="3200" b="0" dirty="0">
                <a:solidFill>
                  <a:schemeClr val="accent1"/>
                </a:solidFill>
              </a:rPr>
              <a:t>Player performance forecast</a:t>
            </a:r>
            <a:r>
              <a:rPr lang="en-US" sz="3200" b="0" dirty="0"/>
              <a:t>:</a:t>
            </a:r>
            <a:r>
              <a:rPr lang="en-US" sz="3200" b="0" dirty="0">
                <a:solidFill>
                  <a:srgbClr val="00B050"/>
                </a:solidFill>
              </a:rPr>
              <a:t> </a:t>
            </a:r>
            <a:r>
              <a:rPr lang="en-US" sz="3200" b="0" dirty="0"/>
              <a:t>Predicting player performance in sports like baseball, basketball, or soccer based on historical data. </a:t>
            </a:r>
          </a:p>
          <a:p>
            <a:pPr lvl="1">
              <a:buClr>
                <a:schemeClr val="tx1"/>
              </a:buClr>
            </a:pPr>
            <a:r>
              <a:rPr lang="en-US" sz="3200" b="0" dirty="0">
                <a:solidFill>
                  <a:schemeClr val="accent1"/>
                </a:solidFill>
              </a:rPr>
              <a:t>Game outcome prediction</a:t>
            </a:r>
            <a:r>
              <a:rPr lang="en-US" sz="3200" b="0" dirty="0"/>
              <a:t>: Predicting the outcome of games based on team statistics and other factors.</a:t>
            </a:r>
            <a:endParaRPr lang="en-US" sz="3200" dirty="0"/>
          </a:p>
        </p:txBody>
      </p:sp>
      <p:pic>
        <p:nvPicPr>
          <p:cNvPr id="3074" name="Picture 2" descr="Digital Sports Clipart Sport Equipment Graphics Sports - Etsy">
            <a:extLst>
              <a:ext uri="{FF2B5EF4-FFF2-40B4-BE49-F238E27FC236}">
                <a16:creationId xmlns:a16="http://schemas.microsoft.com/office/drawing/2014/main" id="{D650396C-C263-2F64-732C-B18ABF530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40" y="4719769"/>
            <a:ext cx="2476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Legends profile: Michael Jordan | NBA.com">
            <a:extLst>
              <a:ext uri="{FF2B5EF4-FFF2-40B4-BE49-F238E27FC236}">
                <a16:creationId xmlns:a16="http://schemas.microsoft.com/office/drawing/2014/main" id="{B61DD80A-1507-5607-7E53-1DC914CAF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437" y="484359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4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0" dirty="0">
                <a:solidFill>
                  <a:srgbClr val="00B050"/>
                </a:solidFill>
              </a:rPr>
              <a:t>Environmental Science: </a:t>
            </a:r>
          </a:p>
          <a:p>
            <a:pPr lvl="1">
              <a:buClr>
                <a:schemeClr val="tx1"/>
              </a:buClr>
            </a:pPr>
            <a:r>
              <a:rPr lang="en-US" sz="3200" b="0" dirty="0">
                <a:solidFill>
                  <a:schemeClr val="accent1"/>
                </a:solidFill>
              </a:rPr>
              <a:t>Climate modeling</a:t>
            </a:r>
            <a:r>
              <a:rPr lang="en-US" sz="3200" b="0" dirty="0"/>
              <a:t>:</a:t>
            </a:r>
            <a:r>
              <a:rPr lang="en-US" sz="3200" b="0" dirty="0">
                <a:solidFill>
                  <a:srgbClr val="00B050"/>
                </a:solidFill>
              </a:rPr>
              <a:t> </a:t>
            </a:r>
            <a:r>
              <a:rPr lang="en-US" sz="3200" b="0" dirty="0"/>
              <a:t>Model climate change variables like temperature, precipitation, and sea levels. </a:t>
            </a:r>
          </a:p>
          <a:p>
            <a:pPr lvl="1">
              <a:buClr>
                <a:schemeClr val="tx1"/>
              </a:buClr>
            </a:pPr>
            <a:r>
              <a:rPr lang="en-US" sz="3200" b="0" dirty="0">
                <a:solidFill>
                  <a:schemeClr val="accent1"/>
                </a:solidFill>
              </a:rPr>
              <a:t>Pollution analysis</a:t>
            </a:r>
            <a:r>
              <a:rPr lang="en-US" sz="3200" b="0" dirty="0"/>
              <a:t>: Analyze the relationship between pollution levels and various factors like industrial activity and population.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D3806-C7C2-EADE-C3EE-9EF0DBDE9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957" y="4586924"/>
            <a:ext cx="5625119" cy="227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1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2341</Words>
  <Application>Microsoft Office PowerPoint</Application>
  <PresentationFormat>Widescreen</PresentationFormat>
  <Paragraphs>640</Paragraphs>
  <Slides>63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Wingdings</vt:lpstr>
      <vt:lpstr>Office Theme</vt:lpstr>
      <vt:lpstr>CSCE 689: Special Topics in Modern Algorithms for Data Science </vt:lpstr>
      <vt:lpstr>Presentation Schedule</vt:lpstr>
      <vt:lpstr>Linear Algebra Review</vt:lpstr>
      <vt:lpstr>Regression</vt:lpstr>
      <vt:lpstr>PowerPoint Presentation</vt:lpstr>
      <vt:lpstr>Regression</vt:lpstr>
      <vt:lpstr>Regression</vt:lpstr>
      <vt:lpstr>Regression</vt:lpstr>
      <vt:lpstr>Regression</vt:lpstr>
      <vt:lpstr>Regression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Regression</vt:lpstr>
      <vt:lpstr>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Algebra Review</vt:lpstr>
      <vt:lpstr>Subspace Embedding</vt:lpstr>
      <vt:lpstr>Subspace Embedding</vt:lpstr>
      <vt:lpstr>Regression and Subspace Embeddings</vt:lpstr>
      <vt:lpstr>Regression and Subspace Embeddings</vt:lpstr>
      <vt:lpstr>Regression and Subspace Embeddings</vt:lpstr>
      <vt:lpstr>Previously: Coreset Construction and Sampling</vt:lpstr>
      <vt:lpstr>Previously: Sensitivity Sampling</vt:lpstr>
      <vt:lpstr>Previously: Sensitivity Sampling</vt:lpstr>
      <vt:lpstr>Subspace Embedding</vt:lpstr>
      <vt:lpstr>Subspace Embedding</vt:lpstr>
      <vt:lpstr>Subspace Embedding</vt:lpstr>
      <vt:lpstr>Leverage Scores</vt:lpstr>
      <vt:lpstr>PowerPoint Presentation</vt:lpstr>
      <vt:lpstr>Private Data Analysis</vt:lpstr>
      <vt:lpstr>Anonymization</vt:lpstr>
      <vt:lpstr>Anonymizing Data</vt:lpstr>
      <vt:lpstr>Anonymizing Data</vt:lpstr>
      <vt:lpstr>Reconstruction Attack</vt:lpstr>
      <vt:lpstr>Anonymizing Data</vt:lpstr>
      <vt:lpstr>PowerPoint Presentation</vt:lpstr>
      <vt:lpstr>Differencing Attacks</vt:lpstr>
      <vt:lpstr>PowerPoint Presentation</vt:lpstr>
      <vt:lpstr>2010 US Census</vt:lpstr>
      <vt:lpstr>2010 US Census</vt:lpstr>
      <vt:lpstr>Summary</vt:lpstr>
      <vt:lpstr>Possible Notion for Privacy #1</vt:lpstr>
      <vt:lpstr>Possible Notion for Privacy #1</vt:lpstr>
      <vt:lpstr>Possible Notion for Privacy #1</vt:lpstr>
      <vt:lpstr>Possible Notion for Privacy #1</vt:lpstr>
      <vt:lpstr>Possible Notion for Privacy #2</vt:lpstr>
      <vt:lpstr>Possible Notion for Privacy #2</vt:lpstr>
      <vt:lpstr>Differential Privacy</vt:lpstr>
      <vt:lpstr>Differential Privacy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1</cp:revision>
  <dcterms:created xsi:type="dcterms:W3CDTF">2023-11-10T05:35:29Z</dcterms:created>
  <dcterms:modified xsi:type="dcterms:W3CDTF">2023-11-10T18:48:07Z</dcterms:modified>
</cp:coreProperties>
</file>