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493" r:id="rId3"/>
    <p:sldId id="500" r:id="rId4"/>
    <p:sldId id="623" r:id="rId5"/>
    <p:sldId id="1383" r:id="rId6"/>
    <p:sldId id="1429" r:id="rId7"/>
    <p:sldId id="1430" r:id="rId8"/>
    <p:sldId id="143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0" d="100"/>
          <a:sy n="60" d="100"/>
        </p:scale>
        <p:origin x="2028"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D14CC-777E-419D-A43C-D3999AFFE6F3}"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A2664-B8E4-4A64-AFDD-E6EDB7D4681B}" type="slidenum">
              <a:rPr lang="en-US" smtClean="0"/>
              <a:t>‹#›</a:t>
            </a:fld>
            <a:endParaRPr lang="en-US"/>
          </a:p>
        </p:txBody>
      </p:sp>
    </p:spTree>
    <p:extLst>
      <p:ext uri="{BB962C8B-B14F-4D97-AF65-F5344CB8AC3E}">
        <p14:creationId xmlns:p14="http://schemas.microsoft.com/office/powerpoint/2010/main" val="347566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1097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4435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7F4DB-65B8-146B-567D-8B89E53126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749B72-794B-D72C-C9C6-46F3EF907E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204A6A-2ED3-38EB-AD69-F31B02DA83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3B0EC3-FC84-DA86-EC83-055C59D5B7C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944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0BE67-9067-C67B-BAD2-10FD6C6B6D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F9EFDE-2914-79F3-D14F-C6EB934479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0FB7D-EC93-0B9F-4758-A15F25A028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7E90C-3A49-21FC-E508-7578002F43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6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6E00-F035-500C-2033-D13964927E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FB3D1A-641B-ED52-9F62-5E4B019E71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1E1AE3-324D-FA9A-65A8-91E7999A2E46}"/>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5" name="Footer Placeholder 4">
            <a:extLst>
              <a:ext uri="{FF2B5EF4-FFF2-40B4-BE49-F238E27FC236}">
                <a16:creationId xmlns:a16="http://schemas.microsoft.com/office/drawing/2014/main" id="{D90D549C-D165-454D-B9AA-525967A16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D8EC0-3C7E-B925-E172-FA369D22AEC4}"/>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416196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FA53-54C7-5E43-D92B-3B10F93E5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04C82D-DDD3-72A9-F7FB-38A52A1970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CAC2C-6E15-D096-7C7C-63FDDBA6179B}"/>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5" name="Footer Placeholder 4">
            <a:extLst>
              <a:ext uri="{FF2B5EF4-FFF2-40B4-BE49-F238E27FC236}">
                <a16:creationId xmlns:a16="http://schemas.microsoft.com/office/drawing/2014/main" id="{E1FA34D3-A444-72CE-1931-221A34A21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47DD4-ADEF-60E3-1ADB-DB3379DB314A}"/>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299855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16027C-98A5-6F58-33EE-03EE15C7CC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113853-8FDE-ADF8-B44F-B5F3CA4D99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7A0E6-A5AD-C229-816A-A3865557ECED}"/>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5" name="Footer Placeholder 4">
            <a:extLst>
              <a:ext uri="{FF2B5EF4-FFF2-40B4-BE49-F238E27FC236}">
                <a16:creationId xmlns:a16="http://schemas.microsoft.com/office/drawing/2014/main" id="{287AE796-E203-8471-A101-0A2C07ED6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6A9B7-D3B6-BB48-36BB-CBEE454ACB36}"/>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169892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78C5-9195-0181-CF67-B89416B50B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95A29A-8610-ECE7-2B3A-913C3ECA33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618E0-7683-3105-0013-8B5974DB8322}"/>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5" name="Footer Placeholder 4">
            <a:extLst>
              <a:ext uri="{FF2B5EF4-FFF2-40B4-BE49-F238E27FC236}">
                <a16:creationId xmlns:a16="http://schemas.microsoft.com/office/drawing/2014/main" id="{6995F010-9E4B-3F70-DF8C-70D50BE88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84B96-148A-D989-39EC-876FCFFC0252}"/>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364421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3B50-49F5-642A-FBCA-C35AD4A4C5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DA2991-594E-13A9-314E-70E1614B16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238CB-5C3A-DD86-6D93-F62E399036E6}"/>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5" name="Footer Placeholder 4">
            <a:extLst>
              <a:ext uri="{FF2B5EF4-FFF2-40B4-BE49-F238E27FC236}">
                <a16:creationId xmlns:a16="http://schemas.microsoft.com/office/drawing/2014/main" id="{A1E60802-C2A5-88E2-FC51-5EB1A7713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853C4-85F8-38F7-40EB-947576FE743C}"/>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240171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809B-AD33-CC7C-E0F3-7362C9035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D37AE-A3F3-A688-0D35-8E1F149668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FB42C7-1422-9AAD-A7AD-51DD55F6F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F21A8B-01F3-5E76-BBE5-EC987CF74519}"/>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6" name="Footer Placeholder 5">
            <a:extLst>
              <a:ext uri="{FF2B5EF4-FFF2-40B4-BE49-F238E27FC236}">
                <a16:creationId xmlns:a16="http://schemas.microsoft.com/office/drawing/2014/main" id="{6D00C231-6A72-E845-787D-D887CB65D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6F2CB-12D9-B4F4-4A53-DCA220429274}"/>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48111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8187-EFAC-446D-0834-FC1A778497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7C65F6-A0CC-6D93-F5E6-B5B92E733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6DEE30-4C2E-A074-EF1A-AFFB9176DA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7232A4-10D1-6274-6F85-F96F1DB42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183C3D-CEC4-F947-0C53-C799C612C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C58E2E-DB1B-D8D0-3316-32BE0D58A933}"/>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8" name="Footer Placeholder 7">
            <a:extLst>
              <a:ext uri="{FF2B5EF4-FFF2-40B4-BE49-F238E27FC236}">
                <a16:creationId xmlns:a16="http://schemas.microsoft.com/office/drawing/2014/main" id="{3D366798-08FC-A93A-93D8-17FF5EBF36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845106-CCE8-6DE3-AFD6-F76EB94AC607}"/>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29728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E3A8-BCEB-877E-A8C7-F242C39B0C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BFBCEE-40C0-A768-5A1C-F54DC74AC94F}"/>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4" name="Footer Placeholder 3">
            <a:extLst>
              <a:ext uri="{FF2B5EF4-FFF2-40B4-BE49-F238E27FC236}">
                <a16:creationId xmlns:a16="http://schemas.microsoft.com/office/drawing/2014/main" id="{780D9468-833C-7282-B838-6BAC5726E2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901D7-3E0B-C36F-EA28-D0F000BED504}"/>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427563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9CEB45-A2BA-04A2-6186-0F45802F2BB2}"/>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3" name="Footer Placeholder 2">
            <a:extLst>
              <a:ext uri="{FF2B5EF4-FFF2-40B4-BE49-F238E27FC236}">
                <a16:creationId xmlns:a16="http://schemas.microsoft.com/office/drawing/2014/main" id="{DB397A5B-E192-9BFF-6539-152942758B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4CAFFF-909F-EE2D-3BA8-2A76CA5DB6AF}"/>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264381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425F-513F-7252-8E6C-F095ABE9C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74B155-1CCD-F966-A973-6550739E0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5C92A3-980A-19C3-E233-A041DDB80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06FEB-2243-E6F3-A1F7-C414D5FE3D94}"/>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6" name="Footer Placeholder 5">
            <a:extLst>
              <a:ext uri="{FF2B5EF4-FFF2-40B4-BE49-F238E27FC236}">
                <a16:creationId xmlns:a16="http://schemas.microsoft.com/office/drawing/2014/main" id="{5DD63B35-21A0-4F41-D529-5E88F562C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104CD-873F-F297-F0FC-7C6B39A34396}"/>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429115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5718-9C38-0087-F0ED-BA190F91B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F46985-1A42-232C-4E69-6412A7683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E4744-C761-1C29-5261-67081FC22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DA315-32C3-BC4B-0E3B-301AE9C477F1}"/>
              </a:ext>
            </a:extLst>
          </p:cNvPr>
          <p:cNvSpPr>
            <a:spLocks noGrp="1"/>
          </p:cNvSpPr>
          <p:nvPr>
            <p:ph type="dt" sz="half" idx="10"/>
          </p:nvPr>
        </p:nvSpPr>
        <p:spPr/>
        <p:txBody>
          <a:bodyPr/>
          <a:lstStyle/>
          <a:p>
            <a:fld id="{FFFB6DCD-A328-41E7-B0DA-BC29C42FDA7D}" type="datetimeFigureOut">
              <a:rPr lang="en-US" smtClean="0"/>
              <a:t>11/12/2024</a:t>
            </a:fld>
            <a:endParaRPr lang="en-US"/>
          </a:p>
        </p:txBody>
      </p:sp>
      <p:sp>
        <p:nvSpPr>
          <p:cNvPr id="6" name="Footer Placeholder 5">
            <a:extLst>
              <a:ext uri="{FF2B5EF4-FFF2-40B4-BE49-F238E27FC236}">
                <a16:creationId xmlns:a16="http://schemas.microsoft.com/office/drawing/2014/main" id="{0D206661-D43C-8269-608B-A425F3D7E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C0E17-7AF1-700F-18BC-680AA09AB179}"/>
              </a:ext>
            </a:extLst>
          </p:cNvPr>
          <p:cNvSpPr>
            <a:spLocks noGrp="1"/>
          </p:cNvSpPr>
          <p:nvPr>
            <p:ph type="sldNum" sz="quarter" idx="12"/>
          </p:nvPr>
        </p:nvSpPr>
        <p:spPr/>
        <p:txBody>
          <a:bodyPr/>
          <a:lstStyle/>
          <a:p>
            <a:fld id="{2087C072-72C0-4ABC-A5D9-1CCE9482EEE6}" type="slidenum">
              <a:rPr lang="en-US" smtClean="0"/>
              <a:t>‹#›</a:t>
            </a:fld>
            <a:endParaRPr lang="en-US"/>
          </a:p>
        </p:txBody>
      </p:sp>
    </p:spTree>
    <p:extLst>
      <p:ext uri="{BB962C8B-B14F-4D97-AF65-F5344CB8AC3E}">
        <p14:creationId xmlns:p14="http://schemas.microsoft.com/office/powerpoint/2010/main" val="273250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26ABA-CF1F-73A5-B1C3-F3403B488A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088EB1-1142-7C61-99DA-C99BDFD42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3CC34-B7FA-229E-0D31-B51654E5D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FB6DCD-A328-41E7-B0DA-BC29C42FDA7D}" type="datetimeFigureOut">
              <a:rPr lang="en-US" smtClean="0"/>
              <a:t>11/12/2024</a:t>
            </a:fld>
            <a:endParaRPr lang="en-US"/>
          </a:p>
        </p:txBody>
      </p:sp>
      <p:sp>
        <p:nvSpPr>
          <p:cNvPr id="5" name="Footer Placeholder 4">
            <a:extLst>
              <a:ext uri="{FF2B5EF4-FFF2-40B4-BE49-F238E27FC236}">
                <a16:creationId xmlns:a16="http://schemas.microsoft.com/office/drawing/2014/main" id="{7C1F2789-F0C6-AEB3-2FCA-F31395F94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78CC676-589E-2595-89E4-EF6A74903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87C072-72C0-4ABC-A5D9-1CCE9482EEE6}" type="slidenum">
              <a:rPr lang="en-US" smtClean="0"/>
              <a:t>‹#›</a:t>
            </a:fld>
            <a:endParaRPr lang="en-US"/>
          </a:p>
        </p:txBody>
      </p:sp>
    </p:spTree>
    <p:extLst>
      <p:ext uri="{BB962C8B-B14F-4D97-AF65-F5344CB8AC3E}">
        <p14:creationId xmlns:p14="http://schemas.microsoft.com/office/powerpoint/2010/main" val="394232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8E84-58EF-7D35-E81D-445DA647C4FD}"/>
              </a:ext>
            </a:extLst>
          </p:cNvPr>
          <p:cNvSpPr>
            <a:spLocks noGrp="1"/>
          </p:cNvSpPr>
          <p:nvPr>
            <p:ph type="ctrTitle"/>
          </p:nvPr>
        </p:nvSpPr>
        <p:spPr/>
        <p:txBody>
          <a:bodyPr>
            <a:normAutofit fontScale="90000"/>
          </a:bodyPr>
          <a:lstStyle/>
          <a:p>
            <a:r>
              <a:rPr lang="en-US" dirty="0" err="1">
                <a:solidFill>
                  <a:srgbClr val="C00000"/>
                </a:solidFill>
                <a:latin typeface="Calibri Light" panose="020F0302020204030204" pitchFamily="34" charset="0"/>
                <a:cs typeface="Calibri Light" panose="020F0302020204030204" pitchFamily="34" charset="0"/>
              </a:rPr>
              <a:t>Adversarially</a:t>
            </a:r>
            <a:r>
              <a:rPr lang="en-US" dirty="0">
                <a:solidFill>
                  <a:srgbClr val="C00000"/>
                </a:solidFill>
                <a:latin typeface="Calibri Light" panose="020F0302020204030204" pitchFamily="34" charset="0"/>
                <a:cs typeface="Calibri Light" panose="020F0302020204030204" pitchFamily="34" charset="0"/>
              </a:rPr>
              <a:t> Robust Dense-Sparse Tradeoffs via Heavy-Hitters</a:t>
            </a:r>
          </a:p>
        </p:txBody>
      </p:sp>
      <p:sp>
        <p:nvSpPr>
          <p:cNvPr id="3" name="Subtitle 2">
            <a:extLst>
              <a:ext uri="{FF2B5EF4-FFF2-40B4-BE49-F238E27FC236}">
                <a16:creationId xmlns:a16="http://schemas.microsoft.com/office/drawing/2014/main" id="{9CC3230F-DD7F-3BE1-AB04-B2341900B25C}"/>
              </a:ext>
            </a:extLst>
          </p:cNvPr>
          <p:cNvSpPr>
            <a:spLocks noGrp="1"/>
          </p:cNvSpPr>
          <p:nvPr>
            <p:ph type="subTitle" idx="1"/>
          </p:nvPr>
        </p:nvSpPr>
        <p:spPr>
          <a:xfrm>
            <a:off x="1524000" y="4086970"/>
            <a:ext cx="9144000" cy="2170706"/>
          </a:xfrm>
        </p:spPr>
        <p:txBody>
          <a:bodyPr>
            <a:normAutofit/>
          </a:bodyPr>
          <a:lstStyle/>
          <a:p>
            <a:r>
              <a:rPr lang="en-US" sz="2800" dirty="0">
                <a:latin typeface="Calibri" panose="020F0502020204030204" pitchFamily="34" charset="0"/>
                <a:cs typeface="Calibri" panose="020F0502020204030204" pitchFamily="34" charset="0"/>
              </a:rPr>
              <a:t>David P. Woodruff</a:t>
            </a:r>
          </a:p>
          <a:p>
            <a:r>
              <a:rPr lang="en-US" sz="2800" dirty="0">
                <a:latin typeface="Calibri" panose="020F0502020204030204" pitchFamily="34" charset="0"/>
                <a:cs typeface="Calibri" panose="020F0502020204030204" pitchFamily="34" charset="0"/>
              </a:rPr>
              <a:t>Samson Zhou</a:t>
            </a:r>
          </a:p>
        </p:txBody>
      </p:sp>
    </p:spTree>
    <p:extLst>
      <p:ext uri="{BB962C8B-B14F-4D97-AF65-F5344CB8AC3E}">
        <p14:creationId xmlns:p14="http://schemas.microsoft.com/office/powerpoint/2010/main" val="140095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err="1">
                <a:solidFill>
                  <a:srgbClr val="C00000"/>
                </a:solidFill>
                <a:latin typeface="Calibri Light" panose="020F0302020204030204" pitchFamily="34" charset="0"/>
                <a:cs typeface="Calibri Light" panose="020F0302020204030204" pitchFamily="34" charset="0"/>
              </a:rPr>
              <a:t>Adversarially</a:t>
            </a:r>
            <a:r>
              <a:rPr lang="en-US" dirty="0">
                <a:solidFill>
                  <a:srgbClr val="C00000"/>
                </a:solidFill>
                <a:latin typeface="Calibri Light" panose="020F0302020204030204" pitchFamily="34" charset="0"/>
                <a:cs typeface="Calibri Light" panose="020F0302020204030204" pitchFamily="34" charset="0"/>
              </a:rPr>
              <a:t> Robust Streaming</a:t>
            </a:r>
            <a:endParaRPr lang="en-US"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latin typeface="Calibri" panose="020F0502020204030204" pitchFamily="34" charset="0"/>
                    <a:cs typeface="Calibri" panose="020F0502020204030204" pitchFamily="34" charset="0"/>
                  </a:rPr>
                  <a:t>Input</a:t>
                </a:r>
                <a:r>
                  <a:rPr lang="en-US" sz="3200" dirty="0">
                    <a:latin typeface="Calibri" panose="020F0502020204030204" pitchFamily="34" charset="0"/>
                    <a:cs typeface="Calibri" panose="020F0502020204030204" pitchFamily="34" charset="0"/>
                  </a:rPr>
                  <a:t>: Elements of an underlying data set </a:t>
                </a:r>
                <a14:m>
                  <m:oMath xmlns:m="http://schemas.openxmlformats.org/officeDocument/2006/math">
                    <m:r>
                      <a:rPr lang="en-US" sz="3200" i="1" smtClean="0">
                        <a:solidFill>
                          <a:srgbClr val="C00000"/>
                        </a:solidFill>
                        <a:latin typeface="Cambria Math" panose="02040503050406030204" pitchFamily="18" charset="0"/>
                      </a:rPr>
                      <m:t>𝑆</m:t>
                    </m:r>
                  </m:oMath>
                </a14:m>
                <a:r>
                  <a:rPr lang="en-US" sz="3200" dirty="0">
                    <a:latin typeface="Calibri" panose="020F0502020204030204" pitchFamily="34" charset="0"/>
                    <a:cs typeface="Calibri" panose="020F0502020204030204" pitchFamily="34" charset="0"/>
                  </a:rPr>
                  <a:t>, which arrives sequentially and </a:t>
                </a:r>
                <a:r>
                  <a:rPr lang="en-US" sz="3200" i="1" dirty="0" err="1">
                    <a:solidFill>
                      <a:srgbClr val="C00000"/>
                    </a:solidFill>
                    <a:latin typeface="Calibri" panose="020F0502020204030204" pitchFamily="34" charset="0"/>
                    <a:cs typeface="Calibri" panose="020F0502020204030204" pitchFamily="34" charset="0"/>
                  </a:rPr>
                  <a:t>adversarially</a:t>
                </a:r>
                <a:endParaRPr lang="en-US" sz="3200" i="1" dirty="0">
                  <a:latin typeface="Calibri" panose="020F0502020204030204" pitchFamily="34" charset="0"/>
                  <a:cs typeface="Calibri" panose="020F0502020204030204" pitchFamily="34" charset="0"/>
                </a:endParaRPr>
              </a:p>
              <a:p>
                <a:pPr>
                  <a:buClr>
                    <a:schemeClr val="tx1"/>
                  </a:buClr>
                </a:pPr>
                <a:r>
                  <a:rPr lang="en-US" sz="3200" dirty="0">
                    <a:solidFill>
                      <a:srgbClr val="00B050"/>
                    </a:solidFill>
                    <a:latin typeface="Calibri" panose="020F0502020204030204" pitchFamily="34" charset="0"/>
                    <a:cs typeface="Calibri" panose="020F0502020204030204" pitchFamily="34" charset="0"/>
                  </a:rPr>
                  <a:t>Output</a:t>
                </a:r>
                <a:r>
                  <a:rPr lang="en-US" sz="3200" dirty="0">
                    <a:latin typeface="Calibri" panose="020F0502020204030204" pitchFamily="34" charset="0"/>
                    <a:cs typeface="Calibri" panose="020F0502020204030204" pitchFamily="34" charset="0"/>
                  </a:rPr>
                  <a:t>: Evaluation (or approximation) of a given function</a:t>
                </a:r>
              </a:p>
              <a:p>
                <a:pPr>
                  <a:buClr>
                    <a:schemeClr val="tx1"/>
                  </a:buClr>
                </a:pPr>
                <a:r>
                  <a:rPr lang="en-US" sz="3200" dirty="0">
                    <a:solidFill>
                      <a:srgbClr val="00B050"/>
                    </a:solidFill>
                    <a:latin typeface="Calibri" panose="020F0502020204030204" pitchFamily="34" charset="0"/>
                    <a:cs typeface="Calibri" panose="020F0502020204030204" pitchFamily="34" charset="0"/>
                  </a:rPr>
                  <a:t>Goal</a:t>
                </a:r>
                <a:r>
                  <a:rPr lang="en-US" sz="3200" dirty="0">
                    <a:latin typeface="Calibri" panose="020F0502020204030204" pitchFamily="34" charset="0"/>
                    <a:cs typeface="Calibri" panose="020F0502020204030204" pitchFamily="34" charset="0"/>
                  </a:rPr>
                  <a:t>: Use space </a:t>
                </a:r>
                <a:r>
                  <a:rPr lang="en-US" sz="3200" i="1" dirty="0">
                    <a:solidFill>
                      <a:srgbClr val="7030A0"/>
                    </a:solidFill>
                    <a:latin typeface="Calibri" panose="020F0502020204030204" pitchFamily="34" charset="0"/>
                    <a:cs typeface="Calibri" panose="020F0502020204030204" pitchFamily="34" charset="0"/>
                  </a:rPr>
                  <a:t>sublinear</a:t>
                </a:r>
                <a:r>
                  <a:rPr lang="en-US" sz="3200" i="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in the size </a:t>
                </a:r>
                <a14:m>
                  <m:oMath xmlns:m="http://schemas.openxmlformats.org/officeDocument/2006/math">
                    <m:r>
                      <a:rPr lang="en-US" sz="3200" b="0" i="1" smtClean="0">
                        <a:solidFill>
                          <a:srgbClr val="C00000"/>
                        </a:solidFill>
                        <a:latin typeface="Cambria Math" panose="02040503050406030204" pitchFamily="18" charset="0"/>
                      </a:rPr>
                      <m:t>𝑚</m:t>
                    </m:r>
                    <m:r>
                      <a:rPr lang="en-US" sz="3200" b="0" i="1" smtClean="0">
                        <a:solidFill>
                          <a:srgbClr val="C00000"/>
                        </a:solidFill>
                        <a:latin typeface="Cambria Math" panose="02040503050406030204" pitchFamily="18" charset="0"/>
                      </a:rPr>
                      <m:t> </m:t>
                    </m:r>
                  </m:oMath>
                </a14:m>
                <a:r>
                  <a:rPr lang="en-US" sz="3200" dirty="0">
                    <a:latin typeface="Calibri" panose="020F0502020204030204" pitchFamily="34" charset="0"/>
                    <a:cs typeface="Calibri" panose="020F0502020204030204" pitchFamily="34" charset="0"/>
                  </a:rPr>
                  <a:t>of the input </a:t>
                </a:r>
                <a14:m>
                  <m:oMath xmlns:m="http://schemas.openxmlformats.org/officeDocument/2006/math">
                    <m:r>
                      <a:rPr lang="en-US" sz="3200" i="1" smtClean="0">
                        <a:solidFill>
                          <a:srgbClr val="C00000"/>
                        </a:solidFill>
                        <a:latin typeface="Cambria Math" panose="02040503050406030204" pitchFamily="18" charset="0"/>
                      </a:rPr>
                      <m:t>𝑆</m:t>
                    </m:r>
                  </m:oMath>
                </a14:m>
                <a:endParaRPr lang="en-US" sz="3200" dirty="0">
                  <a:solidFill>
                    <a:srgbClr val="C00000"/>
                  </a:solidFill>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47130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latin typeface="Calibri Light" panose="020F0302020204030204" pitchFamily="34" charset="0"/>
                <a:cs typeface="Calibri Light" panose="020F0302020204030204" pitchFamily="34" charset="0"/>
              </a:rPr>
              <a:t>Frequency Moments</a:t>
            </a:r>
            <a:endParaRPr lang="en-US"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Clr>
                    <a:schemeClr val="tx1"/>
                  </a:buClr>
                </a:pPr>
                <a:r>
                  <a:rPr lang="en-US" dirty="0">
                    <a:latin typeface="Calibri" panose="020F0502020204030204" pitchFamily="34" charset="0"/>
                    <a:cs typeface="Calibri" panose="020F0502020204030204" pitchFamily="34" charset="0"/>
                  </a:rPr>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latin typeface="Calibri" panose="020F0502020204030204" pitchFamily="34" charset="0"/>
                    <a:cs typeface="Calibri" panose="020F0502020204030204" pitchFamily="34" charset="0"/>
                  </a:rPr>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latin typeface="Calibri" panose="020F0502020204030204" pitchFamily="34" charset="0"/>
                    <a:cs typeface="Calibri" panose="020F0502020204030204" pitchFamily="34" charset="0"/>
                  </a:rPr>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latin typeface="Calibri" panose="020F0502020204030204" pitchFamily="34" charset="0"/>
                    <a:cs typeface="Calibri" panose="020F0502020204030204" pitchFamily="34" charset="0"/>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Sub>
                  </m:oMath>
                </a14:m>
                <a:r>
                  <a:rPr lang="en-US" dirty="0">
                    <a:solidFill>
                      <a:srgbClr val="C0000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latin typeface="Calibri" panose="020F0502020204030204" pitchFamily="34" charset="0"/>
                    <a:cs typeface="Calibri" panose="020F0502020204030204" pitchFamily="34" charset="0"/>
                  </a:rPr>
                  <a:t>. (How often it appears)</a:t>
                </a:r>
              </a:p>
              <a:p>
                <a:pPr>
                  <a:buClr>
                    <a:schemeClr val="tx1"/>
                  </a:buClr>
                </a:pPr>
                <a:r>
                  <a:rPr lang="en-US" dirty="0">
                    <a:solidFill>
                      <a:schemeClr val="tx1"/>
                    </a:solidFill>
                    <a:latin typeface="Calibri" panose="020F0502020204030204" pitchFamily="34" charset="0"/>
                    <a:cs typeface="Calibri" panose="020F0502020204030204" pitchFamily="34" charset="0"/>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latin typeface="Calibri" panose="020F0502020204030204" pitchFamily="34" charset="0"/>
                    <a:cs typeface="Calibri" panose="020F0502020204030204" pitchFamily="34" charset="0"/>
                  </a:rPr>
                  <a:t> be the frequency moment of the vector:</a:t>
                </a:r>
              </a:p>
              <a:p>
                <a:pPr lvl="1">
                  <a:buClr>
                    <a:schemeClr val="tx1"/>
                  </a:buClr>
                </a:pPr>
                <a:endParaRPr lang="en-US" dirty="0">
                  <a:solidFill>
                    <a:schemeClr val="tx1"/>
                  </a:solidFill>
                  <a:latin typeface="Calibri" panose="020F0502020204030204" pitchFamily="34" charset="0"/>
                  <a:cs typeface="Calibri" panose="020F0502020204030204" pitchFamily="34" charset="0"/>
                </a:endParaRPr>
              </a:p>
              <a:p>
                <a:pPr lvl="1">
                  <a:buClr>
                    <a:schemeClr val="tx1"/>
                  </a:buClr>
                </a:pPr>
                <a:endParaRPr lang="en-US" dirty="0">
                  <a:latin typeface="Calibri" panose="020F0502020204030204" pitchFamily="34" charset="0"/>
                  <a:cs typeface="Calibri" panose="020F0502020204030204" pitchFamily="34" charset="0"/>
                </a:endParaRPr>
              </a:p>
              <a:p>
                <a:pPr lvl="1">
                  <a:buClr>
                    <a:schemeClr val="tx1"/>
                  </a:buClr>
                </a:pPr>
                <a:endParaRPr lang="en-US" dirty="0">
                  <a:solidFill>
                    <a:schemeClr val="tx1"/>
                  </a:solidFill>
                  <a:latin typeface="Calibri" panose="020F0502020204030204" pitchFamily="34" charset="0"/>
                  <a:cs typeface="Calibri" panose="020F0502020204030204" pitchFamily="34" charset="0"/>
                </a:endParaRPr>
              </a:p>
              <a:p>
                <a:pPr>
                  <a:buClr>
                    <a:schemeClr val="tx1"/>
                  </a:buClr>
                </a:pPr>
                <a:r>
                  <a:rPr lang="en-US" dirty="0">
                    <a:solidFill>
                      <a:srgbClr val="00B050"/>
                    </a:solidFill>
                    <a:latin typeface="Calibri" panose="020F0502020204030204" pitchFamily="34" charset="0"/>
                    <a:cs typeface="Calibri" panose="020F0502020204030204" pitchFamily="34" charset="0"/>
                  </a:rPr>
                  <a:t>Goal</a:t>
                </a:r>
                <a:r>
                  <a:rPr lang="en-US" dirty="0">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latin typeface="Calibri" panose="020F0502020204030204" pitchFamily="34" charset="0"/>
                    <a:cs typeface="Calibri" panose="020F0502020204030204" pitchFamily="34" charset="0"/>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latin typeface="Calibri" panose="020F0502020204030204" pitchFamily="34" charset="0"/>
                    <a:cs typeface="Calibri" panose="020F0502020204030204" pitchFamily="34" charset="0"/>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chemeClr val="tx1"/>
                    </a:solidFill>
                    <a:latin typeface="Calibri" panose="020F0502020204030204" pitchFamily="34" charset="0"/>
                    <a:cs typeface="Calibri" panose="020F0502020204030204" pitchFamily="34" charset="0"/>
                  </a:rPr>
                  <a:t>, output an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oMath>
                </a14:m>
                <a:endParaRPr lang="en-US" dirty="0">
                  <a:latin typeface="Calibri" panose="020F0502020204030204" pitchFamily="34" charset="0"/>
                  <a:cs typeface="Calibri" panose="020F0502020204030204" pitchFamily="34" charset="0"/>
                </a:endParaRPr>
              </a:p>
              <a:p>
                <a:pPr>
                  <a:buClr>
                    <a:schemeClr val="tx1"/>
                  </a:buClr>
                </a:pPr>
                <a:r>
                  <a:rPr lang="en-US" dirty="0">
                    <a:solidFill>
                      <a:srgbClr val="00B050"/>
                    </a:solidFill>
                    <a:latin typeface="Calibri" panose="020F0502020204030204" pitchFamily="34" charset="0"/>
                    <a:cs typeface="Calibri" panose="020F0502020204030204" pitchFamily="34" charset="0"/>
                  </a:rPr>
                  <a:t>Motivation</a:t>
                </a:r>
                <a:r>
                  <a:rPr lang="en-US" dirty="0">
                    <a:latin typeface="Calibri" panose="020F0502020204030204" pitchFamily="34" charset="0"/>
                    <a:cs typeface="Calibri" panose="020F0502020204030204" pitchFamily="34" charset="0"/>
                  </a:rPr>
                  <a:t>: Entropy estimation, linear regression</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latin typeface="Calibri Light" panose="020F0302020204030204" pitchFamily="34" charset="0"/>
                <a:cs typeface="Calibri Light" panose="020F0302020204030204" pitchFamily="34" charset="0"/>
              </a:rPr>
              <a:t>Heavy-Hitters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838200" y="1825625"/>
                <a:ext cx="10242755" cy="4859260"/>
              </a:xfrm>
            </p:spPr>
            <p:txBody>
              <a:bodyPr>
                <a:normAutofit/>
              </a:bodyPr>
              <a:lstStyle/>
              <a:p>
                <a:pPr>
                  <a:buClr>
                    <a:schemeClr val="tx1"/>
                  </a:buClr>
                </a:pPr>
                <a:r>
                  <a:rPr lang="en-US" dirty="0">
                    <a:latin typeface="Calibri" panose="020F0502020204030204" pitchFamily="34" charset="0"/>
                    <a:cs typeface="Calibri" panose="020F0502020204030204" pitchFamily="34" charset="0"/>
                  </a:rPr>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latin typeface="Calibri" panose="020F0502020204030204" pitchFamily="34" charset="0"/>
                    <a:cs typeface="Calibri" panose="020F0502020204030204" pitchFamily="34" charset="0"/>
                  </a:rPr>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latin typeface="Calibri" panose="020F0502020204030204" pitchFamily="34" charset="0"/>
                    <a:cs typeface="Calibri" panose="020F0502020204030204" pitchFamily="34" charset="0"/>
                  </a:rPr>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latin typeface="Calibri" panose="020F0502020204030204" pitchFamily="34" charset="0"/>
                    <a:cs typeface="Calibri" panose="020F0502020204030204" pitchFamily="34" charset="0"/>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Sub>
                  </m:oMath>
                </a14:m>
                <a:r>
                  <a:rPr lang="en-US" dirty="0">
                    <a:solidFill>
                      <a:srgbClr val="C0000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a:buClr>
                    <a:schemeClr val="tx1"/>
                  </a:buClr>
                </a:pPr>
                <a:r>
                  <a:rPr lang="en-US" dirty="0">
                    <a:solidFill>
                      <a:schemeClr val="tx1"/>
                    </a:solidFill>
                    <a:latin typeface="Calibri" panose="020F0502020204030204" pitchFamily="34" charset="0"/>
                    <a:cs typeface="Calibri" panose="020F0502020204030204" pitchFamily="34" charset="0"/>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latin typeface="Calibri" panose="020F0502020204030204" pitchFamily="34" charset="0"/>
                    <a:cs typeface="Calibri" panose="020F0502020204030204" pitchFamily="34" charset="0"/>
                  </a:rPr>
                  <a:t> be the norm of the frequency vector:</a:t>
                </a:r>
              </a:p>
              <a:p>
                <a:pPr lvl="1">
                  <a:buClr>
                    <a:schemeClr val="tx1"/>
                  </a:buClr>
                </a:pPr>
                <a:endParaRPr lang="en-US" dirty="0">
                  <a:solidFill>
                    <a:schemeClr val="tx1"/>
                  </a:solidFill>
                  <a:latin typeface="Calibri" panose="020F0502020204030204" pitchFamily="34" charset="0"/>
                  <a:cs typeface="Calibri" panose="020F0502020204030204" pitchFamily="34" charset="0"/>
                </a:endParaRPr>
              </a:p>
              <a:p>
                <a:pPr lvl="1">
                  <a:buClr>
                    <a:schemeClr val="tx1"/>
                  </a:buClr>
                </a:pPr>
                <a:endParaRPr lang="en-US" dirty="0">
                  <a:latin typeface="Calibri" panose="020F0502020204030204" pitchFamily="34" charset="0"/>
                  <a:cs typeface="Calibri" panose="020F0502020204030204" pitchFamily="34" charset="0"/>
                </a:endParaRPr>
              </a:p>
              <a:p>
                <a:pPr lvl="1">
                  <a:buClr>
                    <a:schemeClr val="tx1"/>
                  </a:buClr>
                </a:pPr>
                <a:endParaRPr lang="en-US" dirty="0">
                  <a:solidFill>
                    <a:schemeClr val="tx1"/>
                  </a:solidFill>
                  <a:latin typeface="Calibri" panose="020F0502020204030204" pitchFamily="34" charset="0"/>
                  <a:cs typeface="Calibri" panose="020F0502020204030204" pitchFamily="34" charset="0"/>
                </a:endParaRPr>
              </a:p>
              <a:p>
                <a:pPr>
                  <a:buClr>
                    <a:schemeClr val="tx1"/>
                  </a:buClr>
                </a:pPr>
                <a:r>
                  <a:rPr lang="en-US" dirty="0">
                    <a:solidFill>
                      <a:srgbClr val="00B050"/>
                    </a:solidFill>
                    <a:latin typeface="Calibri" panose="020F0502020204030204" pitchFamily="34" charset="0"/>
                    <a:cs typeface="Calibri" panose="020F0502020204030204" pitchFamily="34" charset="0"/>
                  </a:rPr>
                  <a:t>Goal</a:t>
                </a:r>
                <a:r>
                  <a:rPr lang="en-US" dirty="0">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latin typeface="Calibri" panose="020F0502020204030204" pitchFamily="34" charset="0"/>
                    <a:cs typeface="Calibri" panose="020F0502020204030204" pitchFamily="34" charset="0"/>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latin typeface="Calibri" panose="020F0502020204030204" pitchFamily="34" charset="0"/>
                    <a:cs typeface="Calibri" panose="020F0502020204030204" pitchFamily="34" charset="0"/>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 threshold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latin typeface="Calibri" panose="020F0502020204030204" pitchFamily="34" charset="0"/>
                    <a:cs typeface="Calibri" panose="020F0502020204030204" pitchFamily="34" charset="0"/>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latin typeface="Calibri" panose="020F0502020204030204" pitchFamily="34" charset="0"/>
                    <a:cs typeface="Calibri" panose="020F0502020204030204" pitchFamily="34" charset="0"/>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𝑥</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latin typeface="Calibri" panose="020F0502020204030204" pitchFamily="34" charset="0"/>
                    <a:cs typeface="Calibri" panose="020F0502020204030204" pitchFamily="34" charset="0"/>
                  </a:rPr>
                  <a:t> </a:t>
                </a:r>
                <a14:m>
                  <m:oMath xmlns:m="http://schemas.openxmlformats.org/officeDocument/2006/math">
                    <m:r>
                      <a:rPr lang="en-US" i="1" smtClean="0">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oMath>
                </a14:m>
                <a:r>
                  <a:rPr lang="en-US" dirty="0">
                    <a:latin typeface="Calibri" panose="020F0502020204030204" pitchFamily="34" charset="0"/>
                    <a:cs typeface="Calibri" panose="020F0502020204030204" pitchFamily="34" charset="0"/>
                  </a:rPr>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latin typeface="Calibri" panose="020F0502020204030204" pitchFamily="34" charset="0"/>
                    <a:cs typeface="Calibri" panose="020F0502020204030204" pitchFamily="34" charset="0"/>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latin typeface="Calibri" panose="020F0502020204030204" pitchFamily="34" charset="0"/>
                    <a:cs typeface="Calibri" panose="020F0502020204030204" pitchFamily="34" charset="0"/>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oMath>
                </a14:m>
                <a:endParaRPr lang="en-US" dirty="0">
                  <a:latin typeface="Calibri" panose="020F0502020204030204" pitchFamily="34" charset="0"/>
                  <a:cs typeface="Calibri" panose="020F0502020204030204" pitchFamily="34" charset="0"/>
                </a:endParaRPr>
              </a:p>
              <a:p>
                <a:pPr>
                  <a:buClr>
                    <a:schemeClr val="tx1"/>
                  </a:buClr>
                </a:pPr>
                <a:r>
                  <a:rPr lang="en-US" dirty="0">
                    <a:solidFill>
                      <a:srgbClr val="00B050"/>
                    </a:solidFill>
                    <a:latin typeface="Calibri" panose="020F0502020204030204" pitchFamily="34" charset="0"/>
                    <a:cs typeface="Calibri" panose="020F0502020204030204" pitchFamily="34" charset="0"/>
                  </a:rPr>
                  <a:t>Motivation</a:t>
                </a:r>
                <a:r>
                  <a:rPr lang="en-US" dirty="0">
                    <a:latin typeface="Calibri" panose="020F0502020204030204" pitchFamily="34" charset="0"/>
                    <a:cs typeface="Calibri" panose="020F0502020204030204" pitchFamily="34" charset="0"/>
                  </a:rPr>
                  <a:t>: DDoS prevention, iceberg queries</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latin typeface="Calibri Light" panose="020F0302020204030204" pitchFamily="34" charset="0"/>
                <a:cs typeface="Calibri Light" panose="020F0302020204030204" pitchFamily="34" charset="0"/>
              </a:rPr>
              <a:t>Insertion-Deletion Streams</a:t>
            </a:r>
            <a:endParaRPr lang="en-US"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1020720" cy="4788239"/>
              </a:xfrm>
            </p:spPr>
            <p:txBody>
              <a:bodyPr>
                <a:noAutofit/>
              </a:bodyPr>
              <a:lstStyle/>
              <a:p>
                <a:pPr>
                  <a:buClr>
                    <a:schemeClr val="tx1"/>
                  </a:buClr>
                </a:pPr>
                <a:r>
                  <a:rPr lang="en-US" sz="3200" dirty="0">
                    <a:latin typeface="Calibri" panose="020F0502020204030204" pitchFamily="34" charset="0"/>
                    <a:cs typeface="Calibri" panose="020F0502020204030204" pitchFamily="34" charset="0"/>
                  </a:rPr>
                  <a:t>Each update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𝑢</m:t>
                        </m:r>
                      </m:e>
                      <m:sub>
                        <m:r>
                          <a:rPr lang="en-US" sz="3200" b="0" i="1" smtClean="0">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𝑎</m:t>
                            </m:r>
                          </m:e>
                          <m:sub>
                            <m:r>
                              <a:rPr lang="en-US" sz="3200" b="0" i="1" smtClean="0">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m:rPr>
                                <m:sty m:val="p"/>
                              </m:rPr>
                              <a:rPr lang="en-US" sz="3200" b="0" i="0" smtClean="0">
                                <a:solidFill>
                                  <a:srgbClr val="C00000"/>
                                </a:solidFill>
                                <a:latin typeface="Cambria Math" panose="02040503050406030204" pitchFamily="18" charset="0"/>
                              </a:rPr>
                              <m:t>Δ</m:t>
                            </m:r>
                          </m:e>
                          <m:sub>
                            <m:r>
                              <a:rPr lang="en-US" sz="3200" b="0" i="1" smtClean="0">
                                <a:solidFill>
                                  <a:srgbClr val="C00000"/>
                                </a:solidFill>
                                <a:latin typeface="Cambria Math" panose="02040503050406030204" pitchFamily="18" charset="0"/>
                              </a:rPr>
                              <m:t>𝑡</m:t>
                            </m:r>
                          </m:sub>
                        </m:sSub>
                      </m:e>
                    </m:d>
                  </m:oMath>
                </a14:m>
                <a:r>
                  <a:rPr lang="en-US" sz="3200" dirty="0">
                    <a:latin typeface="Calibri" panose="020F0502020204030204" pitchFamily="34" charset="0"/>
                    <a:cs typeface="Calibri" panose="020F0502020204030204" pitchFamily="34" charset="0"/>
                  </a:rPr>
                  <a:t> can increase or decrease a coordinate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𝑎</m:t>
                        </m:r>
                      </m:e>
                      <m:sub>
                        <m:r>
                          <a:rPr lang="en-US" sz="3200" b="0" i="1" smtClean="0">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𝑛</m:t>
                        </m:r>
                      </m:e>
                    </m:d>
                  </m:oMath>
                </a14:m>
                <a:r>
                  <a:rPr lang="en-US" sz="3200" dirty="0">
                    <a:latin typeface="Calibri" panose="020F0502020204030204" pitchFamily="34" charset="0"/>
                    <a:cs typeface="Calibri" panose="020F0502020204030204" pitchFamily="34" charset="0"/>
                  </a:rPr>
                  <a:t> of the underlying frequency vector </a:t>
                </a:r>
                <a14:m>
                  <m:oMath xmlns:m="http://schemas.openxmlformats.org/officeDocument/2006/math">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ℝ</m:t>
                        </m:r>
                      </m:e>
                      <m:sup>
                        <m:r>
                          <a:rPr lang="en-US" sz="3200" b="0" i="1" smtClean="0">
                            <a:solidFill>
                              <a:srgbClr val="C00000"/>
                            </a:solidFill>
                            <a:latin typeface="Cambria Math" panose="02040503050406030204" pitchFamily="18" charset="0"/>
                          </a:rPr>
                          <m:t>𝑛</m:t>
                        </m:r>
                      </m:sup>
                    </m:sSup>
                  </m:oMath>
                </a14:m>
                <a:r>
                  <a:rPr lang="en-US" sz="3200" dirty="0">
                    <a:latin typeface="Calibri" panose="020F0502020204030204" pitchFamily="34" charset="0"/>
                    <a:cs typeface="Calibri" panose="020F0502020204030204" pitchFamily="34" charset="0"/>
                  </a:rPr>
                  <a:t> by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m:rPr>
                            <m:sty m:val="p"/>
                          </m:rPr>
                          <a:rPr lang="en-US" sz="3200" b="0" i="0" smtClean="0">
                            <a:solidFill>
                              <a:srgbClr val="C00000"/>
                            </a:solidFill>
                            <a:latin typeface="Cambria Math" panose="02040503050406030204" pitchFamily="18" charset="0"/>
                          </a:rPr>
                          <m:t>Δ</m:t>
                        </m:r>
                      </m:e>
                      <m:sub>
                        <m:r>
                          <a:rPr lang="en-US" sz="3200" b="0" i="1" smtClean="0">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ℤ</m:t>
                    </m:r>
                  </m:oMath>
                </a14:m>
                <a:endParaRPr lang="en-US" sz="3200" dirty="0">
                  <a:latin typeface="Calibri" panose="020F0502020204030204" pitchFamily="34" charset="0"/>
                  <a:cs typeface="Calibri" panose="020F0502020204030204" pitchFamily="34" charset="0"/>
                </a:endParaRPr>
              </a:p>
              <a:p>
                <a:pPr marL="0" indent="0">
                  <a:buClr>
                    <a:schemeClr val="tx1"/>
                  </a:buClr>
                  <a:buNone/>
                </a:pPr>
                <a:endParaRPr lang="en-US" sz="3200" dirty="0">
                  <a:latin typeface="Calibri" panose="020F0502020204030204" pitchFamily="34" charset="0"/>
                  <a:cs typeface="Calibri" panose="020F0502020204030204" pitchFamily="34" charset="0"/>
                </a:endParaRPr>
              </a:p>
              <a:p>
                <a:pPr>
                  <a:buClr>
                    <a:schemeClr val="tx1"/>
                  </a:buClr>
                </a:pPr>
                <a:r>
                  <a:rPr lang="en-US" sz="3200" dirty="0">
                    <a:latin typeface="Calibri" panose="020F0502020204030204" pitchFamily="34" charset="0"/>
                    <a:cs typeface="Calibri" panose="020F0502020204030204" pitchFamily="34" charset="0"/>
                  </a:rPr>
                  <a:t>For simplicity, we assume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m:rPr>
                            <m:sty m:val="p"/>
                          </m:rPr>
                          <a:rPr lang="en-US" sz="3200" b="0" i="0" smtClean="0">
                            <a:solidFill>
                              <a:srgbClr val="C00000"/>
                            </a:solidFill>
                            <a:latin typeface="Cambria Math" panose="02040503050406030204" pitchFamily="18" charset="0"/>
                          </a:rPr>
                          <m:t>Δ</m:t>
                        </m:r>
                      </m:e>
                      <m:sub>
                        <m:r>
                          <a:rPr lang="en-US" sz="3200" b="0" i="1" smtClean="0">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∈{−1,+1}</m:t>
                    </m:r>
                  </m:oMath>
                </a14:m>
                <a:endParaRPr lang="en-US" sz="3200" dirty="0">
                  <a:latin typeface="Calibri" panose="020F0502020204030204" pitchFamily="34" charset="0"/>
                  <a:cs typeface="Calibri" panose="020F0502020204030204" pitchFamily="34" charset="0"/>
                </a:endParaRPr>
              </a:p>
              <a:p>
                <a:pPr marL="0" indent="0">
                  <a:buClr>
                    <a:schemeClr val="tx1"/>
                  </a:buClr>
                  <a:buNone/>
                </a:pPr>
                <a:endParaRPr lang="en-US" sz="3200" dirty="0">
                  <a:latin typeface="Calibri" panose="020F0502020204030204" pitchFamily="34" charset="0"/>
                  <a:cs typeface="Calibri" panose="020F0502020204030204" pitchFamily="34" charset="0"/>
                </a:endParaRPr>
              </a:p>
              <a:p>
                <a:pPr>
                  <a:buClr>
                    <a:schemeClr val="tx1"/>
                  </a:buClr>
                </a:pPr>
                <a:r>
                  <a:rPr lang="en-US" sz="3200" dirty="0">
                    <a:latin typeface="Calibri" panose="020F0502020204030204" pitchFamily="34" charset="0"/>
                    <a:cs typeface="Calibri" panose="020F0502020204030204" pitchFamily="34" charset="0"/>
                  </a:rPr>
                  <a:t>In the robust setting, each update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𝑢</m:t>
                        </m:r>
                      </m:e>
                      <m:sub>
                        <m:r>
                          <a:rPr lang="en-US" sz="3200" b="0" i="1" smtClean="0">
                            <a:solidFill>
                              <a:srgbClr val="C00000"/>
                            </a:solidFill>
                            <a:latin typeface="Cambria Math" panose="02040503050406030204" pitchFamily="18" charset="0"/>
                          </a:rPr>
                          <m:t>𝑡</m:t>
                        </m:r>
                      </m:sub>
                    </m:sSub>
                  </m:oMath>
                </a14:m>
                <a:r>
                  <a:rPr lang="en-US" sz="3200" dirty="0">
                    <a:latin typeface="Calibri" panose="020F0502020204030204" pitchFamily="34" charset="0"/>
                    <a:cs typeface="Calibri" panose="020F0502020204030204" pitchFamily="34" charset="0"/>
                  </a:rPr>
                  <a:t> can be chosen </a:t>
                </a:r>
                <a:r>
                  <a:rPr lang="en-US" sz="3200" dirty="0" err="1">
                    <a:latin typeface="Calibri" panose="020F0502020204030204" pitchFamily="34" charset="0"/>
                    <a:cs typeface="Calibri" panose="020F0502020204030204" pitchFamily="34" charset="0"/>
                  </a:rPr>
                  <a:t>adversarially</a:t>
                </a:r>
                <a:endParaRPr lang="en-US" sz="3200" dirty="0">
                  <a:latin typeface="Calibri" panose="020F0502020204030204" pitchFamily="34" charset="0"/>
                  <a:cs typeface="Calibri" panose="020F0502020204030204" pitchFamily="34" charset="0"/>
                </a:endParaRPr>
              </a:p>
              <a:p>
                <a:pPr>
                  <a:buClr>
                    <a:schemeClr val="tx1"/>
                  </a:buClr>
                </a:pPr>
                <a:endParaRPr lang="en-US" sz="3200"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1020720" cy="4788239"/>
              </a:xfrm>
              <a:blipFill>
                <a:blip r:embed="rId3"/>
                <a:stretch>
                  <a:fillRect l="-1273" t="-2545"/>
                </a:stretch>
              </a:blipFill>
            </p:spPr>
            <p:txBody>
              <a:bodyPr/>
              <a:lstStyle/>
              <a:p>
                <a:r>
                  <a:rPr lang="en-US">
                    <a:noFill/>
                  </a:rPr>
                  <a:t> </a:t>
                </a:r>
              </a:p>
            </p:txBody>
          </p:sp>
        </mc:Fallback>
      </mc:AlternateContent>
    </p:spTree>
    <p:extLst>
      <p:ext uri="{BB962C8B-B14F-4D97-AF65-F5344CB8AC3E}">
        <p14:creationId xmlns:p14="http://schemas.microsoft.com/office/powerpoint/2010/main" val="48594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latin typeface="Calibri Light" panose="020F0302020204030204" pitchFamily="34" charset="0"/>
                <a:cs typeface="Calibri Light" panose="020F0302020204030204" pitchFamily="34" charset="0"/>
              </a:rPr>
              <a:t>Insertion-Deletion Streams</a:t>
            </a:r>
            <a:endParaRPr lang="en-US"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1020720" cy="4788239"/>
              </a:xfrm>
            </p:spPr>
            <p:txBody>
              <a:bodyPr>
                <a:noAutofit/>
              </a:bodyPr>
              <a:lstStyle/>
              <a:p>
                <a:pPr>
                  <a:buClr>
                    <a:schemeClr val="tx1"/>
                  </a:buClr>
                </a:pP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𝑂</m:t>
                        </m:r>
                      </m:e>
                    </m:acc>
                    <m:d>
                      <m:dPr>
                        <m:ctrlPr>
                          <a:rPr lang="en-US" sz="3200" i="1">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𝑚</m:t>
                            </m:r>
                          </m:e>
                          <m:sup>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+1)</m:t>
                            </m:r>
                          </m:sup>
                        </m:sSup>
                      </m:e>
                    </m:d>
                  </m:oMath>
                </a14:m>
                <a:r>
                  <a:rPr lang="en-US" sz="3200" dirty="0">
                    <a:latin typeface="Calibri" panose="020F0502020204030204" pitchFamily="34" charset="0"/>
                    <a:cs typeface="Calibri" panose="020F0502020204030204" pitchFamily="34" charset="0"/>
                  </a:rPr>
                  <a:t> space algorithm for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i="1">
                            <a:solidFill>
                              <a:srgbClr val="C00000"/>
                            </a:solidFill>
                            <a:latin typeface="Cambria Math" panose="02040503050406030204" pitchFamily="18" charset="0"/>
                          </a:rPr>
                          <m:t>𝑝</m:t>
                        </m:r>
                      </m:sub>
                    </m:sSub>
                    <m:r>
                      <a:rPr lang="en-US" sz="3200" i="1">
                        <a:solidFill>
                          <a:srgbClr val="C00000"/>
                        </a:solidFill>
                        <a:latin typeface="Cambria Math" panose="02040503050406030204" pitchFamily="18" charset="0"/>
                      </a:rPr>
                      <m:t> </m:t>
                    </m:r>
                  </m:oMath>
                </a14:m>
                <a:r>
                  <a:rPr lang="en-US" sz="3200" dirty="0">
                    <a:latin typeface="Calibri" panose="020F0502020204030204" pitchFamily="34" charset="0"/>
                    <a:cs typeface="Calibri" panose="020F0502020204030204" pitchFamily="34" charset="0"/>
                  </a:rPr>
                  <a:t>estimation, where </a:t>
                </a:r>
                <a14:m>
                  <m:oMath xmlns:m="http://schemas.openxmlformats.org/officeDocument/2006/math">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 </m:t>
                    </m:r>
                  </m:oMath>
                </a14:m>
                <a:r>
                  <a:rPr lang="en-US" sz="3200" dirty="0">
                    <a:latin typeface="Calibri" panose="020F0502020204030204" pitchFamily="34" charset="0"/>
                    <a:cs typeface="Calibri" panose="020F0502020204030204" pitchFamily="34" charset="0"/>
                  </a:rPr>
                  <a:t>is the length of the stream </a:t>
                </a:r>
                <a:r>
                  <a:rPr lang="en-US" sz="3200" dirty="0">
                    <a:solidFill>
                      <a:schemeClr val="accent1"/>
                    </a:solidFill>
                    <a:latin typeface="Calibri" panose="020F0502020204030204" pitchFamily="34" charset="0"/>
                    <a:cs typeface="Calibri" panose="020F0502020204030204" pitchFamily="34" charset="0"/>
                  </a:rPr>
                  <a:t>[Ben-EliezerEdenOnak22]</a:t>
                </a:r>
              </a:p>
              <a:p>
                <a:pPr marL="0" indent="0">
                  <a:buClr>
                    <a:schemeClr val="tx1"/>
                  </a:buClr>
                  <a:buNone/>
                </a:pPr>
                <a:endParaRPr lang="en-US" sz="3200" dirty="0">
                  <a:solidFill>
                    <a:schemeClr val="accent1"/>
                  </a:solidFill>
                  <a:latin typeface="Calibri" panose="020F0502020204030204" pitchFamily="34" charset="0"/>
                  <a:cs typeface="Calibri" panose="020F0502020204030204" pitchFamily="34" charset="0"/>
                </a:endParaRPr>
              </a:p>
              <a:p>
                <a:pPr>
                  <a:buClr>
                    <a:schemeClr val="tx1"/>
                  </a:buClr>
                </a:pPr>
                <a:endParaRPr lang="en-US" sz="3200" dirty="0">
                  <a:latin typeface="Calibri" panose="020F0502020204030204" pitchFamily="34" charset="0"/>
                  <a:cs typeface="Calibri" panose="020F0502020204030204" pitchFamily="34" charset="0"/>
                </a:endParaRPr>
              </a:p>
              <a:p>
                <a:pPr>
                  <a:buClr>
                    <a:schemeClr val="tx1"/>
                  </a:buClr>
                </a:pPr>
                <a:r>
                  <a:rPr lang="en-US" sz="3200" dirty="0">
                    <a:latin typeface="Calibri" panose="020F0502020204030204" pitchFamily="34" charset="0"/>
                    <a:cs typeface="Calibri" panose="020F0502020204030204" pitchFamily="34" charset="0"/>
                  </a:rPr>
                  <a:t>Nothing known for constant-factor approximation in space polynomial in </a:t>
                </a:r>
                <a14:m>
                  <m:oMath xmlns:m="http://schemas.openxmlformats.org/officeDocument/2006/math">
                    <m:r>
                      <a:rPr lang="en-US" sz="3200" b="0" i="1" smtClean="0">
                        <a:solidFill>
                          <a:srgbClr val="C00000"/>
                        </a:solidFill>
                        <a:latin typeface="Cambria Math" panose="02040503050406030204" pitchFamily="18" charset="0"/>
                      </a:rPr>
                      <m:t>𝑛</m:t>
                    </m:r>
                  </m:oMath>
                </a14:m>
                <a:endParaRPr lang="en-US" sz="3200" dirty="0">
                  <a:solidFill>
                    <a:schemeClr val="accent1"/>
                  </a:solidFill>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1020720" cy="4788239"/>
              </a:xfrm>
              <a:blipFill>
                <a:blip r:embed="rId3"/>
                <a:stretch>
                  <a:fillRect l="-1273" t="-1781"/>
                </a:stretch>
              </a:blipFill>
            </p:spPr>
            <p:txBody>
              <a:bodyPr/>
              <a:lstStyle/>
              <a:p>
                <a:r>
                  <a:rPr lang="en-US">
                    <a:noFill/>
                  </a:rPr>
                  <a:t> </a:t>
                </a:r>
              </a:p>
            </p:txBody>
          </p:sp>
        </mc:Fallback>
      </mc:AlternateContent>
    </p:spTree>
    <p:extLst>
      <p:ext uri="{BB962C8B-B14F-4D97-AF65-F5344CB8AC3E}">
        <p14:creationId xmlns:p14="http://schemas.microsoft.com/office/powerpoint/2010/main" val="167705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6E6F0-8D5B-35CF-25B3-2A4CE10A6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14D99-89D8-A3C0-461F-5EF7BE4E49FD}"/>
              </a:ext>
            </a:extLst>
          </p:cNvPr>
          <p:cNvSpPr>
            <a:spLocks noGrp="1"/>
          </p:cNvSpPr>
          <p:nvPr>
            <p:ph type="title"/>
          </p:nvPr>
        </p:nvSpPr>
        <p:spPr/>
        <p:txBody>
          <a:bodyPr/>
          <a:lstStyle/>
          <a:p>
            <a:r>
              <a:rPr lang="en-US" dirty="0">
                <a:solidFill>
                  <a:srgbClr val="C00000"/>
                </a:solidFill>
                <a:latin typeface="Calibri Light" panose="020F0302020204030204" pitchFamily="34" charset="0"/>
                <a:cs typeface="Calibri Light" panose="020F0302020204030204" pitchFamily="34" charset="0"/>
              </a:rPr>
              <a:t>Dense-Sparse Tradeoffs</a:t>
            </a:r>
            <a:endParaRPr lang="en-US"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27952C-78BD-F319-0502-0665DEE23E4A}"/>
                  </a:ext>
                </a:extLst>
              </p:cNvPr>
              <p:cNvSpPr>
                <a:spLocks noGrp="1"/>
              </p:cNvSpPr>
              <p:nvPr>
                <p:ph idx="1"/>
              </p:nvPr>
            </p:nvSpPr>
            <p:spPr>
              <a:xfrm>
                <a:off x="838200" y="1825624"/>
                <a:ext cx="11020720" cy="4788239"/>
              </a:xfrm>
            </p:spPr>
            <p:txBody>
              <a:bodyPr>
                <a:noAutofit/>
              </a:bodyPr>
              <a:lstStyle/>
              <a:p>
                <a:pPr>
                  <a:buClr>
                    <a:schemeClr val="tx1"/>
                  </a:buClr>
                </a:pPr>
                <a:r>
                  <a:rPr lang="en-US" sz="3200" dirty="0">
                    <a:solidFill>
                      <a:schemeClr val="accent1"/>
                    </a:solidFill>
                    <a:latin typeface="Calibri" panose="020F0502020204030204" pitchFamily="34" charset="0"/>
                    <a:cs typeface="Calibri" panose="020F0502020204030204" pitchFamily="34" charset="0"/>
                  </a:rPr>
                  <a:t>[Ben-EliezerEdenOnak22] </a:t>
                </a:r>
                <a:r>
                  <a:rPr lang="en-US" sz="3200" dirty="0">
                    <a:latin typeface="Calibri" panose="020F0502020204030204" pitchFamily="34" charset="0"/>
                    <a:cs typeface="Calibri" panose="020F0502020204030204" pitchFamily="34" charset="0"/>
                  </a:rPr>
                  <a:t>observes that the value of the function can change by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latin typeface="Calibri" panose="020F0502020204030204" pitchFamily="34" charset="0"/>
                    <a:cs typeface="Calibri" panose="020F0502020204030204" pitchFamily="34" charset="0"/>
                  </a:rPr>
                  <a:t>-multiplicative factor a lot, but only if the value of the function is SMALL</a:t>
                </a:r>
              </a:p>
              <a:p>
                <a:pPr>
                  <a:buClr>
                    <a:schemeClr val="tx1"/>
                  </a:buClr>
                </a:pPr>
                <a:endParaRPr lang="en-US" sz="3200" dirty="0">
                  <a:latin typeface="Calibri" panose="020F0502020204030204" pitchFamily="34" charset="0"/>
                  <a:cs typeface="Calibri" panose="020F0502020204030204" pitchFamily="34" charset="0"/>
                </a:endParaRPr>
              </a:p>
              <a:p>
                <a:pPr>
                  <a:buClr>
                    <a:schemeClr val="tx1"/>
                  </a:buClr>
                </a:pPr>
                <a:r>
                  <a:rPr lang="en-US" sz="3200" dirty="0">
                    <a:latin typeface="Calibri" panose="020F0502020204030204" pitchFamily="34" charset="0"/>
                    <a:cs typeface="Calibri" panose="020F0502020204030204" pitchFamily="34" charset="0"/>
                  </a:rPr>
                  <a:t>If the function has SMALL value, it must be somewhat sparse, can use sparse recovery to identify the frequency vector</a:t>
                </a:r>
              </a:p>
              <a:p>
                <a:pPr>
                  <a:buClr>
                    <a:schemeClr val="tx1"/>
                  </a:buClr>
                </a:pPr>
                <a:endParaRPr lang="en-US" sz="3200" dirty="0">
                  <a:latin typeface="Calibri" panose="020F0502020204030204" pitchFamily="34" charset="0"/>
                  <a:cs typeface="Calibri" panose="020F0502020204030204" pitchFamily="34" charset="0"/>
                </a:endParaRPr>
              </a:p>
              <a:p>
                <a:pPr>
                  <a:buClr>
                    <a:schemeClr val="tx1"/>
                  </a:buClr>
                </a:pPr>
                <a:r>
                  <a:rPr lang="en-US" sz="3200" dirty="0">
                    <a:latin typeface="Calibri" panose="020F0502020204030204" pitchFamily="34" charset="0"/>
                    <a:cs typeface="Calibri" panose="020F0502020204030204" pitchFamily="34" charset="0"/>
                  </a:rPr>
                  <a:t>Leads to good balancing to handle cases where value of the function changes by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latin typeface="Calibri" panose="020F0502020204030204" pitchFamily="34" charset="0"/>
                    <a:cs typeface="Calibri" panose="020F0502020204030204" pitchFamily="34" charset="0"/>
                  </a:rPr>
                  <a:t>-multiplicative factor </a:t>
                </a:r>
              </a:p>
            </p:txBody>
          </p:sp>
        </mc:Choice>
        <mc:Fallback>
          <p:sp>
            <p:nvSpPr>
              <p:cNvPr id="3" name="Content Placeholder 2">
                <a:extLst>
                  <a:ext uri="{FF2B5EF4-FFF2-40B4-BE49-F238E27FC236}">
                    <a16:creationId xmlns:a16="http://schemas.microsoft.com/office/drawing/2014/main" id="{0D27952C-78BD-F319-0502-0665DEE23E4A}"/>
                  </a:ext>
                </a:extLst>
              </p:cNvPr>
              <p:cNvSpPr>
                <a:spLocks noGrp="1" noRot="1" noChangeAspect="1" noMove="1" noResize="1" noEditPoints="1" noAdjustHandles="1" noChangeArrowheads="1" noChangeShapeType="1" noTextEdit="1"/>
              </p:cNvSpPr>
              <p:nvPr>
                <p:ph idx="1"/>
              </p:nvPr>
            </p:nvSpPr>
            <p:spPr>
              <a:xfrm>
                <a:off x="838200" y="1825624"/>
                <a:ext cx="11020720" cy="4788239"/>
              </a:xfrm>
              <a:blipFill>
                <a:blip r:embed="rId3"/>
                <a:stretch>
                  <a:fillRect l="-1273" t="-2672"/>
                </a:stretch>
              </a:blipFill>
            </p:spPr>
            <p:txBody>
              <a:bodyPr/>
              <a:lstStyle/>
              <a:p>
                <a:r>
                  <a:rPr lang="en-US">
                    <a:noFill/>
                  </a:rPr>
                  <a:t> </a:t>
                </a:r>
              </a:p>
            </p:txBody>
          </p:sp>
        </mc:Fallback>
      </mc:AlternateContent>
    </p:spTree>
    <p:extLst>
      <p:ext uri="{BB962C8B-B14F-4D97-AF65-F5344CB8AC3E}">
        <p14:creationId xmlns:p14="http://schemas.microsoft.com/office/powerpoint/2010/main" val="231593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F2DA9-D566-8322-CB0A-32786C0A3D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0FA4C-65C0-7507-506B-7F855D1C66DC}"/>
              </a:ext>
            </a:extLst>
          </p:cNvPr>
          <p:cNvSpPr>
            <a:spLocks noGrp="1"/>
          </p:cNvSpPr>
          <p:nvPr>
            <p:ph type="title"/>
          </p:nvPr>
        </p:nvSpPr>
        <p:spPr/>
        <p:txBody>
          <a:bodyPr/>
          <a:lstStyle/>
          <a:p>
            <a:r>
              <a:rPr lang="en-US" dirty="0">
                <a:solidFill>
                  <a:srgbClr val="C00000"/>
                </a:solidFill>
                <a:latin typeface="Calibri Light" panose="020F0302020204030204" pitchFamily="34" charset="0"/>
                <a:cs typeface="Calibri Light" panose="020F0302020204030204" pitchFamily="34" charset="0"/>
              </a:rPr>
              <a:t>Our Results</a:t>
            </a:r>
            <a:endParaRPr lang="en-US"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9ED522-3FAB-4EA6-1BA9-C8DA7C36066D}"/>
                  </a:ext>
                </a:extLst>
              </p:cNvPr>
              <p:cNvSpPr>
                <a:spLocks noGrp="1"/>
              </p:cNvSpPr>
              <p:nvPr>
                <p:ph idx="1"/>
              </p:nvPr>
            </p:nvSpPr>
            <p:spPr>
              <a:xfrm>
                <a:off x="838200" y="1825624"/>
                <a:ext cx="11020720" cy="4788239"/>
              </a:xfrm>
            </p:spPr>
            <p:txBody>
              <a:bodyPr>
                <a:noAutofit/>
              </a:bodyPr>
              <a:lstStyle/>
              <a:p>
                <a:pPr>
                  <a:buClr>
                    <a:schemeClr val="tx1"/>
                  </a:buClr>
                </a:pPr>
                <a:r>
                  <a:rPr lang="en-US" sz="3200" dirty="0">
                    <a:latin typeface="Calibri" panose="020F0502020204030204" pitchFamily="34" charset="0"/>
                    <a:cs typeface="Calibri" panose="020F0502020204030204" pitchFamily="34" charset="0"/>
                  </a:rPr>
                  <a:t>Let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m:t>
                    </m:r>
                  </m:oMath>
                </a14:m>
                <a:r>
                  <a:rPr lang="en-US" sz="3200" dirty="0">
                    <a:latin typeface="Calibri" panose="020F0502020204030204" pitchFamily="34" charset="0"/>
                    <a:cs typeface="Calibri" panose="020F0502020204030204" pitchFamily="34" charset="0"/>
                  </a:rPr>
                  <a:t>. Then there exists an </a:t>
                </a:r>
                <a:r>
                  <a:rPr lang="en-US" sz="3200" dirty="0" err="1">
                    <a:latin typeface="Calibri" panose="020F0502020204030204" pitchFamily="34" charset="0"/>
                    <a:cs typeface="Calibri" panose="020F0502020204030204" pitchFamily="34" charset="0"/>
                  </a:rPr>
                  <a:t>adversarially</a:t>
                </a:r>
                <a:r>
                  <a:rPr lang="en-US" sz="3200" dirty="0">
                    <a:latin typeface="Calibri" panose="020F0502020204030204" pitchFamily="34" charset="0"/>
                    <a:cs typeface="Calibri" panose="020F0502020204030204" pitchFamily="34" charset="0"/>
                  </a:rPr>
                  <a:t> robust algorithm that solves the </a:t>
                </a:r>
                <a14:m>
                  <m:oMath xmlns:m="http://schemas.openxmlformats.org/officeDocument/2006/math">
                    <m:r>
                      <a:rPr lang="en-US" sz="3200" b="0" i="1" smtClean="0">
                        <a:solidFill>
                          <a:srgbClr val="C00000"/>
                        </a:solidFill>
                        <a:latin typeface="Cambria Math" panose="02040503050406030204" pitchFamily="18" charset="0"/>
                      </a:rPr>
                      <m:t>𝜀</m:t>
                    </m:r>
                  </m:oMath>
                </a14:m>
                <a:r>
                  <a:rPr lang="en-US" sz="3200" dirty="0">
                    <a:latin typeface="Calibri" panose="020F0502020204030204" pitchFamily="34" charset="0"/>
                    <a:cs typeface="Calibri" panose="020F0502020204030204" pitchFamily="34" charset="0"/>
                  </a:rPr>
                  <a:t>-</a:t>
                </a:r>
                <a:r>
                  <a:rPr lang="en-US" sz="3200" b="0" dirty="0">
                    <a:solidFill>
                      <a:srgbClr val="C00000"/>
                    </a:solidFill>
                  </a:rPr>
                  <a:t>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𝐿</m:t>
                        </m:r>
                      </m:e>
                      <m:sub>
                        <m:r>
                          <a:rPr lang="en-US" sz="3200" b="0" i="1" smtClean="0">
                            <a:solidFill>
                              <a:srgbClr val="C00000"/>
                            </a:solidFill>
                            <a:latin typeface="Cambria Math" panose="02040503050406030204" pitchFamily="18" charset="0"/>
                          </a:rPr>
                          <m:t>𝑝</m:t>
                        </m:r>
                      </m:sub>
                    </m:sSub>
                  </m:oMath>
                </a14:m>
                <a:r>
                  <a:rPr lang="en-US" sz="3200" dirty="0">
                    <a:latin typeface="Calibri" panose="020F0502020204030204" pitchFamily="34" charset="0"/>
                    <a:cs typeface="Calibri" panose="020F0502020204030204" pitchFamily="34" charset="0"/>
                  </a:rPr>
                  <a:t>-heavy hitters problem on turnstile streams, using </a:t>
                </a:r>
                <a14:m>
                  <m:oMath xmlns:m="http://schemas.openxmlformats.org/officeDocument/2006/math">
                    <m:acc>
                      <m:accPr>
                        <m:chr m:val="̃"/>
                        <m:ctrlPr>
                          <a:rPr lang="en-US" sz="3200" b="0" i="1" smtClean="0">
                            <a:solidFill>
                              <a:srgbClr val="C00000"/>
                            </a:solidFill>
                            <a:latin typeface="Cambria Math" panose="02040503050406030204" pitchFamily="18" charset="0"/>
                            <a:cs typeface="Calibri" panose="020F0502020204030204" pitchFamily="34" charset="0"/>
                          </a:rPr>
                        </m:ctrlPr>
                      </m:accPr>
                      <m:e>
                        <m:r>
                          <a:rPr lang="en-US" sz="3200" b="0" i="1" smtClean="0">
                            <a:solidFill>
                              <a:srgbClr val="C00000"/>
                            </a:solidFill>
                            <a:latin typeface="Cambria Math" panose="02040503050406030204" pitchFamily="18" charset="0"/>
                            <a:cs typeface="Calibri" panose="020F0502020204030204" pitchFamily="34" charset="0"/>
                          </a:rPr>
                          <m:t>𝑂</m:t>
                        </m:r>
                      </m:e>
                    </m:acc>
                    <m:d>
                      <m:dPr>
                        <m:ctrlPr>
                          <a:rPr lang="en-US" sz="3200" b="0" i="1" dirty="0" smtClean="0">
                            <a:solidFill>
                              <a:srgbClr val="C00000"/>
                            </a:solidFill>
                            <a:latin typeface="Cambria Math" panose="02040503050406030204" pitchFamily="18" charset="0"/>
                            <a:cs typeface="Calibri" panose="020F0502020204030204" pitchFamily="34" charset="0"/>
                          </a:rPr>
                        </m:ctrlPr>
                      </m:dPr>
                      <m:e>
                        <m:f>
                          <m:fPr>
                            <m:ctrlPr>
                              <a:rPr lang="en-US" sz="3200" b="0" i="1" dirty="0" smtClean="0">
                                <a:solidFill>
                                  <a:srgbClr val="C00000"/>
                                </a:solidFill>
                                <a:latin typeface="Cambria Math" panose="02040503050406030204" pitchFamily="18" charset="0"/>
                                <a:cs typeface="Calibri" panose="020F0502020204030204" pitchFamily="34" charset="0"/>
                              </a:rPr>
                            </m:ctrlPr>
                          </m:fPr>
                          <m:num>
                            <m:r>
                              <a:rPr lang="en-US" sz="3200" b="0" i="1" dirty="0" smtClean="0">
                                <a:solidFill>
                                  <a:srgbClr val="C00000"/>
                                </a:solidFill>
                                <a:latin typeface="Cambria Math" panose="02040503050406030204" pitchFamily="18" charset="0"/>
                                <a:cs typeface="Calibri" panose="020F0502020204030204" pitchFamily="34" charset="0"/>
                              </a:rPr>
                              <m:t>1</m:t>
                            </m:r>
                          </m:num>
                          <m:den>
                            <m:sSup>
                              <m:sSupPr>
                                <m:ctrlPr>
                                  <a:rPr lang="en-US" sz="3200" b="0" i="1" dirty="0" smtClean="0">
                                    <a:solidFill>
                                      <a:srgbClr val="C00000"/>
                                    </a:solidFill>
                                    <a:latin typeface="Cambria Math" panose="02040503050406030204" pitchFamily="18" charset="0"/>
                                    <a:cs typeface="Calibri" panose="020F0502020204030204" pitchFamily="34" charset="0"/>
                                  </a:rPr>
                                </m:ctrlPr>
                              </m:sSupPr>
                              <m:e>
                                <m:r>
                                  <a:rPr lang="en-US" sz="3200" b="0" i="1" dirty="0" smtClean="0">
                                    <a:solidFill>
                                      <a:srgbClr val="C00000"/>
                                    </a:solidFill>
                                    <a:latin typeface="Cambria Math" panose="02040503050406030204" pitchFamily="18" charset="0"/>
                                    <a:cs typeface="Calibri" panose="020F0502020204030204" pitchFamily="34" charset="0"/>
                                  </a:rPr>
                                  <m:t>𝜀</m:t>
                                </m:r>
                              </m:e>
                              <m:sup>
                                <m:r>
                                  <a:rPr lang="en-US" sz="3200" b="0" i="1" dirty="0" smtClean="0">
                                    <a:solidFill>
                                      <a:srgbClr val="C00000"/>
                                    </a:solidFill>
                                    <a:latin typeface="Cambria Math" panose="02040503050406030204" pitchFamily="18" charset="0"/>
                                    <a:cs typeface="Calibri" panose="020F0502020204030204" pitchFamily="34" charset="0"/>
                                  </a:rPr>
                                  <m:t>2</m:t>
                                </m:r>
                                <m:r>
                                  <a:rPr lang="en-US" sz="3200" b="0" i="1" dirty="0" smtClean="0">
                                    <a:solidFill>
                                      <a:srgbClr val="C00000"/>
                                    </a:solidFill>
                                    <a:latin typeface="Cambria Math" panose="02040503050406030204" pitchFamily="18" charset="0"/>
                                    <a:cs typeface="Calibri" panose="020F0502020204030204" pitchFamily="34" charset="0"/>
                                  </a:rPr>
                                  <m:t>.</m:t>
                                </m:r>
                                <m:r>
                                  <a:rPr lang="en-US" sz="3200" b="0" i="1" dirty="0" smtClean="0">
                                    <a:solidFill>
                                      <a:srgbClr val="C00000"/>
                                    </a:solidFill>
                                    <a:latin typeface="Cambria Math" panose="02040503050406030204" pitchFamily="18" charset="0"/>
                                    <a:cs typeface="Calibri" panose="020F0502020204030204" pitchFamily="34" charset="0"/>
                                  </a:rPr>
                                  <m:t>5</m:t>
                                </m:r>
                              </m:sup>
                            </m:sSup>
                          </m:den>
                        </m:f>
                        <m:sSup>
                          <m:sSupPr>
                            <m:ctrlPr>
                              <a:rPr lang="en-US" sz="3200" b="0" i="1" dirty="0" smtClean="0">
                                <a:solidFill>
                                  <a:srgbClr val="C00000"/>
                                </a:solidFill>
                                <a:latin typeface="Cambria Math" panose="02040503050406030204" pitchFamily="18" charset="0"/>
                                <a:cs typeface="Calibri" panose="020F0502020204030204" pitchFamily="34" charset="0"/>
                              </a:rPr>
                            </m:ctrlPr>
                          </m:sSupPr>
                          <m:e>
                            <m:r>
                              <a:rPr lang="en-US" sz="3200" b="0" i="1" dirty="0" smtClean="0">
                                <a:solidFill>
                                  <a:srgbClr val="C00000"/>
                                </a:solidFill>
                                <a:latin typeface="Cambria Math" panose="02040503050406030204" pitchFamily="18" charset="0"/>
                                <a:cs typeface="Calibri" panose="020F0502020204030204" pitchFamily="34" charset="0"/>
                              </a:rPr>
                              <m:t>𝑚</m:t>
                            </m:r>
                          </m:e>
                          <m:sup>
                            <m:f>
                              <m:fPr>
                                <m:ctrlPr>
                                  <a:rPr lang="en-US" sz="3200" b="0" i="1" dirty="0" smtClean="0">
                                    <a:solidFill>
                                      <a:srgbClr val="C00000"/>
                                    </a:solidFill>
                                    <a:latin typeface="Cambria Math" panose="02040503050406030204" pitchFamily="18" charset="0"/>
                                    <a:cs typeface="Calibri" panose="020F0502020204030204" pitchFamily="34" charset="0"/>
                                  </a:rPr>
                                </m:ctrlPr>
                              </m:fPr>
                              <m:num>
                                <m:r>
                                  <a:rPr lang="en-US" sz="3200" b="0" i="1" dirty="0" smtClean="0">
                                    <a:solidFill>
                                      <a:srgbClr val="C00000"/>
                                    </a:solidFill>
                                    <a:latin typeface="Cambria Math" panose="02040503050406030204" pitchFamily="18" charset="0"/>
                                    <a:cs typeface="Calibri" panose="020F0502020204030204" pitchFamily="34" charset="0"/>
                                  </a:rPr>
                                  <m:t>2</m:t>
                                </m:r>
                                <m:r>
                                  <a:rPr lang="en-US" sz="3200" b="0" i="1" dirty="0" smtClean="0">
                                    <a:solidFill>
                                      <a:srgbClr val="C00000"/>
                                    </a:solidFill>
                                    <a:latin typeface="Cambria Math" panose="02040503050406030204" pitchFamily="18" charset="0"/>
                                    <a:cs typeface="Calibri" panose="020F0502020204030204" pitchFamily="34" charset="0"/>
                                  </a:rPr>
                                  <m:t>𝑝</m:t>
                                </m:r>
                                <m:r>
                                  <a:rPr lang="en-US" sz="3200" b="0" i="1" dirty="0" smtClean="0">
                                    <a:solidFill>
                                      <a:srgbClr val="C00000"/>
                                    </a:solidFill>
                                    <a:latin typeface="Cambria Math" panose="02040503050406030204" pitchFamily="18" charset="0"/>
                                    <a:cs typeface="Calibri" panose="020F0502020204030204" pitchFamily="34" charset="0"/>
                                  </a:rPr>
                                  <m:t>−</m:t>
                                </m:r>
                                <m:r>
                                  <a:rPr lang="en-US" sz="3200" b="0" i="1" dirty="0" smtClean="0">
                                    <a:solidFill>
                                      <a:srgbClr val="C00000"/>
                                    </a:solidFill>
                                    <a:latin typeface="Cambria Math" panose="02040503050406030204" pitchFamily="18" charset="0"/>
                                    <a:cs typeface="Calibri" panose="020F0502020204030204" pitchFamily="34" charset="0"/>
                                  </a:rPr>
                                  <m:t>2</m:t>
                                </m:r>
                              </m:num>
                              <m:den>
                                <m:r>
                                  <a:rPr lang="en-US" sz="3200" b="0" i="1" dirty="0" smtClean="0">
                                    <a:solidFill>
                                      <a:srgbClr val="C00000"/>
                                    </a:solidFill>
                                    <a:latin typeface="Cambria Math" panose="02040503050406030204" pitchFamily="18" charset="0"/>
                                    <a:cs typeface="Calibri" panose="020F0502020204030204" pitchFamily="34" charset="0"/>
                                  </a:rPr>
                                  <m:t>4</m:t>
                                </m:r>
                                <m:r>
                                  <a:rPr lang="en-US" sz="3200" b="0" i="1" dirty="0" smtClean="0">
                                    <a:solidFill>
                                      <a:srgbClr val="C00000"/>
                                    </a:solidFill>
                                    <a:latin typeface="Cambria Math" panose="02040503050406030204" pitchFamily="18" charset="0"/>
                                    <a:cs typeface="Calibri" panose="020F0502020204030204" pitchFamily="34" charset="0"/>
                                  </a:rPr>
                                  <m:t>𝑝</m:t>
                                </m:r>
                                <m:r>
                                  <a:rPr lang="en-US" sz="3200" b="0" i="1" dirty="0" smtClean="0">
                                    <a:solidFill>
                                      <a:srgbClr val="C00000"/>
                                    </a:solidFill>
                                    <a:latin typeface="Cambria Math" panose="02040503050406030204" pitchFamily="18" charset="0"/>
                                    <a:cs typeface="Calibri" panose="020F0502020204030204" pitchFamily="34" charset="0"/>
                                  </a:rPr>
                                  <m:t>−</m:t>
                                </m:r>
                                <m:r>
                                  <a:rPr lang="en-US" sz="3200" b="0" i="1" dirty="0" smtClean="0">
                                    <a:solidFill>
                                      <a:srgbClr val="C00000"/>
                                    </a:solidFill>
                                    <a:latin typeface="Cambria Math" panose="02040503050406030204" pitchFamily="18" charset="0"/>
                                    <a:cs typeface="Calibri" panose="020F0502020204030204" pitchFamily="34" charset="0"/>
                                  </a:rPr>
                                  <m:t>3</m:t>
                                </m:r>
                              </m:den>
                            </m:f>
                          </m:sup>
                        </m:sSup>
                      </m:e>
                    </m:d>
                  </m:oMath>
                </a14:m>
                <a:r>
                  <a:rPr lang="en-US" sz="3200" dirty="0">
                    <a:latin typeface="Calibri" panose="020F0502020204030204" pitchFamily="34" charset="0"/>
                    <a:cs typeface="Calibri" panose="020F0502020204030204" pitchFamily="34" charset="0"/>
                  </a:rPr>
                  <a:t> bits of space</a:t>
                </a:r>
              </a:p>
              <a:p>
                <a:pPr>
                  <a:buClr>
                    <a:schemeClr val="tx1"/>
                  </a:buClr>
                </a:pPr>
                <a:endParaRPr lang="en-US" sz="3200" dirty="0">
                  <a:latin typeface="Calibri" panose="020F0502020204030204" pitchFamily="34" charset="0"/>
                  <a:cs typeface="Calibri" panose="020F0502020204030204" pitchFamily="34" charset="0"/>
                </a:endParaRPr>
              </a:p>
              <a:p>
                <a:pPr>
                  <a:buClr>
                    <a:schemeClr val="tx1"/>
                  </a:buClr>
                </a:pPr>
                <a:r>
                  <a:rPr lang="en-US" sz="3200" dirty="0">
                    <a:latin typeface="Calibri" panose="020F0502020204030204" pitchFamily="34" charset="0"/>
                    <a:cs typeface="Calibri" panose="020F0502020204030204" pitchFamily="34" charset="0"/>
                  </a:rPr>
                  <a:t>Let </a:t>
                </a:r>
                <a14:m>
                  <m:oMath xmlns:m="http://schemas.openxmlformats.org/officeDocument/2006/math">
                    <m:r>
                      <a:rPr lang="en-US" sz="3200" b="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m:t>
                    </m:r>
                  </m:oMath>
                </a14:m>
                <a:r>
                  <a:rPr lang="en-US" sz="3200" dirty="0">
                    <a:latin typeface="Calibri" panose="020F0502020204030204" pitchFamily="34" charset="0"/>
                    <a:cs typeface="Calibri" panose="020F0502020204030204" pitchFamily="34" charset="0"/>
                  </a:rPr>
                  <a:t> and </a:t>
                </a:r>
                <a14:m>
                  <m:oMath xmlns:m="http://schemas.openxmlformats.org/officeDocument/2006/math">
                    <m:r>
                      <a:rPr lang="en-US" sz="3200" b="0" i="1" dirty="0" smtClean="0">
                        <a:solidFill>
                          <a:srgbClr val="C00000"/>
                        </a:solidFill>
                        <a:latin typeface="Cambria Math" panose="02040503050406030204" pitchFamily="18" charset="0"/>
                        <a:cs typeface="Calibri" panose="020F0502020204030204" pitchFamily="34" charset="0"/>
                      </a:rPr>
                      <m:t>𝑐</m:t>
                    </m:r>
                    <m:r>
                      <a:rPr lang="en-US" sz="3200" b="0" i="1" dirty="0" smtClean="0">
                        <a:solidFill>
                          <a:srgbClr val="C00000"/>
                        </a:solidFill>
                        <a:latin typeface="Cambria Math" panose="02040503050406030204" pitchFamily="18" charset="0"/>
                        <a:cs typeface="Calibri" panose="020F0502020204030204" pitchFamily="34" charset="0"/>
                      </a:rPr>
                      <m:t>=</m:t>
                    </m:r>
                    <m:f>
                      <m:fPr>
                        <m:ctrlPr>
                          <a:rPr lang="en-US" sz="3200" b="0" i="1" dirty="0" smtClean="0">
                            <a:solidFill>
                              <a:srgbClr val="C00000"/>
                            </a:solidFill>
                            <a:latin typeface="Cambria Math" panose="02040503050406030204" pitchFamily="18" charset="0"/>
                            <a:cs typeface="Calibri" panose="020F0502020204030204" pitchFamily="34" charset="0"/>
                          </a:rPr>
                        </m:ctrlPr>
                      </m:fPr>
                      <m:num>
                        <m:r>
                          <a:rPr lang="en-US" sz="3200" b="0" i="1" dirty="0" smtClean="0">
                            <a:solidFill>
                              <a:srgbClr val="C00000"/>
                            </a:solidFill>
                            <a:latin typeface="Cambria Math" panose="02040503050406030204" pitchFamily="18" charset="0"/>
                            <a:cs typeface="Calibri" panose="020F0502020204030204" pitchFamily="34" charset="0"/>
                          </a:rPr>
                          <m:t>24</m:t>
                        </m:r>
                        <m:sSup>
                          <m:sSupPr>
                            <m:ctrlPr>
                              <a:rPr lang="en-US" sz="3200" b="0" i="1" dirty="0" smtClean="0">
                                <a:solidFill>
                                  <a:srgbClr val="C00000"/>
                                </a:solidFill>
                                <a:latin typeface="Cambria Math" panose="02040503050406030204" pitchFamily="18" charset="0"/>
                                <a:cs typeface="Calibri" panose="020F0502020204030204" pitchFamily="34" charset="0"/>
                              </a:rPr>
                            </m:ctrlPr>
                          </m:sSupPr>
                          <m:e>
                            <m:r>
                              <a:rPr lang="en-US" sz="3200" b="0" i="1" dirty="0" smtClean="0">
                                <a:solidFill>
                                  <a:srgbClr val="C00000"/>
                                </a:solidFill>
                                <a:latin typeface="Cambria Math" panose="02040503050406030204" pitchFamily="18" charset="0"/>
                                <a:cs typeface="Calibri" panose="020F0502020204030204" pitchFamily="34" charset="0"/>
                              </a:rPr>
                              <m:t>𝑝</m:t>
                            </m:r>
                          </m:e>
                          <m:sup>
                            <m:r>
                              <a:rPr lang="en-US" sz="3200" b="0" i="1" dirty="0" smtClean="0">
                                <a:solidFill>
                                  <a:srgbClr val="C00000"/>
                                </a:solidFill>
                                <a:latin typeface="Cambria Math" panose="02040503050406030204" pitchFamily="18" charset="0"/>
                                <a:cs typeface="Calibri" panose="020F0502020204030204" pitchFamily="34" charset="0"/>
                              </a:rPr>
                              <m:t>2</m:t>
                            </m:r>
                          </m:sup>
                        </m:sSup>
                        <m:r>
                          <a:rPr lang="en-US" sz="3200" b="0" i="1" dirty="0" smtClean="0">
                            <a:solidFill>
                              <a:srgbClr val="C00000"/>
                            </a:solidFill>
                            <a:latin typeface="Cambria Math" panose="02040503050406030204" pitchFamily="18" charset="0"/>
                            <a:cs typeface="Calibri" panose="020F0502020204030204" pitchFamily="34" charset="0"/>
                          </a:rPr>
                          <m:t>−</m:t>
                        </m:r>
                        <m:r>
                          <a:rPr lang="en-US" sz="3200" b="0" i="1" dirty="0" smtClean="0">
                            <a:solidFill>
                              <a:srgbClr val="C00000"/>
                            </a:solidFill>
                            <a:latin typeface="Cambria Math" panose="02040503050406030204" pitchFamily="18" charset="0"/>
                            <a:cs typeface="Calibri" panose="020F0502020204030204" pitchFamily="34" charset="0"/>
                          </a:rPr>
                          <m:t>23</m:t>
                        </m:r>
                        <m:r>
                          <a:rPr lang="en-US" sz="3200" b="0" i="1" dirty="0" smtClean="0">
                            <a:solidFill>
                              <a:srgbClr val="C00000"/>
                            </a:solidFill>
                            <a:latin typeface="Cambria Math" panose="02040503050406030204" pitchFamily="18" charset="0"/>
                            <a:cs typeface="Calibri" panose="020F0502020204030204" pitchFamily="34" charset="0"/>
                          </a:rPr>
                          <m:t>𝑝</m:t>
                        </m:r>
                        <m:r>
                          <a:rPr lang="en-US" sz="3200" b="0" i="1" dirty="0" smtClean="0">
                            <a:solidFill>
                              <a:srgbClr val="C00000"/>
                            </a:solidFill>
                            <a:latin typeface="Cambria Math" panose="02040503050406030204" pitchFamily="18" charset="0"/>
                            <a:cs typeface="Calibri" panose="020F0502020204030204" pitchFamily="34" charset="0"/>
                          </a:rPr>
                          <m:t>+</m:t>
                        </m:r>
                        <m:r>
                          <a:rPr lang="en-US" sz="3200" b="0" i="1" dirty="0" smtClean="0">
                            <a:solidFill>
                              <a:srgbClr val="C00000"/>
                            </a:solidFill>
                            <a:latin typeface="Cambria Math" panose="02040503050406030204" pitchFamily="18" charset="0"/>
                            <a:cs typeface="Calibri" panose="020F0502020204030204" pitchFamily="34" charset="0"/>
                          </a:rPr>
                          <m:t>4</m:t>
                        </m:r>
                      </m:num>
                      <m:den>
                        <m:r>
                          <a:rPr lang="en-US" sz="3200" b="0" i="1" dirty="0" smtClean="0">
                            <a:solidFill>
                              <a:srgbClr val="C00000"/>
                            </a:solidFill>
                            <a:latin typeface="Cambria Math" panose="02040503050406030204" pitchFamily="18" charset="0"/>
                            <a:cs typeface="Calibri" panose="020F0502020204030204" pitchFamily="34" charset="0"/>
                          </a:rPr>
                          <m:t>(</m:t>
                        </m:r>
                        <m:r>
                          <a:rPr lang="en-US" sz="3200" b="0" i="1" dirty="0" smtClean="0">
                            <a:solidFill>
                              <a:srgbClr val="C00000"/>
                            </a:solidFill>
                            <a:latin typeface="Cambria Math" panose="02040503050406030204" pitchFamily="18" charset="0"/>
                            <a:cs typeface="Calibri" panose="020F0502020204030204" pitchFamily="34" charset="0"/>
                          </a:rPr>
                          <m:t>4</m:t>
                        </m:r>
                        <m:r>
                          <a:rPr lang="en-US" sz="3200" b="0" i="1" dirty="0" smtClean="0">
                            <a:solidFill>
                              <a:srgbClr val="C00000"/>
                            </a:solidFill>
                            <a:latin typeface="Cambria Math" panose="02040503050406030204" pitchFamily="18" charset="0"/>
                            <a:cs typeface="Calibri" panose="020F0502020204030204" pitchFamily="34" charset="0"/>
                          </a:rPr>
                          <m:t>𝑝</m:t>
                        </m:r>
                        <m:r>
                          <a:rPr lang="en-US" sz="3200" b="0" i="1" dirty="0" smtClean="0">
                            <a:solidFill>
                              <a:srgbClr val="C00000"/>
                            </a:solidFill>
                            <a:latin typeface="Cambria Math" panose="02040503050406030204" pitchFamily="18" charset="0"/>
                            <a:cs typeface="Calibri" panose="020F0502020204030204" pitchFamily="34" charset="0"/>
                          </a:rPr>
                          <m:t>−</m:t>
                        </m:r>
                        <m:r>
                          <a:rPr lang="en-US" sz="3200" b="0" i="1" dirty="0" smtClean="0">
                            <a:solidFill>
                              <a:srgbClr val="C00000"/>
                            </a:solidFill>
                            <a:latin typeface="Cambria Math" panose="02040503050406030204" pitchFamily="18" charset="0"/>
                            <a:cs typeface="Calibri" panose="020F0502020204030204" pitchFamily="34" charset="0"/>
                          </a:rPr>
                          <m:t>3</m:t>
                        </m:r>
                        <m:r>
                          <a:rPr lang="en-US" sz="3200" b="0" i="1" dirty="0" smtClean="0">
                            <a:solidFill>
                              <a:srgbClr val="C00000"/>
                            </a:solidFill>
                            <a:latin typeface="Cambria Math" panose="02040503050406030204" pitchFamily="18" charset="0"/>
                            <a:cs typeface="Calibri" panose="020F0502020204030204" pitchFamily="34" charset="0"/>
                          </a:rPr>
                          <m:t>)(</m:t>
                        </m:r>
                        <m:r>
                          <a:rPr lang="en-US" sz="3200" b="0" i="1" dirty="0" smtClean="0">
                            <a:solidFill>
                              <a:srgbClr val="C00000"/>
                            </a:solidFill>
                            <a:latin typeface="Cambria Math" panose="02040503050406030204" pitchFamily="18" charset="0"/>
                            <a:cs typeface="Calibri" panose="020F0502020204030204" pitchFamily="34" charset="0"/>
                          </a:rPr>
                          <m:t>12</m:t>
                        </m:r>
                        <m:r>
                          <a:rPr lang="en-US" sz="3200" b="0" i="1" dirty="0" smtClean="0">
                            <a:solidFill>
                              <a:srgbClr val="C00000"/>
                            </a:solidFill>
                            <a:latin typeface="Cambria Math" panose="02040503050406030204" pitchFamily="18" charset="0"/>
                            <a:cs typeface="Calibri" panose="020F0502020204030204" pitchFamily="34" charset="0"/>
                          </a:rPr>
                          <m:t>𝑝</m:t>
                        </m:r>
                        <m:r>
                          <a:rPr lang="en-US" sz="3200" b="0" i="1" dirty="0" smtClean="0">
                            <a:solidFill>
                              <a:srgbClr val="C00000"/>
                            </a:solidFill>
                            <a:latin typeface="Cambria Math" panose="02040503050406030204" pitchFamily="18" charset="0"/>
                            <a:cs typeface="Calibri" panose="020F0502020204030204" pitchFamily="34" charset="0"/>
                          </a:rPr>
                          <m:t>+</m:t>
                        </m:r>
                        <m:r>
                          <a:rPr lang="en-US" sz="3200" b="0" i="1" dirty="0" smtClean="0">
                            <a:solidFill>
                              <a:srgbClr val="C00000"/>
                            </a:solidFill>
                            <a:latin typeface="Cambria Math" panose="02040503050406030204" pitchFamily="18" charset="0"/>
                            <a:cs typeface="Calibri" panose="020F0502020204030204" pitchFamily="34" charset="0"/>
                          </a:rPr>
                          <m:t>3</m:t>
                        </m:r>
                        <m:r>
                          <a:rPr lang="en-US" sz="3200" b="0" i="1" dirty="0" smtClean="0">
                            <a:solidFill>
                              <a:srgbClr val="C00000"/>
                            </a:solidFill>
                            <a:latin typeface="Cambria Math" panose="02040503050406030204" pitchFamily="18" charset="0"/>
                            <a:cs typeface="Calibri" panose="020F0502020204030204" pitchFamily="34" charset="0"/>
                          </a:rPr>
                          <m:t>)</m:t>
                        </m:r>
                      </m:den>
                    </m:f>
                  </m:oMath>
                </a14:m>
                <a:r>
                  <a:rPr lang="en-US" sz="3200" dirty="0">
                    <a:latin typeface="Calibri" panose="020F0502020204030204" pitchFamily="34" charset="0"/>
                    <a:cs typeface="Calibri" panose="020F0502020204030204" pitchFamily="34" charset="0"/>
                  </a:rPr>
                  <a:t>. Then there exists an </a:t>
                </a:r>
                <a:r>
                  <a:rPr lang="en-US" sz="3200" dirty="0" err="1">
                    <a:latin typeface="Calibri" panose="020F0502020204030204" pitchFamily="34" charset="0"/>
                    <a:cs typeface="Calibri" panose="020F0502020204030204" pitchFamily="34" charset="0"/>
                  </a:rPr>
                  <a:t>adversarially</a:t>
                </a:r>
                <a:r>
                  <a:rPr lang="en-US" sz="3200" dirty="0">
                    <a:latin typeface="Calibri" panose="020F0502020204030204" pitchFamily="34" charset="0"/>
                    <a:cs typeface="Calibri" panose="020F0502020204030204" pitchFamily="34" charset="0"/>
                  </a:rPr>
                  <a:t> robust algorithm that outputs a constant-factor approximation to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latin typeface="Calibri" panose="020F0502020204030204" pitchFamily="34" charset="0"/>
                    <a:cs typeface="Calibri" panose="020F0502020204030204" pitchFamily="34" charset="0"/>
                  </a:rPr>
                  <a:t>-estimation on turnstile streams, using </a:t>
                </a:r>
                <a14:m>
                  <m:oMath xmlns:m="http://schemas.openxmlformats.org/officeDocument/2006/math">
                    <m:acc>
                      <m:accPr>
                        <m:chr m:val="̃"/>
                        <m:ctrlPr>
                          <a:rPr lang="en-US" sz="3200" b="0" i="1" smtClean="0">
                            <a:solidFill>
                              <a:srgbClr val="C00000"/>
                            </a:solidFill>
                            <a:latin typeface="Cambria Math" panose="02040503050406030204" pitchFamily="18" charset="0"/>
                            <a:cs typeface="Calibri" panose="020F0502020204030204" pitchFamily="34" charset="0"/>
                          </a:rPr>
                        </m:ctrlPr>
                      </m:accPr>
                      <m:e>
                        <m:r>
                          <a:rPr lang="en-US" sz="3200" b="0" i="1" smtClean="0">
                            <a:solidFill>
                              <a:srgbClr val="C00000"/>
                            </a:solidFill>
                            <a:latin typeface="Cambria Math" panose="02040503050406030204" pitchFamily="18" charset="0"/>
                            <a:cs typeface="Calibri" panose="020F0502020204030204" pitchFamily="34" charset="0"/>
                          </a:rPr>
                          <m:t>𝑂</m:t>
                        </m:r>
                      </m:e>
                    </m:acc>
                    <m:d>
                      <m:dPr>
                        <m:ctrlPr>
                          <a:rPr lang="en-US" sz="3200" b="0" i="1" dirty="0" smtClean="0">
                            <a:solidFill>
                              <a:srgbClr val="C00000"/>
                            </a:solidFill>
                            <a:latin typeface="Cambria Math" panose="02040503050406030204" pitchFamily="18" charset="0"/>
                            <a:cs typeface="Calibri" panose="020F0502020204030204" pitchFamily="34" charset="0"/>
                          </a:rPr>
                        </m:ctrlPr>
                      </m:dPr>
                      <m:e>
                        <m:sSup>
                          <m:sSupPr>
                            <m:ctrlPr>
                              <a:rPr lang="en-US" sz="3200" b="0" i="1" dirty="0" smtClean="0">
                                <a:solidFill>
                                  <a:srgbClr val="C00000"/>
                                </a:solidFill>
                                <a:latin typeface="Cambria Math" panose="02040503050406030204" pitchFamily="18" charset="0"/>
                                <a:cs typeface="Calibri" panose="020F0502020204030204" pitchFamily="34" charset="0"/>
                              </a:rPr>
                            </m:ctrlPr>
                          </m:sSupPr>
                          <m:e>
                            <m:r>
                              <a:rPr lang="en-US" sz="3200" b="0" i="1" dirty="0" smtClean="0">
                                <a:solidFill>
                                  <a:srgbClr val="C00000"/>
                                </a:solidFill>
                                <a:latin typeface="Cambria Math" panose="02040503050406030204" pitchFamily="18" charset="0"/>
                                <a:cs typeface="Calibri" panose="020F0502020204030204" pitchFamily="34" charset="0"/>
                              </a:rPr>
                              <m:t>𝑚</m:t>
                            </m:r>
                          </m:e>
                          <m:sup>
                            <m:r>
                              <a:rPr lang="en-US" sz="3200" b="0" i="1" dirty="0" smtClean="0">
                                <a:solidFill>
                                  <a:srgbClr val="C00000"/>
                                </a:solidFill>
                                <a:latin typeface="Cambria Math" panose="02040503050406030204" pitchFamily="18" charset="0"/>
                                <a:cs typeface="Calibri" panose="020F0502020204030204" pitchFamily="34" charset="0"/>
                              </a:rPr>
                              <m:t>𝑐</m:t>
                            </m:r>
                          </m:sup>
                        </m:sSup>
                      </m:e>
                    </m:d>
                  </m:oMath>
                </a14:m>
                <a:r>
                  <a:rPr lang="en-US" sz="3200" dirty="0">
                    <a:latin typeface="Calibri" panose="020F0502020204030204" pitchFamily="34" charset="0"/>
                    <a:cs typeface="Calibri" panose="020F0502020204030204" pitchFamily="34" charset="0"/>
                  </a:rPr>
                  <a:t> bits of space</a:t>
                </a:r>
              </a:p>
            </p:txBody>
          </p:sp>
        </mc:Choice>
        <mc:Fallback>
          <p:sp>
            <p:nvSpPr>
              <p:cNvPr id="3" name="Content Placeholder 2">
                <a:extLst>
                  <a:ext uri="{FF2B5EF4-FFF2-40B4-BE49-F238E27FC236}">
                    <a16:creationId xmlns:a16="http://schemas.microsoft.com/office/drawing/2014/main" id="{FA9ED522-3FAB-4EA6-1BA9-C8DA7C36066D}"/>
                  </a:ext>
                </a:extLst>
              </p:cNvPr>
              <p:cNvSpPr>
                <a:spLocks noGrp="1" noRot="1" noChangeAspect="1" noMove="1" noResize="1" noEditPoints="1" noAdjustHandles="1" noChangeArrowheads="1" noChangeShapeType="1" noTextEdit="1"/>
              </p:cNvSpPr>
              <p:nvPr>
                <p:ph idx="1"/>
              </p:nvPr>
            </p:nvSpPr>
            <p:spPr>
              <a:xfrm>
                <a:off x="838200" y="1825624"/>
                <a:ext cx="11020720" cy="4788239"/>
              </a:xfrm>
              <a:blipFill>
                <a:blip r:embed="rId3"/>
                <a:stretch>
                  <a:fillRect l="-1273" t="-2545" b="-4198"/>
                </a:stretch>
              </a:blipFill>
            </p:spPr>
            <p:txBody>
              <a:bodyPr/>
              <a:lstStyle/>
              <a:p>
                <a:r>
                  <a:rPr lang="en-US">
                    <a:noFill/>
                  </a:rPr>
                  <a:t> </a:t>
                </a:r>
              </a:p>
            </p:txBody>
          </p:sp>
        </mc:Fallback>
      </mc:AlternateContent>
    </p:spTree>
    <p:extLst>
      <p:ext uri="{BB962C8B-B14F-4D97-AF65-F5344CB8AC3E}">
        <p14:creationId xmlns:p14="http://schemas.microsoft.com/office/powerpoint/2010/main" val="3534728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TotalTime>
  <Words>527</Words>
  <Application>Microsoft Office PowerPoint</Application>
  <PresentationFormat>Widescreen</PresentationFormat>
  <Paragraphs>52</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Calibri</vt:lpstr>
      <vt:lpstr>Calibri Light</vt:lpstr>
      <vt:lpstr>Cambria Math</vt:lpstr>
      <vt:lpstr>Office Theme</vt:lpstr>
      <vt:lpstr>Adversarially Robust Dense-Sparse Tradeoffs via Heavy-Hitters</vt:lpstr>
      <vt:lpstr>Adversarially Robust Streaming</vt:lpstr>
      <vt:lpstr>Frequency Moments</vt:lpstr>
      <vt:lpstr>Heavy-Hitters</vt:lpstr>
      <vt:lpstr>Insertion-Deletion Streams</vt:lpstr>
      <vt:lpstr>Insertion-Deletion Streams</vt:lpstr>
      <vt:lpstr>Dense-Sparse Tradeoffs</vt:lpstr>
      <vt:lpstr>Our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Zhou, Samson S</dc:creator>
  <cp:lastModifiedBy>Zhou, Samson S</cp:lastModifiedBy>
  <cp:revision>2</cp:revision>
  <dcterms:created xsi:type="dcterms:W3CDTF">2024-11-13T03:18:57Z</dcterms:created>
  <dcterms:modified xsi:type="dcterms:W3CDTF">2024-11-13T04:39:50Z</dcterms:modified>
</cp:coreProperties>
</file>