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1098" r:id="rId3"/>
    <p:sldId id="1101" r:id="rId4"/>
    <p:sldId id="1099" r:id="rId5"/>
    <p:sldId id="1103" r:id="rId6"/>
    <p:sldId id="1102" r:id="rId7"/>
    <p:sldId id="1105" r:id="rId8"/>
    <p:sldId id="1209" r:id="rId9"/>
    <p:sldId id="1210" r:id="rId10"/>
    <p:sldId id="1104" r:id="rId11"/>
    <p:sldId id="1212" r:id="rId12"/>
    <p:sldId id="1213" r:id="rId13"/>
    <p:sldId id="1106" r:id="rId14"/>
    <p:sldId id="491" r:id="rId15"/>
    <p:sldId id="1214" r:id="rId16"/>
    <p:sldId id="296" r:id="rId17"/>
    <p:sldId id="297" r:id="rId18"/>
    <p:sldId id="298" r:id="rId19"/>
    <p:sldId id="1358" r:id="rId20"/>
    <p:sldId id="1359" r:id="rId21"/>
    <p:sldId id="1216" r:id="rId22"/>
    <p:sldId id="1217" r:id="rId23"/>
    <p:sldId id="1218" r:id="rId24"/>
    <p:sldId id="1215" r:id="rId25"/>
    <p:sldId id="1366" r:id="rId26"/>
    <p:sldId id="1367" r:id="rId27"/>
    <p:sldId id="300" r:id="rId28"/>
    <p:sldId id="265" r:id="rId29"/>
    <p:sldId id="294" r:id="rId30"/>
    <p:sldId id="266" r:id="rId31"/>
    <p:sldId id="267" r:id="rId32"/>
    <p:sldId id="492" r:id="rId33"/>
    <p:sldId id="585" r:id="rId34"/>
    <p:sldId id="268" r:id="rId35"/>
    <p:sldId id="269" r:id="rId36"/>
    <p:sldId id="270" r:id="rId37"/>
    <p:sldId id="271" r:id="rId38"/>
    <p:sldId id="273" r:id="rId39"/>
    <p:sldId id="1368" r:id="rId40"/>
    <p:sldId id="1369" r:id="rId41"/>
    <p:sldId id="1370" r:id="rId42"/>
    <p:sldId id="1125" r:id="rId43"/>
    <p:sldId id="1126" r:id="rId44"/>
    <p:sldId id="1127" r:id="rId45"/>
    <p:sldId id="1128" r:id="rId46"/>
    <p:sldId id="1129" r:id="rId47"/>
    <p:sldId id="1131" r:id="rId48"/>
    <p:sldId id="1130" r:id="rId49"/>
    <p:sldId id="1133" r:id="rId50"/>
    <p:sldId id="1132" r:id="rId51"/>
    <p:sldId id="1134" r:id="rId52"/>
    <p:sldId id="1137" r:id="rId53"/>
    <p:sldId id="1136" r:id="rId54"/>
    <p:sldId id="1374" r:id="rId55"/>
    <p:sldId id="1372" r:id="rId56"/>
    <p:sldId id="137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4460A-BDCF-42AE-921F-DE2609504E6F}" v="15" dt="2024-02-27T16:54:08.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son Zhou" userId="be955f33642ecbf5" providerId="LiveId" clId="{2074460A-BDCF-42AE-921F-DE2609504E6F}"/>
    <pc:docChg chg="undo custSel addSld delSld modSld">
      <pc:chgData name="Samson Zhou" userId="be955f33642ecbf5" providerId="LiveId" clId="{2074460A-BDCF-42AE-921F-DE2609504E6F}" dt="2024-02-27T16:54:54.586" v="159" actId="20577"/>
      <pc:docMkLst>
        <pc:docMk/>
      </pc:docMkLst>
      <pc:sldChg chg="add del">
        <pc:chgData name="Samson Zhou" userId="be955f33642ecbf5" providerId="LiveId" clId="{2074460A-BDCF-42AE-921F-DE2609504E6F}" dt="2024-02-26T22:52:04.109" v="7" actId="2696"/>
        <pc:sldMkLst>
          <pc:docMk/>
          <pc:sldMk cId="1169540027" sldId="265"/>
        </pc:sldMkLst>
      </pc:sldChg>
      <pc:sldChg chg="add">
        <pc:chgData name="Samson Zhou" userId="be955f33642ecbf5" providerId="LiveId" clId="{2074460A-BDCF-42AE-921F-DE2609504E6F}" dt="2024-02-26T22:52:10.479" v="8"/>
        <pc:sldMkLst>
          <pc:docMk/>
          <pc:sldMk cId="2534487910" sldId="265"/>
        </pc:sldMkLst>
      </pc:sldChg>
      <pc:sldChg chg="add">
        <pc:chgData name="Samson Zhou" userId="be955f33642ecbf5" providerId="LiveId" clId="{2074460A-BDCF-42AE-921F-DE2609504E6F}" dt="2024-02-26T22:52:10.479" v="8"/>
        <pc:sldMkLst>
          <pc:docMk/>
          <pc:sldMk cId="505889917" sldId="266"/>
        </pc:sldMkLst>
      </pc:sldChg>
      <pc:sldChg chg="add del">
        <pc:chgData name="Samson Zhou" userId="be955f33642ecbf5" providerId="LiveId" clId="{2074460A-BDCF-42AE-921F-DE2609504E6F}" dt="2024-02-26T22:52:04.109" v="7" actId="2696"/>
        <pc:sldMkLst>
          <pc:docMk/>
          <pc:sldMk cId="1670511992" sldId="266"/>
        </pc:sldMkLst>
      </pc:sldChg>
      <pc:sldChg chg="add del">
        <pc:chgData name="Samson Zhou" userId="be955f33642ecbf5" providerId="LiveId" clId="{2074460A-BDCF-42AE-921F-DE2609504E6F}" dt="2024-02-26T22:52:04.109" v="7" actId="2696"/>
        <pc:sldMkLst>
          <pc:docMk/>
          <pc:sldMk cId="2404220089" sldId="267"/>
        </pc:sldMkLst>
      </pc:sldChg>
      <pc:sldChg chg="add">
        <pc:chgData name="Samson Zhou" userId="be955f33642ecbf5" providerId="LiveId" clId="{2074460A-BDCF-42AE-921F-DE2609504E6F}" dt="2024-02-26T22:52:10.479" v="8"/>
        <pc:sldMkLst>
          <pc:docMk/>
          <pc:sldMk cId="3284211342" sldId="267"/>
        </pc:sldMkLst>
      </pc:sldChg>
      <pc:sldChg chg="add">
        <pc:chgData name="Samson Zhou" userId="be955f33642ecbf5" providerId="LiveId" clId="{2074460A-BDCF-42AE-921F-DE2609504E6F}" dt="2024-02-26T22:52:10.479" v="8"/>
        <pc:sldMkLst>
          <pc:docMk/>
          <pc:sldMk cId="2039050814" sldId="268"/>
        </pc:sldMkLst>
      </pc:sldChg>
      <pc:sldChg chg="add del">
        <pc:chgData name="Samson Zhou" userId="be955f33642ecbf5" providerId="LiveId" clId="{2074460A-BDCF-42AE-921F-DE2609504E6F}" dt="2024-02-26T22:52:04.109" v="7" actId="2696"/>
        <pc:sldMkLst>
          <pc:docMk/>
          <pc:sldMk cId="3476211842" sldId="268"/>
        </pc:sldMkLst>
      </pc:sldChg>
      <pc:sldChg chg="add del">
        <pc:chgData name="Samson Zhou" userId="be955f33642ecbf5" providerId="LiveId" clId="{2074460A-BDCF-42AE-921F-DE2609504E6F}" dt="2024-02-26T22:52:04.109" v="7" actId="2696"/>
        <pc:sldMkLst>
          <pc:docMk/>
          <pc:sldMk cId="3375274698" sldId="269"/>
        </pc:sldMkLst>
      </pc:sldChg>
      <pc:sldChg chg="add">
        <pc:chgData name="Samson Zhou" userId="be955f33642ecbf5" providerId="LiveId" clId="{2074460A-BDCF-42AE-921F-DE2609504E6F}" dt="2024-02-26T22:52:10.479" v="8"/>
        <pc:sldMkLst>
          <pc:docMk/>
          <pc:sldMk cId="4213977888" sldId="269"/>
        </pc:sldMkLst>
      </pc:sldChg>
      <pc:sldChg chg="add">
        <pc:chgData name="Samson Zhou" userId="be955f33642ecbf5" providerId="LiveId" clId="{2074460A-BDCF-42AE-921F-DE2609504E6F}" dt="2024-02-26T22:52:10.479" v="8"/>
        <pc:sldMkLst>
          <pc:docMk/>
          <pc:sldMk cId="2889235469" sldId="270"/>
        </pc:sldMkLst>
      </pc:sldChg>
      <pc:sldChg chg="add del">
        <pc:chgData name="Samson Zhou" userId="be955f33642ecbf5" providerId="LiveId" clId="{2074460A-BDCF-42AE-921F-DE2609504E6F}" dt="2024-02-26T22:52:04.109" v="7" actId="2696"/>
        <pc:sldMkLst>
          <pc:docMk/>
          <pc:sldMk cId="2946621789" sldId="270"/>
        </pc:sldMkLst>
      </pc:sldChg>
      <pc:sldChg chg="add">
        <pc:chgData name="Samson Zhou" userId="be955f33642ecbf5" providerId="LiveId" clId="{2074460A-BDCF-42AE-921F-DE2609504E6F}" dt="2024-02-26T22:52:10.479" v="8"/>
        <pc:sldMkLst>
          <pc:docMk/>
          <pc:sldMk cId="764733697" sldId="271"/>
        </pc:sldMkLst>
      </pc:sldChg>
      <pc:sldChg chg="add del">
        <pc:chgData name="Samson Zhou" userId="be955f33642ecbf5" providerId="LiveId" clId="{2074460A-BDCF-42AE-921F-DE2609504E6F}" dt="2024-02-26T22:52:04.109" v="7" actId="2696"/>
        <pc:sldMkLst>
          <pc:docMk/>
          <pc:sldMk cId="2711630019" sldId="271"/>
        </pc:sldMkLst>
      </pc:sldChg>
      <pc:sldChg chg="add">
        <pc:chgData name="Samson Zhou" userId="be955f33642ecbf5" providerId="LiveId" clId="{2074460A-BDCF-42AE-921F-DE2609504E6F}" dt="2024-02-26T22:52:10.479" v="8"/>
        <pc:sldMkLst>
          <pc:docMk/>
          <pc:sldMk cId="1914282928" sldId="273"/>
        </pc:sldMkLst>
      </pc:sldChg>
      <pc:sldChg chg="add del">
        <pc:chgData name="Samson Zhou" userId="be955f33642ecbf5" providerId="LiveId" clId="{2074460A-BDCF-42AE-921F-DE2609504E6F}" dt="2024-02-26T22:52:04.109" v="7" actId="2696"/>
        <pc:sldMkLst>
          <pc:docMk/>
          <pc:sldMk cId="3275688761" sldId="273"/>
        </pc:sldMkLst>
      </pc:sldChg>
      <pc:sldChg chg="add">
        <pc:chgData name="Samson Zhou" userId="be955f33642ecbf5" providerId="LiveId" clId="{2074460A-BDCF-42AE-921F-DE2609504E6F}" dt="2024-02-26T22:52:10.479" v="8"/>
        <pc:sldMkLst>
          <pc:docMk/>
          <pc:sldMk cId="2155743720" sldId="294"/>
        </pc:sldMkLst>
      </pc:sldChg>
      <pc:sldChg chg="add del">
        <pc:chgData name="Samson Zhou" userId="be955f33642ecbf5" providerId="LiveId" clId="{2074460A-BDCF-42AE-921F-DE2609504E6F}" dt="2024-02-26T22:52:04.109" v="7" actId="2696"/>
        <pc:sldMkLst>
          <pc:docMk/>
          <pc:sldMk cId="3569968504" sldId="294"/>
        </pc:sldMkLst>
      </pc:sldChg>
      <pc:sldChg chg="add del">
        <pc:chgData name="Samson Zhou" userId="be955f33642ecbf5" providerId="LiveId" clId="{2074460A-BDCF-42AE-921F-DE2609504E6F}" dt="2024-02-26T22:52:04.109" v="7" actId="2696"/>
        <pc:sldMkLst>
          <pc:docMk/>
          <pc:sldMk cId="201140221" sldId="300"/>
        </pc:sldMkLst>
      </pc:sldChg>
      <pc:sldChg chg="add">
        <pc:chgData name="Samson Zhou" userId="be955f33642ecbf5" providerId="LiveId" clId="{2074460A-BDCF-42AE-921F-DE2609504E6F}" dt="2024-02-26T22:52:10.479" v="8"/>
        <pc:sldMkLst>
          <pc:docMk/>
          <pc:sldMk cId="4254176020" sldId="300"/>
        </pc:sldMkLst>
      </pc:sldChg>
      <pc:sldChg chg="add">
        <pc:chgData name="Samson Zhou" userId="be955f33642ecbf5" providerId="LiveId" clId="{2074460A-BDCF-42AE-921F-DE2609504E6F}" dt="2024-02-26T22:52:10.479" v="8"/>
        <pc:sldMkLst>
          <pc:docMk/>
          <pc:sldMk cId="2205096973" sldId="492"/>
        </pc:sldMkLst>
      </pc:sldChg>
      <pc:sldChg chg="add del">
        <pc:chgData name="Samson Zhou" userId="be955f33642ecbf5" providerId="LiveId" clId="{2074460A-BDCF-42AE-921F-DE2609504E6F}" dt="2024-02-26T22:52:04.109" v="7" actId="2696"/>
        <pc:sldMkLst>
          <pc:docMk/>
          <pc:sldMk cId="2836034284" sldId="492"/>
        </pc:sldMkLst>
      </pc:sldChg>
      <pc:sldChg chg="add del">
        <pc:chgData name="Samson Zhou" userId="be955f33642ecbf5" providerId="LiveId" clId="{2074460A-BDCF-42AE-921F-DE2609504E6F}" dt="2024-02-26T22:52:04.109" v="7" actId="2696"/>
        <pc:sldMkLst>
          <pc:docMk/>
          <pc:sldMk cId="1876335009" sldId="585"/>
        </pc:sldMkLst>
      </pc:sldChg>
      <pc:sldChg chg="add">
        <pc:chgData name="Samson Zhou" userId="be955f33642ecbf5" providerId="LiveId" clId="{2074460A-BDCF-42AE-921F-DE2609504E6F}" dt="2024-02-26T22:52:10.479" v="8"/>
        <pc:sldMkLst>
          <pc:docMk/>
          <pc:sldMk cId="4055093537" sldId="585"/>
        </pc:sldMkLst>
      </pc:sldChg>
      <pc:sldChg chg="add">
        <pc:chgData name="Samson Zhou" userId="be955f33642ecbf5" providerId="LiveId" clId="{2074460A-BDCF-42AE-921F-DE2609504E6F}" dt="2024-02-27T16:50:56.600" v="125"/>
        <pc:sldMkLst>
          <pc:docMk/>
          <pc:sldMk cId="2992471726" sldId="1125"/>
        </pc:sldMkLst>
      </pc:sldChg>
      <pc:sldChg chg="add">
        <pc:chgData name="Samson Zhou" userId="be955f33642ecbf5" providerId="LiveId" clId="{2074460A-BDCF-42AE-921F-DE2609504E6F}" dt="2024-02-27T16:50:56.600" v="125"/>
        <pc:sldMkLst>
          <pc:docMk/>
          <pc:sldMk cId="2014650645" sldId="1126"/>
        </pc:sldMkLst>
      </pc:sldChg>
      <pc:sldChg chg="add del">
        <pc:chgData name="Samson Zhou" userId="be955f33642ecbf5" providerId="LiveId" clId="{2074460A-BDCF-42AE-921F-DE2609504E6F}" dt="2024-02-27T16:50:56.600" v="125"/>
        <pc:sldMkLst>
          <pc:docMk/>
          <pc:sldMk cId="3929789972" sldId="1127"/>
        </pc:sldMkLst>
      </pc:sldChg>
      <pc:sldChg chg="add del">
        <pc:chgData name="Samson Zhou" userId="be955f33642ecbf5" providerId="LiveId" clId="{2074460A-BDCF-42AE-921F-DE2609504E6F}" dt="2024-02-27T16:50:56.600" v="125"/>
        <pc:sldMkLst>
          <pc:docMk/>
          <pc:sldMk cId="2085985932" sldId="1128"/>
        </pc:sldMkLst>
      </pc:sldChg>
      <pc:sldChg chg="add del">
        <pc:chgData name="Samson Zhou" userId="be955f33642ecbf5" providerId="LiveId" clId="{2074460A-BDCF-42AE-921F-DE2609504E6F}" dt="2024-02-27T16:50:56.600" v="125"/>
        <pc:sldMkLst>
          <pc:docMk/>
          <pc:sldMk cId="1703641095" sldId="1129"/>
        </pc:sldMkLst>
      </pc:sldChg>
      <pc:sldChg chg="add del">
        <pc:chgData name="Samson Zhou" userId="be955f33642ecbf5" providerId="LiveId" clId="{2074460A-BDCF-42AE-921F-DE2609504E6F}" dt="2024-02-27T16:50:56.600" v="125"/>
        <pc:sldMkLst>
          <pc:docMk/>
          <pc:sldMk cId="1569784009" sldId="1130"/>
        </pc:sldMkLst>
      </pc:sldChg>
      <pc:sldChg chg="add del">
        <pc:chgData name="Samson Zhou" userId="be955f33642ecbf5" providerId="LiveId" clId="{2074460A-BDCF-42AE-921F-DE2609504E6F}" dt="2024-02-27T16:50:56.600" v="125"/>
        <pc:sldMkLst>
          <pc:docMk/>
          <pc:sldMk cId="1609618652" sldId="1131"/>
        </pc:sldMkLst>
      </pc:sldChg>
      <pc:sldChg chg="add del">
        <pc:chgData name="Samson Zhou" userId="be955f33642ecbf5" providerId="LiveId" clId="{2074460A-BDCF-42AE-921F-DE2609504E6F}" dt="2024-02-27T16:50:56.600" v="125"/>
        <pc:sldMkLst>
          <pc:docMk/>
          <pc:sldMk cId="2934662477" sldId="1132"/>
        </pc:sldMkLst>
      </pc:sldChg>
      <pc:sldChg chg="add del">
        <pc:chgData name="Samson Zhou" userId="be955f33642ecbf5" providerId="LiveId" clId="{2074460A-BDCF-42AE-921F-DE2609504E6F}" dt="2024-02-27T16:50:56.600" v="125"/>
        <pc:sldMkLst>
          <pc:docMk/>
          <pc:sldMk cId="3180073886" sldId="1133"/>
        </pc:sldMkLst>
      </pc:sldChg>
      <pc:sldChg chg="add">
        <pc:chgData name="Samson Zhou" userId="be955f33642ecbf5" providerId="LiveId" clId="{2074460A-BDCF-42AE-921F-DE2609504E6F}" dt="2024-02-27T16:50:56.600" v="125"/>
        <pc:sldMkLst>
          <pc:docMk/>
          <pc:sldMk cId="2894686936" sldId="1134"/>
        </pc:sldMkLst>
      </pc:sldChg>
      <pc:sldChg chg="add del">
        <pc:chgData name="Samson Zhou" userId="be955f33642ecbf5" providerId="LiveId" clId="{2074460A-BDCF-42AE-921F-DE2609504E6F}" dt="2024-02-27T16:54:04.753" v="130" actId="47"/>
        <pc:sldMkLst>
          <pc:docMk/>
          <pc:sldMk cId="3477027904" sldId="1135"/>
        </pc:sldMkLst>
      </pc:sldChg>
      <pc:sldChg chg="add">
        <pc:chgData name="Samson Zhou" userId="be955f33642ecbf5" providerId="LiveId" clId="{2074460A-BDCF-42AE-921F-DE2609504E6F}" dt="2024-02-27T16:50:56.600" v="125"/>
        <pc:sldMkLst>
          <pc:docMk/>
          <pc:sldMk cId="603217232" sldId="1136"/>
        </pc:sldMkLst>
      </pc:sldChg>
      <pc:sldChg chg="add">
        <pc:chgData name="Samson Zhou" userId="be955f33642ecbf5" providerId="LiveId" clId="{2074460A-BDCF-42AE-921F-DE2609504E6F}" dt="2024-02-27T16:50:56.600" v="125"/>
        <pc:sldMkLst>
          <pc:docMk/>
          <pc:sldMk cId="4168926231" sldId="1137"/>
        </pc:sldMkLst>
      </pc:sldChg>
      <pc:sldChg chg="add del">
        <pc:chgData name="Samson Zhou" userId="be955f33642ecbf5" providerId="LiveId" clId="{2074460A-BDCF-42AE-921F-DE2609504E6F}" dt="2024-02-27T16:49:56.419" v="124"/>
        <pc:sldMkLst>
          <pc:docMk/>
          <pc:sldMk cId="2992471726" sldId="1238"/>
        </pc:sldMkLst>
      </pc:sldChg>
      <pc:sldChg chg="add del">
        <pc:chgData name="Samson Zhou" userId="be955f33642ecbf5" providerId="LiveId" clId="{2074460A-BDCF-42AE-921F-DE2609504E6F}" dt="2024-02-27T16:49:56.419" v="124"/>
        <pc:sldMkLst>
          <pc:docMk/>
          <pc:sldMk cId="2014650645" sldId="1239"/>
        </pc:sldMkLst>
      </pc:sldChg>
      <pc:sldChg chg="add del">
        <pc:chgData name="Samson Zhou" userId="be955f33642ecbf5" providerId="LiveId" clId="{2074460A-BDCF-42AE-921F-DE2609504E6F}" dt="2024-02-27T16:49:56.419" v="124"/>
        <pc:sldMkLst>
          <pc:docMk/>
          <pc:sldMk cId="2207930375" sldId="1262"/>
        </pc:sldMkLst>
      </pc:sldChg>
      <pc:sldChg chg="add del">
        <pc:chgData name="Samson Zhou" userId="be955f33642ecbf5" providerId="LiveId" clId="{2074460A-BDCF-42AE-921F-DE2609504E6F}" dt="2024-02-27T16:49:56.419" v="124"/>
        <pc:sldMkLst>
          <pc:docMk/>
          <pc:sldMk cId="2260227194" sldId="1264"/>
        </pc:sldMkLst>
      </pc:sldChg>
      <pc:sldChg chg="add del">
        <pc:chgData name="Samson Zhou" userId="be955f33642ecbf5" providerId="LiveId" clId="{2074460A-BDCF-42AE-921F-DE2609504E6F}" dt="2024-02-27T16:49:56.419" v="124"/>
        <pc:sldMkLst>
          <pc:docMk/>
          <pc:sldMk cId="1801691504" sldId="1266"/>
        </pc:sldMkLst>
      </pc:sldChg>
      <pc:sldChg chg="add del">
        <pc:chgData name="Samson Zhou" userId="be955f33642ecbf5" providerId="LiveId" clId="{2074460A-BDCF-42AE-921F-DE2609504E6F}" dt="2024-02-27T16:49:56.419" v="124"/>
        <pc:sldMkLst>
          <pc:docMk/>
          <pc:sldMk cId="3618037082" sldId="1267"/>
        </pc:sldMkLst>
      </pc:sldChg>
      <pc:sldChg chg="add del">
        <pc:chgData name="Samson Zhou" userId="be955f33642ecbf5" providerId="LiveId" clId="{2074460A-BDCF-42AE-921F-DE2609504E6F}" dt="2024-02-27T16:49:56.419" v="124"/>
        <pc:sldMkLst>
          <pc:docMk/>
          <pc:sldMk cId="2517355752" sldId="1292"/>
        </pc:sldMkLst>
      </pc:sldChg>
      <pc:sldChg chg="add del">
        <pc:chgData name="Samson Zhou" userId="be955f33642ecbf5" providerId="LiveId" clId="{2074460A-BDCF-42AE-921F-DE2609504E6F}" dt="2024-02-27T16:49:56.419" v="124"/>
        <pc:sldMkLst>
          <pc:docMk/>
          <pc:sldMk cId="1785614225" sldId="1295"/>
        </pc:sldMkLst>
      </pc:sldChg>
      <pc:sldChg chg="add del">
        <pc:chgData name="Samson Zhou" userId="be955f33642ecbf5" providerId="LiveId" clId="{2074460A-BDCF-42AE-921F-DE2609504E6F}" dt="2024-02-27T16:49:56.419" v="124"/>
        <pc:sldMkLst>
          <pc:docMk/>
          <pc:sldMk cId="2898147936" sldId="1296"/>
        </pc:sldMkLst>
      </pc:sldChg>
      <pc:sldChg chg="add del">
        <pc:chgData name="Samson Zhou" userId="be955f33642ecbf5" providerId="LiveId" clId="{2074460A-BDCF-42AE-921F-DE2609504E6F}" dt="2024-02-27T16:49:56.419" v="124"/>
        <pc:sldMkLst>
          <pc:docMk/>
          <pc:sldMk cId="2211649022" sldId="1306"/>
        </pc:sldMkLst>
      </pc:sldChg>
      <pc:sldChg chg="add del">
        <pc:chgData name="Samson Zhou" userId="be955f33642ecbf5" providerId="LiveId" clId="{2074460A-BDCF-42AE-921F-DE2609504E6F}" dt="2024-02-27T16:49:56.419" v="124"/>
        <pc:sldMkLst>
          <pc:docMk/>
          <pc:sldMk cId="3947178385" sldId="1309"/>
        </pc:sldMkLst>
      </pc:sldChg>
      <pc:sldChg chg="add del">
        <pc:chgData name="Samson Zhou" userId="be955f33642ecbf5" providerId="LiveId" clId="{2074460A-BDCF-42AE-921F-DE2609504E6F}" dt="2024-02-27T16:49:56.419" v="124"/>
        <pc:sldMkLst>
          <pc:docMk/>
          <pc:sldMk cId="2821211658" sldId="1310"/>
        </pc:sldMkLst>
      </pc:sldChg>
      <pc:sldChg chg="add del">
        <pc:chgData name="Samson Zhou" userId="be955f33642ecbf5" providerId="LiveId" clId="{2074460A-BDCF-42AE-921F-DE2609504E6F}" dt="2024-02-27T16:49:56.419" v="124"/>
        <pc:sldMkLst>
          <pc:docMk/>
          <pc:sldMk cId="2147579091" sldId="1311"/>
        </pc:sldMkLst>
      </pc:sldChg>
      <pc:sldChg chg="add del">
        <pc:chgData name="Samson Zhou" userId="be955f33642ecbf5" providerId="LiveId" clId="{2074460A-BDCF-42AE-921F-DE2609504E6F}" dt="2024-02-27T16:49:56.419" v="124"/>
        <pc:sldMkLst>
          <pc:docMk/>
          <pc:sldMk cId="107022837" sldId="1312"/>
        </pc:sldMkLst>
      </pc:sldChg>
      <pc:sldChg chg="add del">
        <pc:chgData name="Samson Zhou" userId="be955f33642ecbf5" providerId="LiveId" clId="{2074460A-BDCF-42AE-921F-DE2609504E6F}" dt="2024-02-27T16:49:56.419" v="124"/>
        <pc:sldMkLst>
          <pc:docMk/>
          <pc:sldMk cId="1805663585" sldId="1313"/>
        </pc:sldMkLst>
      </pc:sldChg>
      <pc:sldChg chg="add del">
        <pc:chgData name="Samson Zhou" userId="be955f33642ecbf5" providerId="LiveId" clId="{2074460A-BDCF-42AE-921F-DE2609504E6F}" dt="2024-02-27T16:49:56.419" v="124"/>
        <pc:sldMkLst>
          <pc:docMk/>
          <pc:sldMk cId="3592442140" sldId="1314"/>
        </pc:sldMkLst>
      </pc:sldChg>
      <pc:sldChg chg="add del">
        <pc:chgData name="Samson Zhou" userId="be955f33642ecbf5" providerId="LiveId" clId="{2074460A-BDCF-42AE-921F-DE2609504E6F}" dt="2024-02-27T16:49:56.419" v="124"/>
        <pc:sldMkLst>
          <pc:docMk/>
          <pc:sldMk cId="1786818061" sldId="1315"/>
        </pc:sldMkLst>
      </pc:sldChg>
      <pc:sldChg chg="add del">
        <pc:chgData name="Samson Zhou" userId="be955f33642ecbf5" providerId="LiveId" clId="{2074460A-BDCF-42AE-921F-DE2609504E6F}" dt="2024-02-27T16:49:56.419" v="124"/>
        <pc:sldMkLst>
          <pc:docMk/>
          <pc:sldMk cId="346451653" sldId="1316"/>
        </pc:sldMkLst>
      </pc:sldChg>
      <pc:sldChg chg="add del">
        <pc:chgData name="Samson Zhou" userId="be955f33642ecbf5" providerId="LiveId" clId="{2074460A-BDCF-42AE-921F-DE2609504E6F}" dt="2024-02-27T16:49:56.419" v="124"/>
        <pc:sldMkLst>
          <pc:docMk/>
          <pc:sldMk cId="2028505501" sldId="1317"/>
        </pc:sldMkLst>
      </pc:sldChg>
      <pc:sldChg chg="add del">
        <pc:chgData name="Samson Zhou" userId="be955f33642ecbf5" providerId="LiveId" clId="{2074460A-BDCF-42AE-921F-DE2609504E6F}" dt="2024-02-27T16:49:56.419" v="124"/>
        <pc:sldMkLst>
          <pc:docMk/>
          <pc:sldMk cId="3388365584" sldId="1318"/>
        </pc:sldMkLst>
      </pc:sldChg>
      <pc:sldChg chg="add">
        <pc:chgData name="Samson Zhou" userId="be955f33642ecbf5" providerId="LiveId" clId="{2074460A-BDCF-42AE-921F-DE2609504E6F}" dt="2024-02-26T22:50:41.610" v="0"/>
        <pc:sldMkLst>
          <pc:docMk/>
          <pc:sldMk cId="183576447" sldId="1358"/>
        </pc:sldMkLst>
      </pc:sldChg>
      <pc:sldChg chg="add">
        <pc:chgData name="Samson Zhou" userId="be955f33642ecbf5" providerId="LiveId" clId="{2074460A-BDCF-42AE-921F-DE2609504E6F}" dt="2024-02-26T22:50:41.610" v="0"/>
        <pc:sldMkLst>
          <pc:docMk/>
          <pc:sldMk cId="1340793013" sldId="1359"/>
        </pc:sldMkLst>
      </pc:sldChg>
      <pc:sldChg chg="add">
        <pc:chgData name="Samson Zhou" userId="be955f33642ecbf5" providerId="LiveId" clId="{2074460A-BDCF-42AE-921F-DE2609504E6F}" dt="2024-02-26T22:51:16.864" v="1"/>
        <pc:sldMkLst>
          <pc:docMk/>
          <pc:sldMk cId="1831003298" sldId="1366"/>
        </pc:sldMkLst>
      </pc:sldChg>
      <pc:sldChg chg="add">
        <pc:chgData name="Samson Zhou" userId="be955f33642ecbf5" providerId="LiveId" clId="{2074460A-BDCF-42AE-921F-DE2609504E6F}" dt="2024-02-26T22:51:16.864" v="1"/>
        <pc:sldMkLst>
          <pc:docMk/>
          <pc:sldMk cId="4078431588" sldId="1367"/>
        </pc:sldMkLst>
      </pc:sldChg>
      <pc:sldChg chg="add del">
        <pc:chgData name="Samson Zhou" userId="be955f33642ecbf5" providerId="LiveId" clId="{2074460A-BDCF-42AE-921F-DE2609504E6F}" dt="2024-02-26T22:52:04.109" v="7" actId="2696"/>
        <pc:sldMkLst>
          <pc:docMk/>
          <pc:sldMk cId="295720977" sldId="1368"/>
        </pc:sldMkLst>
      </pc:sldChg>
      <pc:sldChg chg="modSp add mod">
        <pc:chgData name="Samson Zhou" userId="be955f33642ecbf5" providerId="LiveId" clId="{2074460A-BDCF-42AE-921F-DE2609504E6F}" dt="2024-02-26T22:52:31.560" v="122" actId="5793"/>
        <pc:sldMkLst>
          <pc:docMk/>
          <pc:sldMk cId="2670213219" sldId="1368"/>
        </pc:sldMkLst>
        <pc:spChg chg="mod">
          <ac:chgData name="Samson Zhou" userId="be955f33642ecbf5" providerId="LiveId" clId="{2074460A-BDCF-42AE-921F-DE2609504E6F}" dt="2024-02-26T22:52:31.560" v="122" actId="5793"/>
          <ac:spMkLst>
            <pc:docMk/>
            <pc:sldMk cId="2670213219" sldId="1368"/>
            <ac:spMk id="3" creationId="{C819FE86-3E3B-55C2-8526-81D2167457FD}"/>
          </ac:spMkLst>
        </pc:spChg>
      </pc:sldChg>
      <pc:sldChg chg="delSp add mod">
        <pc:chgData name="Samson Zhou" userId="be955f33642ecbf5" providerId="LiveId" clId="{2074460A-BDCF-42AE-921F-DE2609504E6F}" dt="2024-02-26T22:51:21.754" v="2" actId="478"/>
        <pc:sldMkLst>
          <pc:docMk/>
          <pc:sldMk cId="3375635923" sldId="1369"/>
        </pc:sldMkLst>
        <pc:spChg chg="del">
          <ac:chgData name="Samson Zhou" userId="be955f33642ecbf5" providerId="LiveId" clId="{2074460A-BDCF-42AE-921F-DE2609504E6F}" dt="2024-02-26T22:51:21.754" v="2" actId="478"/>
          <ac:spMkLst>
            <pc:docMk/>
            <pc:sldMk cId="3375635923" sldId="1369"/>
            <ac:spMk id="3" creationId="{15255D49-9D60-44DD-910D-2EBD0529DEC9}"/>
          </ac:spMkLst>
        </pc:spChg>
      </pc:sldChg>
      <pc:sldChg chg="add">
        <pc:chgData name="Samson Zhou" userId="be955f33642ecbf5" providerId="LiveId" clId="{2074460A-BDCF-42AE-921F-DE2609504E6F}" dt="2024-02-26T22:51:29.330" v="3"/>
        <pc:sldMkLst>
          <pc:docMk/>
          <pc:sldMk cId="2367796803" sldId="1370"/>
        </pc:sldMkLst>
      </pc:sldChg>
      <pc:sldChg chg="modSp add del mod">
        <pc:chgData name="Samson Zhou" userId="be955f33642ecbf5" providerId="LiveId" clId="{2074460A-BDCF-42AE-921F-DE2609504E6F}" dt="2024-02-27T16:54:54.586" v="159" actId="20577"/>
        <pc:sldMkLst>
          <pc:docMk/>
          <pc:sldMk cId="791109149" sldId="1372"/>
        </pc:sldMkLst>
        <pc:spChg chg="mod">
          <ac:chgData name="Samson Zhou" userId="be955f33642ecbf5" providerId="LiveId" clId="{2074460A-BDCF-42AE-921F-DE2609504E6F}" dt="2024-02-27T16:54:50.133" v="153" actId="20577"/>
          <ac:spMkLst>
            <pc:docMk/>
            <pc:sldMk cId="791109149" sldId="1372"/>
            <ac:spMk id="3" creationId="{15255D49-9D60-44DD-910D-2EBD0529DEC9}"/>
          </ac:spMkLst>
        </pc:spChg>
        <pc:spChg chg="mod">
          <ac:chgData name="Samson Zhou" userId="be955f33642ecbf5" providerId="LiveId" clId="{2074460A-BDCF-42AE-921F-DE2609504E6F}" dt="2024-02-27T16:54:54.586" v="159" actId="20577"/>
          <ac:spMkLst>
            <pc:docMk/>
            <pc:sldMk cId="791109149" sldId="1372"/>
            <ac:spMk id="30" creationId="{9A67E6BB-848D-12D3-F10D-DFF0D576A53C}"/>
          </ac:spMkLst>
        </pc:spChg>
      </pc:sldChg>
      <pc:sldChg chg="add del">
        <pc:chgData name="Samson Zhou" userId="be955f33642ecbf5" providerId="LiveId" clId="{2074460A-BDCF-42AE-921F-DE2609504E6F}" dt="2024-02-26T22:51:53.363" v="6"/>
        <pc:sldMkLst>
          <pc:docMk/>
          <pc:sldMk cId="3520242593" sldId="1373"/>
        </pc:sldMkLst>
      </pc:sldChg>
      <pc:sldChg chg="modSp add del mod">
        <pc:chgData name="Samson Zhou" userId="be955f33642ecbf5" providerId="LiveId" clId="{2074460A-BDCF-42AE-921F-DE2609504E6F}" dt="2024-02-27T16:54:34.374" v="135" actId="1036"/>
        <pc:sldMkLst>
          <pc:docMk/>
          <pc:sldMk cId="827232646" sldId="1374"/>
        </pc:sldMkLst>
        <pc:spChg chg="mod">
          <ac:chgData name="Samson Zhou" userId="be955f33642ecbf5" providerId="LiveId" clId="{2074460A-BDCF-42AE-921F-DE2609504E6F}" dt="2024-02-27T16:53:47.470" v="126"/>
          <ac:spMkLst>
            <pc:docMk/>
            <pc:sldMk cId="827232646" sldId="1374"/>
            <ac:spMk id="2" creationId="{6D984B7A-8516-47FC-9176-8158CF0B5C45}"/>
          </ac:spMkLst>
        </pc:spChg>
        <pc:spChg chg="mod">
          <ac:chgData name="Samson Zhou" userId="be955f33642ecbf5" providerId="LiveId" clId="{2074460A-BDCF-42AE-921F-DE2609504E6F}" dt="2024-02-27T16:54:34.374" v="135" actId="1036"/>
          <ac:spMkLst>
            <pc:docMk/>
            <pc:sldMk cId="827232646" sldId="1374"/>
            <ac:spMk id="3" creationId="{15255D49-9D60-44DD-910D-2EBD0529DE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D09FB-3032-4E5D-AE3C-F25CA753DC57}"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4A7D5-F658-413B-9789-27B5692E61AC}" type="slidenum">
              <a:rPr lang="en-US" smtClean="0"/>
              <a:t>‹#›</a:t>
            </a:fld>
            <a:endParaRPr lang="en-US"/>
          </a:p>
        </p:txBody>
      </p:sp>
    </p:spTree>
    <p:extLst>
      <p:ext uri="{BB962C8B-B14F-4D97-AF65-F5344CB8AC3E}">
        <p14:creationId xmlns:p14="http://schemas.microsoft.com/office/powerpoint/2010/main" val="411701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dirty="0"/>
          </a:p>
        </p:txBody>
      </p:sp>
    </p:spTree>
    <p:extLst>
      <p:ext uri="{BB962C8B-B14F-4D97-AF65-F5344CB8AC3E}">
        <p14:creationId xmlns:p14="http://schemas.microsoft.com/office/powerpoint/2010/main" val="1358008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536455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26</a:t>
            </a:fld>
            <a:endParaRPr lang="en-US"/>
          </a:p>
        </p:txBody>
      </p:sp>
    </p:spTree>
    <p:extLst>
      <p:ext uri="{BB962C8B-B14F-4D97-AF65-F5344CB8AC3E}">
        <p14:creationId xmlns:p14="http://schemas.microsoft.com/office/powerpoint/2010/main" val="313080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42</a:t>
            </a:fld>
            <a:endParaRPr lang="en-US" dirty="0"/>
          </a:p>
        </p:txBody>
      </p:sp>
    </p:spTree>
    <p:extLst>
      <p:ext uri="{BB962C8B-B14F-4D97-AF65-F5344CB8AC3E}">
        <p14:creationId xmlns:p14="http://schemas.microsoft.com/office/powerpoint/2010/main" val="74787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43</a:t>
            </a:fld>
            <a:endParaRPr lang="en-US" dirty="0"/>
          </a:p>
        </p:txBody>
      </p:sp>
    </p:spTree>
    <p:extLst>
      <p:ext uri="{BB962C8B-B14F-4D97-AF65-F5344CB8AC3E}">
        <p14:creationId xmlns:p14="http://schemas.microsoft.com/office/powerpoint/2010/main" val="2884034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44</a:t>
            </a:fld>
            <a:endParaRPr lang="en-US" dirty="0"/>
          </a:p>
        </p:txBody>
      </p:sp>
    </p:spTree>
    <p:extLst>
      <p:ext uri="{BB962C8B-B14F-4D97-AF65-F5344CB8AC3E}">
        <p14:creationId xmlns:p14="http://schemas.microsoft.com/office/powerpoint/2010/main" val="1140337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45</a:t>
            </a:fld>
            <a:endParaRPr lang="en-US" dirty="0"/>
          </a:p>
        </p:txBody>
      </p:sp>
    </p:spTree>
    <p:extLst>
      <p:ext uri="{BB962C8B-B14F-4D97-AF65-F5344CB8AC3E}">
        <p14:creationId xmlns:p14="http://schemas.microsoft.com/office/powerpoint/2010/main" val="319687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46</a:t>
            </a:fld>
            <a:endParaRPr lang="en-US" dirty="0"/>
          </a:p>
        </p:txBody>
      </p:sp>
    </p:spTree>
    <p:extLst>
      <p:ext uri="{BB962C8B-B14F-4D97-AF65-F5344CB8AC3E}">
        <p14:creationId xmlns:p14="http://schemas.microsoft.com/office/powerpoint/2010/main" val="640617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47</a:t>
            </a:fld>
            <a:endParaRPr lang="en-US" dirty="0"/>
          </a:p>
        </p:txBody>
      </p:sp>
    </p:spTree>
    <p:extLst>
      <p:ext uri="{BB962C8B-B14F-4D97-AF65-F5344CB8AC3E}">
        <p14:creationId xmlns:p14="http://schemas.microsoft.com/office/powerpoint/2010/main" val="323625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48</a:t>
            </a:fld>
            <a:endParaRPr lang="en-US" dirty="0"/>
          </a:p>
        </p:txBody>
      </p:sp>
    </p:spTree>
    <p:extLst>
      <p:ext uri="{BB962C8B-B14F-4D97-AF65-F5344CB8AC3E}">
        <p14:creationId xmlns:p14="http://schemas.microsoft.com/office/powerpoint/2010/main" val="1372683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49</a:t>
            </a:fld>
            <a:endParaRPr lang="en-US" dirty="0"/>
          </a:p>
        </p:txBody>
      </p:sp>
    </p:spTree>
    <p:extLst>
      <p:ext uri="{BB962C8B-B14F-4D97-AF65-F5344CB8AC3E}">
        <p14:creationId xmlns:p14="http://schemas.microsoft.com/office/powerpoint/2010/main" val="2854029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15</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50</a:t>
            </a:fld>
            <a:endParaRPr lang="en-US" dirty="0"/>
          </a:p>
        </p:txBody>
      </p:sp>
    </p:spTree>
    <p:extLst>
      <p:ext uri="{BB962C8B-B14F-4D97-AF65-F5344CB8AC3E}">
        <p14:creationId xmlns:p14="http://schemas.microsoft.com/office/powerpoint/2010/main" val="20384564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51</a:t>
            </a:fld>
            <a:endParaRPr lang="en-US" dirty="0"/>
          </a:p>
        </p:txBody>
      </p:sp>
    </p:spTree>
    <p:extLst>
      <p:ext uri="{BB962C8B-B14F-4D97-AF65-F5344CB8AC3E}">
        <p14:creationId xmlns:p14="http://schemas.microsoft.com/office/powerpoint/2010/main" val="171840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52</a:t>
            </a:fld>
            <a:endParaRPr lang="en-US" dirty="0"/>
          </a:p>
        </p:txBody>
      </p:sp>
    </p:spTree>
    <p:extLst>
      <p:ext uri="{BB962C8B-B14F-4D97-AF65-F5344CB8AC3E}">
        <p14:creationId xmlns:p14="http://schemas.microsoft.com/office/powerpoint/2010/main" val="33058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53</a:t>
            </a:fld>
            <a:endParaRPr lang="en-US" dirty="0"/>
          </a:p>
        </p:txBody>
      </p:sp>
    </p:spTree>
    <p:extLst>
      <p:ext uri="{BB962C8B-B14F-4D97-AF65-F5344CB8AC3E}">
        <p14:creationId xmlns:p14="http://schemas.microsoft.com/office/powerpoint/2010/main" val="771000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54</a:t>
            </a:fld>
            <a:endParaRPr lang="en-US" dirty="0"/>
          </a:p>
        </p:txBody>
      </p:sp>
    </p:spTree>
    <p:extLst>
      <p:ext uri="{BB962C8B-B14F-4D97-AF65-F5344CB8AC3E}">
        <p14:creationId xmlns:p14="http://schemas.microsoft.com/office/powerpoint/2010/main" val="318244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2754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20</a:t>
            </a:fld>
            <a:endParaRPr lang="en-US"/>
          </a:p>
        </p:txBody>
      </p:sp>
    </p:spTree>
    <p:extLst>
      <p:ext uri="{BB962C8B-B14F-4D97-AF65-F5344CB8AC3E}">
        <p14:creationId xmlns:p14="http://schemas.microsoft.com/office/powerpoint/2010/main" val="400346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78034-AF33-9636-265E-A564DF2A1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904CB-33C7-737D-0D0C-C29660255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53B51-FBD9-243E-7FA7-EB8126F77C71}"/>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8F6CC561-D99E-B8B8-86A6-AA15E1472BE0}"/>
              </a:ext>
            </a:extLst>
          </p:cNvPr>
          <p:cNvSpPr>
            <a:spLocks noGrp="1"/>
          </p:cNvSpPr>
          <p:nvPr>
            <p:ph type="sldNum" sz="quarter" idx="5"/>
          </p:nvPr>
        </p:nvSpPr>
        <p:spPr/>
        <p:txBody>
          <a:bodyPr/>
          <a:lstStyle/>
          <a:p>
            <a:fld id="{3486229C-5C56-46D3-8AF7-8CB2C6C5FD7A}" type="slidenum">
              <a:rPr lang="en-US" smtClean="0"/>
              <a:t>21</a:t>
            </a:fld>
            <a:endParaRPr lang="en-US"/>
          </a:p>
        </p:txBody>
      </p:sp>
    </p:spTree>
    <p:extLst>
      <p:ext uri="{BB962C8B-B14F-4D97-AF65-F5344CB8AC3E}">
        <p14:creationId xmlns:p14="http://schemas.microsoft.com/office/powerpoint/2010/main" val="187264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CD699-1968-EBA2-A86B-50F6D499A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42B396-6B39-7F6F-BE08-835154B16C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93CB19-9FEA-10F1-B7FC-3B3161252042}"/>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217E4612-52C0-48D7-A36D-01F8A89231B7}"/>
              </a:ext>
            </a:extLst>
          </p:cNvPr>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108059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524F3-CDAB-D041-0614-B0982EB14A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7B0112-3726-0CA9-89E6-0CD47990B6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47ACB1-83D7-F876-BF82-2F997DFCE954}"/>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69874E1A-0A9A-0B42-8E57-9560E0A284C9}"/>
              </a:ext>
            </a:extLst>
          </p:cNvPr>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52126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797AD-21CD-5917-0303-5302EDF21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CC2B3-69A9-7C32-4381-2EBA3B6461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FD1964-0FCE-DEFB-3D9A-AEEF542C1F89}"/>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F0942AEA-67C6-6C59-D87A-FE3172D8E6B9}"/>
              </a:ext>
            </a:extLst>
          </p:cNvPr>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152287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3583-3751-512A-276F-B39CF91E5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177EE-396B-AF15-676B-F603F1A17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D8A53-AE71-91D6-0C5C-2F3861314236}"/>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5" name="Footer Placeholder 4">
            <a:extLst>
              <a:ext uri="{FF2B5EF4-FFF2-40B4-BE49-F238E27FC236}">
                <a16:creationId xmlns:a16="http://schemas.microsoft.com/office/drawing/2014/main" id="{4C88A5D1-6AF4-1763-4885-E6F1DF602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1108F-1915-19E5-4619-FA5D2DA47A7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426128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50CF-688F-D1C0-18B1-CA41B9AD8D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8253E0-9E65-58B2-A6E3-C7DD53B34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8A356-CC1A-C7F9-9927-4BA045C8D0F0}"/>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5" name="Footer Placeholder 4">
            <a:extLst>
              <a:ext uri="{FF2B5EF4-FFF2-40B4-BE49-F238E27FC236}">
                <a16:creationId xmlns:a16="http://schemas.microsoft.com/office/drawing/2014/main" id="{D72D2940-AA31-5363-F71E-EE28CA63F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BB4EE-61FC-B0A9-C4B0-7495E920D557}"/>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303846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E4B25-73C1-B056-19BA-A58B6D65E4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83ABE8-C367-2621-5DA2-43C6B938C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A95B3-B1FD-AD25-C020-B9224AB9979B}"/>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5" name="Footer Placeholder 4">
            <a:extLst>
              <a:ext uri="{FF2B5EF4-FFF2-40B4-BE49-F238E27FC236}">
                <a16:creationId xmlns:a16="http://schemas.microsoft.com/office/drawing/2014/main" id="{C55FCFAD-6A20-4F94-08FC-569489310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8BBF8-70F6-AB14-5A15-8AC3051F628D}"/>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68387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5ACF-1FEA-A721-E473-962875840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A67DCC-2EAB-5D64-EB52-9C30948A9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DBAC0-01E5-6100-5226-EFAF915F398C}"/>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5" name="Footer Placeholder 4">
            <a:extLst>
              <a:ext uri="{FF2B5EF4-FFF2-40B4-BE49-F238E27FC236}">
                <a16:creationId xmlns:a16="http://schemas.microsoft.com/office/drawing/2014/main" id="{FAF77F03-B2AC-EA5D-5C7F-91420745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569EF-6541-970F-1E4B-705DFF1142D2}"/>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63818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21C1-3E22-A643-01B8-42A4A9BA0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938ED5-98CB-EF23-041A-D573A6316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88BA24-FB76-BD5A-64D9-2EAA753FECB7}"/>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5" name="Footer Placeholder 4">
            <a:extLst>
              <a:ext uri="{FF2B5EF4-FFF2-40B4-BE49-F238E27FC236}">
                <a16:creationId xmlns:a16="http://schemas.microsoft.com/office/drawing/2014/main" id="{7574F641-0BCE-7FDF-9BF9-6F45ECC9F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DB25B-BB47-3EE3-357A-7D11D26A3AF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05173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6616-0A21-0C32-96C7-9F02B5276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51CE8-688F-D789-A46F-D606778BB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C0009-624A-8D3D-56ED-4D4BB14D8E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816274-4654-19AA-1475-AA0D5314E321}"/>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6" name="Footer Placeholder 5">
            <a:extLst>
              <a:ext uri="{FF2B5EF4-FFF2-40B4-BE49-F238E27FC236}">
                <a16:creationId xmlns:a16="http://schemas.microsoft.com/office/drawing/2014/main" id="{BE2C14C2-FEC6-938D-E8CB-C59FF3953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3544D-DCA1-1746-8121-993C75305045}"/>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391663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EFF-4E15-5A79-3386-6BFBF13734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29930-2E23-C9AF-F54D-14A6DAE0DC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3B86B-7981-FBD8-D44D-6B8E966C1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1EE1F-3ECE-893B-BAE0-68BC584D8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9ED3AA-3EB0-B318-DE31-00B6BA16D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7DF70-30B8-5ADD-A45F-CC157DF14305}"/>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8" name="Footer Placeholder 7">
            <a:extLst>
              <a:ext uri="{FF2B5EF4-FFF2-40B4-BE49-F238E27FC236}">
                <a16:creationId xmlns:a16="http://schemas.microsoft.com/office/drawing/2014/main" id="{D39B27D9-17C5-DBF9-B5C9-C1E5789343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B91263-5C5A-409E-02ED-176A933F5148}"/>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54692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054D-6671-A00F-4D05-F4310DBBC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238CC-E18F-76D1-701B-8B84D55283F4}"/>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4" name="Footer Placeholder 3">
            <a:extLst>
              <a:ext uri="{FF2B5EF4-FFF2-40B4-BE49-F238E27FC236}">
                <a16:creationId xmlns:a16="http://schemas.microsoft.com/office/drawing/2014/main" id="{819DA9F7-27C5-B684-C28D-FF58D26EF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BA25A-F9CA-2388-D239-8DDCB2668590}"/>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281335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D7001-7B2F-544F-F9AE-371024137D9F}"/>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3" name="Footer Placeholder 2">
            <a:extLst>
              <a:ext uri="{FF2B5EF4-FFF2-40B4-BE49-F238E27FC236}">
                <a16:creationId xmlns:a16="http://schemas.microsoft.com/office/drawing/2014/main" id="{6A8543A5-B80B-BA8E-3336-A0ACF0E7C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37EC9-A6DF-01EE-A0EA-45273050EEB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268113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87D5-DB69-0802-D428-88CA061BD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43EEE-D17E-FCD8-EAE0-FBF1F4A08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55A570-142A-2735-7FE9-6670C2B09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1877E-CA73-E4BA-236E-D5A0DDA0B8FF}"/>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6" name="Footer Placeholder 5">
            <a:extLst>
              <a:ext uri="{FF2B5EF4-FFF2-40B4-BE49-F238E27FC236}">
                <a16:creationId xmlns:a16="http://schemas.microsoft.com/office/drawing/2014/main" id="{EAB44B7C-361F-8A72-C31B-D1A9908DD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9AFE5-FC92-4BC2-D317-35B256A264D1}"/>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88078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6E3A-4F56-C3A8-00C2-57F9B7CCE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DDC7BF-10CB-9636-4B57-1B0A4858F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A8741-8EAD-3A0D-53D2-2921ECAD0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ECCAA-566C-028C-C1B4-AABBE7CFD1E7}"/>
              </a:ext>
            </a:extLst>
          </p:cNvPr>
          <p:cNvSpPr>
            <a:spLocks noGrp="1"/>
          </p:cNvSpPr>
          <p:nvPr>
            <p:ph type="dt" sz="half" idx="10"/>
          </p:nvPr>
        </p:nvSpPr>
        <p:spPr/>
        <p:txBody>
          <a:bodyPr/>
          <a:lstStyle/>
          <a:p>
            <a:fld id="{727FD59F-0530-4480-A2E4-BA9A34E32FAD}" type="datetimeFigureOut">
              <a:rPr lang="en-US" smtClean="0"/>
              <a:t>2/27/2024</a:t>
            </a:fld>
            <a:endParaRPr lang="en-US"/>
          </a:p>
        </p:txBody>
      </p:sp>
      <p:sp>
        <p:nvSpPr>
          <p:cNvPr id="6" name="Footer Placeholder 5">
            <a:extLst>
              <a:ext uri="{FF2B5EF4-FFF2-40B4-BE49-F238E27FC236}">
                <a16:creationId xmlns:a16="http://schemas.microsoft.com/office/drawing/2014/main" id="{53F8BF22-AB39-7EFD-CB96-BA89B79B5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BB064-60C7-89B9-5719-479CDA03A590}"/>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12004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29DB2-CD6F-5059-0BC7-82C6A4E96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B8070F-B89F-F41E-11D6-85E1D5F72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7007E-6E5E-AE84-4352-52809107D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D59F-0530-4480-A2E4-BA9A34E32FAD}" type="datetimeFigureOut">
              <a:rPr lang="en-US" smtClean="0"/>
              <a:t>2/27/2024</a:t>
            </a:fld>
            <a:endParaRPr lang="en-US"/>
          </a:p>
        </p:txBody>
      </p:sp>
      <p:sp>
        <p:nvSpPr>
          <p:cNvPr id="5" name="Footer Placeholder 4">
            <a:extLst>
              <a:ext uri="{FF2B5EF4-FFF2-40B4-BE49-F238E27FC236}">
                <a16:creationId xmlns:a16="http://schemas.microsoft.com/office/drawing/2014/main" id="{A4C10542-D0C3-9057-4B76-2D5338D08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5A4E64-D84B-E28A-B2AF-6841A8729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EECFC-6195-4949-B3D5-001E33A67D5E}" type="slidenum">
              <a:rPr lang="en-US" smtClean="0"/>
              <a:t>‹#›</a:t>
            </a:fld>
            <a:endParaRPr lang="en-US"/>
          </a:p>
        </p:txBody>
      </p:sp>
    </p:spTree>
    <p:extLst>
      <p:ext uri="{BB962C8B-B14F-4D97-AF65-F5344CB8AC3E}">
        <p14:creationId xmlns:p14="http://schemas.microsoft.com/office/powerpoint/2010/main" val="363058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2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4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0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0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0.png"/></Relationships>
</file>

<file path=ppt/slides/_rels/slide5.xml.rels><?xml version="1.0" encoding="UTF-8" standalone="yes"?>
<Relationships xmlns="http://schemas.openxmlformats.org/package/2006/relationships"><Relationship Id="rId3" Type="http://schemas.openxmlformats.org/officeDocument/2006/relationships/image" Target="../media/image611.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6AFE15A-2A06-7F44-0CA5-981DA28728EE}"/>
                  </a:ext>
                </a:extLst>
              </p:cNvPr>
              <p:cNvSpPr>
                <a:spLocks noGrp="1"/>
              </p:cNvSpPr>
              <p:nvPr>
                <p:ph type="ctrTitle"/>
              </p:nvPr>
            </p:nvSpPr>
            <p:spPr>
              <a:xfrm>
                <a:off x="1659761" y="555811"/>
                <a:ext cx="9144000" cy="1743915"/>
              </a:xfrm>
            </p:spPr>
            <p:txBody>
              <a:bodyPr>
                <a:normAutofit/>
              </a:bodyPr>
              <a:lstStyle/>
              <a:p>
                <a:r>
                  <a:rPr lang="en-US" dirty="0"/>
                  <a:t>Near-Optimal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-Clustering in the Sliding Window Model </a:t>
                </a:r>
              </a:p>
            </p:txBody>
          </p:sp>
        </mc:Choice>
        <mc:Fallback xmlns="">
          <p:sp>
            <p:nvSpPr>
              <p:cNvPr id="2" name="Title 1">
                <a:extLst>
                  <a:ext uri="{FF2B5EF4-FFF2-40B4-BE49-F238E27FC236}">
                    <a16:creationId xmlns:a16="http://schemas.microsoft.com/office/drawing/2014/main" id="{16AFE15A-2A06-7F44-0CA5-981DA28728EE}"/>
                  </a:ext>
                </a:extLst>
              </p:cNvPr>
              <p:cNvSpPr>
                <a:spLocks noGrp="1" noRot="1" noChangeAspect="1" noMove="1" noResize="1" noEditPoints="1" noAdjustHandles="1" noChangeArrowheads="1" noChangeShapeType="1" noTextEdit="1"/>
              </p:cNvSpPr>
              <p:nvPr>
                <p:ph type="ctrTitle"/>
              </p:nvPr>
            </p:nvSpPr>
            <p:spPr>
              <a:xfrm>
                <a:off x="1659761" y="555811"/>
                <a:ext cx="9144000" cy="1743915"/>
              </a:xfrm>
              <a:blipFill>
                <a:blip r:embed="rId2"/>
                <a:stretch>
                  <a:fillRect l="-3200" t="-15385" r="-5067" b="-23776"/>
                </a:stretch>
              </a:blipFill>
            </p:spPr>
            <p:txBody>
              <a:bodyPr/>
              <a:lstStyle/>
              <a:p>
                <a:r>
                  <a:rPr lang="en-US">
                    <a:noFill/>
                  </a:rPr>
                  <a:t> </a:t>
                </a:r>
              </a:p>
            </p:txBody>
          </p:sp>
        </mc:Fallback>
      </mc:AlternateContent>
      <p:sp>
        <p:nvSpPr>
          <p:cNvPr id="3" name="Subtitle 2">
            <a:extLst>
              <a:ext uri="{FF2B5EF4-FFF2-40B4-BE49-F238E27FC236}">
                <a16:creationId xmlns:a16="http://schemas.microsoft.com/office/drawing/2014/main" id="{1DC9EADE-F325-88FA-494C-1758824088BB}"/>
              </a:ext>
            </a:extLst>
          </p:cNvPr>
          <p:cNvSpPr>
            <a:spLocks noGrp="1"/>
          </p:cNvSpPr>
          <p:nvPr>
            <p:ph type="subTitle" idx="1"/>
          </p:nvPr>
        </p:nvSpPr>
        <p:spPr>
          <a:xfrm>
            <a:off x="1524000" y="2457778"/>
            <a:ext cx="9144000" cy="1655762"/>
          </a:xfrm>
        </p:spPr>
        <p:txBody>
          <a:bodyPr/>
          <a:lstStyle/>
          <a:p>
            <a:r>
              <a:rPr lang="en-US" dirty="0"/>
              <a:t>David P. Woodruff</a:t>
            </a:r>
          </a:p>
          <a:p>
            <a:r>
              <a:rPr lang="en-US" dirty="0" err="1"/>
              <a:t>Peilin</a:t>
            </a:r>
            <a:r>
              <a:rPr lang="en-US" dirty="0"/>
              <a:t> Zhong</a:t>
            </a:r>
          </a:p>
          <a:p>
            <a:r>
              <a:rPr lang="en-US" dirty="0"/>
              <a:t>Samson Zhou</a:t>
            </a:r>
          </a:p>
        </p:txBody>
      </p:sp>
      <p:pic>
        <p:nvPicPr>
          <p:cNvPr id="6" name="Picture 5">
            <a:extLst>
              <a:ext uri="{FF2B5EF4-FFF2-40B4-BE49-F238E27FC236}">
                <a16:creationId xmlns:a16="http://schemas.microsoft.com/office/drawing/2014/main" id="{59CB93BA-5FAF-E778-328C-8F42A2042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30" y="4245639"/>
            <a:ext cx="2007459" cy="2007459"/>
          </a:xfrm>
          <a:prstGeom prst="rect">
            <a:avLst/>
          </a:prstGeom>
        </p:spPr>
      </p:pic>
      <p:pic>
        <p:nvPicPr>
          <p:cNvPr id="7" name="Picture 6">
            <a:extLst>
              <a:ext uri="{FF2B5EF4-FFF2-40B4-BE49-F238E27FC236}">
                <a16:creationId xmlns:a16="http://schemas.microsoft.com/office/drawing/2014/main" id="{615D4CE6-5B34-A4C7-3F90-635428321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546" y="4257423"/>
            <a:ext cx="1918819" cy="1941483"/>
          </a:xfrm>
          <a:prstGeom prst="rect">
            <a:avLst/>
          </a:prstGeom>
        </p:spPr>
      </p:pic>
      <p:pic>
        <p:nvPicPr>
          <p:cNvPr id="4" name="Picture 3">
            <a:extLst>
              <a:ext uri="{FF2B5EF4-FFF2-40B4-BE49-F238E27FC236}">
                <a16:creationId xmlns:a16="http://schemas.microsoft.com/office/drawing/2014/main" id="{86CEDFC0-C8D0-64B4-0B52-500A8CE2C1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6393" y="4598304"/>
            <a:ext cx="1302130" cy="1302130"/>
          </a:xfrm>
          <a:prstGeom prst="rect">
            <a:avLst/>
          </a:prstGeom>
        </p:spPr>
      </p:pic>
      <p:pic>
        <p:nvPicPr>
          <p:cNvPr id="9" name="Picture 8">
            <a:extLst>
              <a:ext uri="{FF2B5EF4-FFF2-40B4-BE49-F238E27FC236}">
                <a16:creationId xmlns:a16="http://schemas.microsoft.com/office/drawing/2014/main" id="{402C9E27-7142-37BD-BD69-4D0F7B7662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8817" y="4780474"/>
            <a:ext cx="1527320" cy="990842"/>
          </a:xfrm>
          <a:prstGeom prst="rect">
            <a:avLst/>
          </a:prstGeom>
        </p:spPr>
      </p:pic>
      <p:pic>
        <p:nvPicPr>
          <p:cNvPr id="10" name="Picture 2" descr="Yes, Google has a new logo – but why?">
            <a:extLst>
              <a:ext uri="{FF2B5EF4-FFF2-40B4-BE49-F238E27FC236}">
                <a16:creationId xmlns:a16="http://schemas.microsoft.com/office/drawing/2014/main" id="{14E41DF4-EAE2-EF37-5FF7-FA6BB4778C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7906" y="4656744"/>
            <a:ext cx="1142837" cy="11428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EBD0FC7-98B0-0E11-BB86-2E5ADC4772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8165" y="4271592"/>
            <a:ext cx="1560490" cy="1955551"/>
          </a:xfrm>
          <a:prstGeom prst="rect">
            <a:avLst/>
          </a:prstGeom>
        </p:spPr>
      </p:pic>
    </p:spTree>
    <p:extLst>
      <p:ext uri="{BB962C8B-B14F-4D97-AF65-F5344CB8AC3E}">
        <p14:creationId xmlns:p14="http://schemas.microsoft.com/office/powerpoint/2010/main" val="336487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68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-means: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i="1" smtClean="0">
                                <a:solidFill>
                                  <a:srgbClr val="C00000"/>
                                </a:solidFill>
                                <a:latin typeface="Cambria Math" panose="02040503050406030204" pitchFamily="18" charset="0"/>
                              </a:rPr>
                              <m:t>2</m:t>
                            </m:r>
                          </m:sup>
                        </m:sSup>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8EA7FD-F695-8CC5-805F-43C48F3C1F78}"/>
                  </a:ext>
                </a:extLst>
              </p:cNvPr>
              <p:cNvSpPr txBox="1"/>
              <p:nvPr/>
            </p:nvSpPr>
            <p:spPr>
              <a:xfrm>
                <a:off x="9522696" y="4982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5" name="TextBox 14">
                <a:extLst>
                  <a:ext uri="{FF2B5EF4-FFF2-40B4-BE49-F238E27FC236}">
                    <a16:creationId xmlns:a16="http://schemas.microsoft.com/office/drawing/2014/main" id="{C38EA7FD-F695-8CC5-805F-43C48F3C1F78}"/>
                  </a:ext>
                </a:extLst>
              </p:cNvPr>
              <p:cNvSpPr txBox="1">
                <a:spLocks noRot="1" noChangeAspect="1" noMove="1" noResize="1" noEditPoints="1" noAdjustHandles="1" noChangeArrowheads="1" noChangeShapeType="1" noTextEdit="1"/>
              </p:cNvSpPr>
              <p:nvPr/>
            </p:nvSpPr>
            <p:spPr>
              <a:xfrm>
                <a:off x="9522696" y="4982628"/>
                <a:ext cx="20080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741638-0574-02A9-49E2-903B7E1E2875}"/>
                  </a:ext>
                </a:extLst>
              </p:cNvPr>
              <p:cNvSpPr txBox="1"/>
              <p:nvPr/>
            </p:nvSpPr>
            <p:spPr>
              <a:xfrm>
                <a:off x="8966829" y="278604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73741638-0574-02A9-49E2-903B7E1E2875}"/>
                  </a:ext>
                </a:extLst>
              </p:cNvPr>
              <p:cNvSpPr txBox="1">
                <a:spLocks noRot="1" noChangeAspect="1" noMove="1" noResize="1" noEditPoints="1" noAdjustHandles="1" noChangeArrowheads="1" noChangeShapeType="1" noTextEdit="1"/>
              </p:cNvSpPr>
              <p:nvPr/>
            </p:nvSpPr>
            <p:spPr>
              <a:xfrm>
                <a:off x="8966829" y="2786041"/>
                <a:ext cx="20080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EB0C2D-1E0C-0DCA-ED3B-14D31492606C}"/>
                  </a:ext>
                </a:extLst>
              </p:cNvPr>
              <p:cNvSpPr txBox="1"/>
              <p:nvPr/>
            </p:nvSpPr>
            <p:spPr>
              <a:xfrm>
                <a:off x="9720666" y="31721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8" name="TextBox 17">
                <a:extLst>
                  <a:ext uri="{FF2B5EF4-FFF2-40B4-BE49-F238E27FC236}">
                    <a16:creationId xmlns:a16="http://schemas.microsoft.com/office/drawing/2014/main" id="{7FEB0C2D-1E0C-0DCA-ED3B-14D31492606C}"/>
                  </a:ext>
                </a:extLst>
              </p:cNvPr>
              <p:cNvSpPr txBox="1">
                <a:spLocks noRot="1" noChangeAspect="1" noMove="1" noResize="1" noEditPoints="1" noAdjustHandles="1" noChangeArrowheads="1" noChangeShapeType="1" noTextEdit="1"/>
              </p:cNvSpPr>
              <p:nvPr/>
            </p:nvSpPr>
            <p:spPr>
              <a:xfrm>
                <a:off x="9720666" y="3172131"/>
                <a:ext cx="20080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AF6E63-F5AE-798E-8C38-3DC62616B84C}"/>
                  </a:ext>
                </a:extLst>
              </p:cNvPr>
              <p:cNvSpPr txBox="1"/>
              <p:nvPr/>
            </p:nvSpPr>
            <p:spPr>
              <a:xfrm>
                <a:off x="9876530" y="3816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0" name="TextBox 19">
                <a:extLst>
                  <a:ext uri="{FF2B5EF4-FFF2-40B4-BE49-F238E27FC236}">
                    <a16:creationId xmlns:a16="http://schemas.microsoft.com/office/drawing/2014/main" id="{AFAF6E63-F5AE-798E-8C38-3DC62616B84C}"/>
                  </a:ext>
                </a:extLst>
              </p:cNvPr>
              <p:cNvSpPr txBox="1">
                <a:spLocks noRot="1" noChangeAspect="1" noMove="1" noResize="1" noEditPoints="1" noAdjustHandles="1" noChangeArrowheads="1" noChangeShapeType="1" noTextEdit="1"/>
              </p:cNvSpPr>
              <p:nvPr/>
            </p:nvSpPr>
            <p:spPr>
              <a:xfrm>
                <a:off x="9876530" y="3816628"/>
                <a:ext cx="200809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CE6765-0774-E1F1-D098-937F49542D6E}"/>
                  </a:ext>
                </a:extLst>
              </p:cNvPr>
              <p:cNvSpPr txBox="1"/>
              <p:nvPr/>
            </p:nvSpPr>
            <p:spPr>
              <a:xfrm>
                <a:off x="8537199" y="4313240"/>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E8CE6765-0774-E1F1-D098-937F49542D6E}"/>
                  </a:ext>
                </a:extLst>
              </p:cNvPr>
              <p:cNvSpPr txBox="1">
                <a:spLocks noRot="1" noChangeAspect="1" noMove="1" noResize="1" noEditPoints="1" noAdjustHandles="1" noChangeArrowheads="1" noChangeShapeType="1" noTextEdit="1"/>
              </p:cNvSpPr>
              <p:nvPr/>
            </p:nvSpPr>
            <p:spPr>
              <a:xfrm>
                <a:off x="8537199" y="4313240"/>
                <a:ext cx="200809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74014E2-CD6E-E0ED-0AEC-77D95FD37948}"/>
                  </a:ext>
                </a:extLst>
              </p:cNvPr>
              <p:cNvSpPr txBox="1"/>
              <p:nvPr/>
            </p:nvSpPr>
            <p:spPr>
              <a:xfrm>
                <a:off x="7872422" y="35494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174014E2-CD6E-E0ED-0AEC-77D95FD37948}"/>
                  </a:ext>
                </a:extLst>
              </p:cNvPr>
              <p:cNvSpPr txBox="1">
                <a:spLocks noRot="1" noChangeAspect="1" noMove="1" noResize="1" noEditPoints="1" noAdjustHandles="1" noChangeArrowheads="1" noChangeShapeType="1" noTextEdit="1"/>
              </p:cNvSpPr>
              <p:nvPr/>
            </p:nvSpPr>
            <p:spPr>
              <a:xfrm>
                <a:off x="7872422" y="3549431"/>
                <a:ext cx="200809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858186-FD47-FF7C-293C-4924F6017E6D}"/>
                  </a:ext>
                </a:extLst>
              </p:cNvPr>
              <p:cNvSpPr txBox="1"/>
              <p:nvPr/>
            </p:nvSpPr>
            <p:spPr>
              <a:xfrm>
                <a:off x="8746971" y="3226094"/>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4" name="TextBox 23">
                <a:extLst>
                  <a:ext uri="{FF2B5EF4-FFF2-40B4-BE49-F238E27FC236}">
                    <a16:creationId xmlns:a16="http://schemas.microsoft.com/office/drawing/2014/main" id="{31858186-FD47-FF7C-293C-4924F6017E6D}"/>
                  </a:ext>
                </a:extLst>
              </p:cNvPr>
              <p:cNvSpPr txBox="1">
                <a:spLocks noRot="1" noChangeAspect="1" noMove="1" noResize="1" noEditPoints="1" noAdjustHandles="1" noChangeArrowheads="1" noChangeShapeType="1" noTextEdit="1"/>
              </p:cNvSpPr>
              <p:nvPr/>
            </p:nvSpPr>
            <p:spPr>
              <a:xfrm>
                <a:off x="8746971" y="3226094"/>
                <a:ext cx="2008094"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256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-means: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i="1" smtClean="0">
                                <a:solidFill>
                                  <a:srgbClr val="C00000"/>
                                </a:solidFill>
                                <a:latin typeface="Cambria Math" panose="02040503050406030204" pitchFamily="18" charset="0"/>
                              </a:rPr>
                              <m:t>2</m:t>
                            </m:r>
                          </m:sup>
                        </m:sSup>
                      </m:e>
                    </m:nary>
                  </m:oMath>
                </a14:m>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b="0" i="1" smtClean="0">
                                <a:solidFill>
                                  <a:srgbClr val="C00000"/>
                                </a:solidFill>
                                <a:latin typeface="Cambria Math" panose="02040503050406030204" pitchFamily="18" charset="0"/>
                              </a:rPr>
                              <m:t>𝑧</m:t>
                            </m:r>
                          </m:sup>
                        </m:sSup>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b="-280"/>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8EA7FD-F695-8CC5-805F-43C48F3C1F78}"/>
                  </a:ext>
                </a:extLst>
              </p:cNvPr>
              <p:cNvSpPr txBox="1"/>
              <p:nvPr/>
            </p:nvSpPr>
            <p:spPr>
              <a:xfrm>
                <a:off x="9522696" y="4982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5" name="TextBox 14">
                <a:extLst>
                  <a:ext uri="{FF2B5EF4-FFF2-40B4-BE49-F238E27FC236}">
                    <a16:creationId xmlns:a16="http://schemas.microsoft.com/office/drawing/2014/main" id="{C38EA7FD-F695-8CC5-805F-43C48F3C1F78}"/>
                  </a:ext>
                </a:extLst>
              </p:cNvPr>
              <p:cNvSpPr txBox="1">
                <a:spLocks noRot="1" noChangeAspect="1" noMove="1" noResize="1" noEditPoints="1" noAdjustHandles="1" noChangeArrowheads="1" noChangeShapeType="1" noTextEdit="1"/>
              </p:cNvSpPr>
              <p:nvPr/>
            </p:nvSpPr>
            <p:spPr>
              <a:xfrm>
                <a:off x="9522696" y="4982628"/>
                <a:ext cx="20080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741638-0574-02A9-49E2-903B7E1E2875}"/>
                  </a:ext>
                </a:extLst>
              </p:cNvPr>
              <p:cNvSpPr txBox="1"/>
              <p:nvPr/>
            </p:nvSpPr>
            <p:spPr>
              <a:xfrm>
                <a:off x="8966829" y="278604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7" name="TextBox 16">
                <a:extLst>
                  <a:ext uri="{FF2B5EF4-FFF2-40B4-BE49-F238E27FC236}">
                    <a16:creationId xmlns:a16="http://schemas.microsoft.com/office/drawing/2014/main" id="{73741638-0574-02A9-49E2-903B7E1E2875}"/>
                  </a:ext>
                </a:extLst>
              </p:cNvPr>
              <p:cNvSpPr txBox="1">
                <a:spLocks noRot="1" noChangeAspect="1" noMove="1" noResize="1" noEditPoints="1" noAdjustHandles="1" noChangeArrowheads="1" noChangeShapeType="1" noTextEdit="1"/>
              </p:cNvSpPr>
              <p:nvPr/>
            </p:nvSpPr>
            <p:spPr>
              <a:xfrm>
                <a:off x="8966829" y="2786041"/>
                <a:ext cx="20080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EB0C2D-1E0C-0DCA-ED3B-14D31492606C}"/>
                  </a:ext>
                </a:extLst>
              </p:cNvPr>
              <p:cNvSpPr txBox="1"/>
              <p:nvPr/>
            </p:nvSpPr>
            <p:spPr>
              <a:xfrm>
                <a:off x="9720666" y="31721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8" name="TextBox 17">
                <a:extLst>
                  <a:ext uri="{FF2B5EF4-FFF2-40B4-BE49-F238E27FC236}">
                    <a16:creationId xmlns:a16="http://schemas.microsoft.com/office/drawing/2014/main" id="{7FEB0C2D-1E0C-0DCA-ED3B-14D31492606C}"/>
                  </a:ext>
                </a:extLst>
              </p:cNvPr>
              <p:cNvSpPr txBox="1">
                <a:spLocks noRot="1" noChangeAspect="1" noMove="1" noResize="1" noEditPoints="1" noAdjustHandles="1" noChangeArrowheads="1" noChangeShapeType="1" noTextEdit="1"/>
              </p:cNvSpPr>
              <p:nvPr/>
            </p:nvSpPr>
            <p:spPr>
              <a:xfrm>
                <a:off x="9720666" y="3172131"/>
                <a:ext cx="20080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AF6E63-F5AE-798E-8C38-3DC62616B84C}"/>
                  </a:ext>
                </a:extLst>
              </p:cNvPr>
              <p:cNvSpPr txBox="1"/>
              <p:nvPr/>
            </p:nvSpPr>
            <p:spPr>
              <a:xfrm>
                <a:off x="9876530" y="3816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0" name="TextBox 19">
                <a:extLst>
                  <a:ext uri="{FF2B5EF4-FFF2-40B4-BE49-F238E27FC236}">
                    <a16:creationId xmlns:a16="http://schemas.microsoft.com/office/drawing/2014/main" id="{AFAF6E63-F5AE-798E-8C38-3DC62616B84C}"/>
                  </a:ext>
                </a:extLst>
              </p:cNvPr>
              <p:cNvSpPr txBox="1">
                <a:spLocks noRot="1" noChangeAspect="1" noMove="1" noResize="1" noEditPoints="1" noAdjustHandles="1" noChangeArrowheads="1" noChangeShapeType="1" noTextEdit="1"/>
              </p:cNvSpPr>
              <p:nvPr/>
            </p:nvSpPr>
            <p:spPr>
              <a:xfrm>
                <a:off x="9876530" y="3816628"/>
                <a:ext cx="200809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CE6765-0774-E1F1-D098-937F49542D6E}"/>
                  </a:ext>
                </a:extLst>
              </p:cNvPr>
              <p:cNvSpPr txBox="1"/>
              <p:nvPr/>
            </p:nvSpPr>
            <p:spPr>
              <a:xfrm>
                <a:off x="8537199" y="4313240"/>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1" name="TextBox 20">
                <a:extLst>
                  <a:ext uri="{FF2B5EF4-FFF2-40B4-BE49-F238E27FC236}">
                    <a16:creationId xmlns:a16="http://schemas.microsoft.com/office/drawing/2014/main" id="{E8CE6765-0774-E1F1-D098-937F49542D6E}"/>
                  </a:ext>
                </a:extLst>
              </p:cNvPr>
              <p:cNvSpPr txBox="1">
                <a:spLocks noRot="1" noChangeAspect="1" noMove="1" noResize="1" noEditPoints="1" noAdjustHandles="1" noChangeArrowheads="1" noChangeShapeType="1" noTextEdit="1"/>
              </p:cNvSpPr>
              <p:nvPr/>
            </p:nvSpPr>
            <p:spPr>
              <a:xfrm>
                <a:off x="8537199" y="4313240"/>
                <a:ext cx="200809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74014E2-CD6E-E0ED-0AEC-77D95FD37948}"/>
                  </a:ext>
                </a:extLst>
              </p:cNvPr>
              <p:cNvSpPr txBox="1"/>
              <p:nvPr/>
            </p:nvSpPr>
            <p:spPr>
              <a:xfrm>
                <a:off x="7872422" y="35494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3" name="TextBox 22">
                <a:extLst>
                  <a:ext uri="{FF2B5EF4-FFF2-40B4-BE49-F238E27FC236}">
                    <a16:creationId xmlns:a16="http://schemas.microsoft.com/office/drawing/2014/main" id="{174014E2-CD6E-E0ED-0AEC-77D95FD37948}"/>
                  </a:ext>
                </a:extLst>
              </p:cNvPr>
              <p:cNvSpPr txBox="1">
                <a:spLocks noRot="1" noChangeAspect="1" noMove="1" noResize="1" noEditPoints="1" noAdjustHandles="1" noChangeArrowheads="1" noChangeShapeType="1" noTextEdit="1"/>
              </p:cNvSpPr>
              <p:nvPr/>
            </p:nvSpPr>
            <p:spPr>
              <a:xfrm>
                <a:off x="7872422" y="3549431"/>
                <a:ext cx="200809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858186-FD47-FF7C-293C-4924F6017E6D}"/>
                  </a:ext>
                </a:extLst>
              </p:cNvPr>
              <p:cNvSpPr txBox="1"/>
              <p:nvPr/>
            </p:nvSpPr>
            <p:spPr>
              <a:xfrm>
                <a:off x="8746971" y="3226094"/>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4" name="TextBox 23">
                <a:extLst>
                  <a:ext uri="{FF2B5EF4-FFF2-40B4-BE49-F238E27FC236}">
                    <a16:creationId xmlns:a16="http://schemas.microsoft.com/office/drawing/2014/main" id="{31858186-FD47-FF7C-293C-4924F6017E6D}"/>
                  </a:ext>
                </a:extLst>
              </p:cNvPr>
              <p:cNvSpPr txBox="1">
                <a:spLocks noRot="1" noChangeAspect="1" noMove="1" noResize="1" noEditPoints="1" noAdjustHandles="1" noChangeArrowheads="1" noChangeShapeType="1" noTextEdit="1"/>
              </p:cNvSpPr>
              <p:nvPr/>
            </p:nvSpPr>
            <p:spPr>
              <a:xfrm>
                <a:off x="8746971" y="3226094"/>
                <a:ext cx="2008094"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715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sz="4400" b="0" dirty="0">
                    <a:solidFill>
                      <a:srgbClr val="C00000"/>
                    </a:solidFill>
                  </a:rPr>
                  <a:t>Euclidean </a:t>
                </a:r>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For Euclidean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-clustering, input points </a:t>
                </a:r>
                <a14:m>
                  <m:oMath xmlns:m="http://schemas.openxmlformats.org/officeDocument/2006/math">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oMath>
                </a14:m>
                <a:r>
                  <a:rPr lang="en-US" sz="3200" b="0" dirty="0"/>
                  <a:t> are in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ℝ</m:t>
                        </m:r>
                      </m:e>
                      <m:sup>
                        <m:r>
                          <a:rPr lang="en-US" sz="3200" b="0" i="1" smtClean="0">
                            <a:solidFill>
                              <a:srgbClr val="C00000"/>
                            </a:solidFill>
                            <a:latin typeface="Cambria Math" panose="02040503050406030204" pitchFamily="18" charset="0"/>
                          </a:rPr>
                          <m:t>𝑑</m:t>
                        </m:r>
                      </m:sup>
                    </m:sSup>
                  </m:oMath>
                </a14:m>
                <a:r>
                  <a:rPr lang="en-US" sz="3200" dirty="0"/>
                  <a:t> (for us, they will be in </a:t>
                </a:r>
                <a14:m>
                  <m:oMath xmlns:m="http://schemas.openxmlformats.org/officeDocument/2006/math">
                    <m:sSup>
                      <m:sSupPr>
                        <m:ctrlPr>
                          <a:rPr lang="en-US" sz="3200" i="1">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Δ</m:t>
                        </m:r>
                        <m:r>
                          <a:rPr lang="en-US" sz="3200" b="0" i="1" smtClean="0">
                            <a:solidFill>
                              <a:srgbClr val="C00000"/>
                            </a:solidFill>
                            <a:latin typeface="Cambria Math" panose="02040503050406030204" pitchFamily="18" charset="0"/>
                          </a:rPr>
                          <m:t>]</m:t>
                        </m:r>
                      </m:e>
                      <m:sup>
                        <m:r>
                          <a:rPr lang="en-US" sz="3200" i="1">
                            <a:solidFill>
                              <a:srgbClr val="C00000"/>
                            </a:solidFill>
                            <a:latin typeface="Cambria Math" panose="02040503050406030204" pitchFamily="18" charset="0"/>
                          </a:rPr>
                          <m:t>𝑑</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1,2,…,</m:t>
                            </m:r>
                            <m:r>
                              <m:rPr>
                                <m:sty m:val="p"/>
                              </m:rPr>
                              <a:rPr lang="en-US" sz="3200" b="0" i="0" smtClean="0">
                                <a:solidFill>
                                  <a:srgbClr val="C00000"/>
                                </a:solidFill>
                                <a:latin typeface="Cambria Math" panose="02040503050406030204" pitchFamily="18" charset="0"/>
                              </a:rPr>
                              <m:t>Δ</m:t>
                            </m:r>
                          </m:e>
                        </m:d>
                      </m:e>
                      <m:sup>
                        <m:r>
                          <a:rPr lang="en-US" sz="3200" b="0" i="1" smtClean="0">
                            <a:solidFill>
                              <a:srgbClr val="C00000"/>
                            </a:solidFill>
                            <a:latin typeface="Cambria Math" panose="02040503050406030204" pitchFamily="18" charset="0"/>
                          </a:rPr>
                          <m:t>𝑑</m:t>
                        </m:r>
                      </m:sup>
                    </m:sSup>
                  </m:oMath>
                </a14:m>
                <a:r>
                  <a:rPr lang="en-US" sz="3200" dirty="0"/>
                  <a:t>)</a:t>
                </a:r>
              </a:p>
              <a:p>
                <a:pPr>
                  <a:buClr>
                    <a:schemeClr val="tx1"/>
                  </a:buClr>
                </a:pPr>
                <a:endParaRPr lang="en-US" sz="3200" dirty="0"/>
              </a:p>
              <a:p>
                <a:pPr>
                  <a:buClr>
                    <a:schemeClr val="tx1"/>
                  </a:buClr>
                </a:pPr>
                <a14:m>
                  <m:oMath xmlns:m="http://schemas.openxmlformats.org/officeDocument/2006/math">
                    <m:r>
                      <m:rPr>
                        <m:sty m:val="p"/>
                      </m:rPr>
                      <a:rPr lang="en-US" sz="3200" smtClean="0">
                        <a:solidFill>
                          <a:srgbClr val="C00000"/>
                        </a:solidFill>
                        <a:latin typeface="Cambria Math" panose="02040503050406030204" pitchFamily="18" charset="0"/>
                      </a:rPr>
                      <m:t>dist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𝑦</m:t>
                        </m:r>
                      </m:e>
                    </m:d>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𝑦</m:t>
                                    </m:r>
                                  </m:e>
                                  <m:sub>
                                    <m:r>
                                      <a:rPr lang="en-US" sz="3200" b="0" i="1" smtClean="0">
                                        <a:solidFill>
                                          <a:srgbClr val="C00000"/>
                                        </a:solidFill>
                                        <a:latin typeface="Cambria Math" panose="02040503050406030204" pitchFamily="18" charset="0"/>
                                      </a:rPr>
                                      <m:t>1</m:t>
                                    </m:r>
                                  </m:sub>
                                </m:sSub>
                              </m:e>
                            </m:d>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𝑑</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𝑦</m:t>
                                    </m:r>
                                  </m:e>
                                  <m:sub>
                                    <m:r>
                                      <a:rPr lang="en-US" sz="3200" b="0" i="1" smtClean="0">
                                        <a:solidFill>
                                          <a:srgbClr val="C00000"/>
                                        </a:solidFill>
                                        <a:latin typeface="Cambria Math" panose="02040503050406030204" pitchFamily="18" charset="0"/>
                                      </a:rPr>
                                      <m:t>𝑑</m:t>
                                    </m:r>
                                  </m:sub>
                                </m:sSub>
                              </m:e>
                            </m:d>
                          </m:e>
                          <m:sup>
                            <m:r>
                              <a:rPr lang="en-US" sz="3200" b="0" i="1" smtClean="0">
                                <a:solidFill>
                                  <a:srgbClr val="C00000"/>
                                </a:solidFill>
                                <a:latin typeface="Cambria Math" panose="02040503050406030204" pitchFamily="18" charset="0"/>
                              </a:rPr>
                              <m:t>2</m:t>
                            </m:r>
                          </m:sup>
                        </m:sSup>
                      </m:e>
                    </m:rad>
                  </m:oMath>
                </a14:m>
                <a:r>
                  <a:rPr lang="en-US" sz="3200" b="0" i="1" dirty="0"/>
                  <a:t> </a:t>
                </a:r>
                <a:r>
                  <a:rPr lang="en-US" sz="3200" b="0" dirty="0"/>
                  <a:t>is the Euclidean distance</a:t>
                </a:r>
              </a:p>
              <a:p>
                <a:pPr marL="0" indent="0">
                  <a:buClr>
                    <a:schemeClr val="tx1"/>
                  </a:buClr>
                  <a:buNone/>
                </a:pPr>
                <a:endParaRPr lang="en-US" sz="3200" i="1"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problem:</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r="-1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D305CF-D10E-0138-0157-660FF7386B89}"/>
                  </a:ext>
                </a:extLst>
              </p:cNvPr>
              <p:cNvSpPr txBox="1"/>
              <p:nvPr/>
            </p:nvSpPr>
            <p:spPr>
              <a:xfrm>
                <a:off x="1470211" y="5653568"/>
                <a:ext cx="8794377" cy="1204432"/>
              </a:xfrm>
              <a:prstGeom prst="rect">
                <a:avLst/>
              </a:prstGeom>
              <a:noFill/>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limLow>
                        <m:limLowPr>
                          <m:ctrlPr>
                            <a:rPr lang="en-US" sz="2800" b="0" i="1" smtClean="0">
                              <a:solidFill>
                                <a:srgbClr val="C00000"/>
                              </a:solidFill>
                              <a:latin typeface="Cambria Math" panose="02040503050406030204" pitchFamily="18" charset="0"/>
                            </a:rPr>
                          </m:ctrlPr>
                        </m:limLowPr>
                        <m:e>
                          <m:r>
                            <m:rPr>
                              <m:sty m:val="p"/>
                            </m:rPr>
                            <a:rPr lang="en-US" sz="2800" b="0" i="0" smtClean="0">
                              <a:solidFill>
                                <a:srgbClr val="C00000"/>
                              </a:solidFill>
                              <a:latin typeface="Cambria Math" panose="02040503050406030204" pitchFamily="18" charset="0"/>
                            </a:rPr>
                            <m:t>min</m:t>
                          </m:r>
                        </m:e>
                        <m:lim>
                          <m:r>
                            <a:rPr lang="en-US" sz="2800" b="0" i="1" smtClean="0">
                              <a:solidFill>
                                <a:srgbClr val="C00000"/>
                              </a:solidFill>
                              <a:latin typeface="Cambria Math" panose="02040503050406030204" pitchFamily="18" charset="0"/>
                            </a:rPr>
                            <m:t>𝐶</m:t>
                          </m:r>
                          <m:r>
                            <a:rPr lang="en-US" sz="2800" b="0" i="1" smtClean="0">
                              <a:solidFill>
                                <a:srgbClr val="C00000"/>
                              </a:solidFill>
                              <a:latin typeface="Cambria Math" panose="02040503050406030204" pitchFamily="18" charset="0"/>
                            </a:rPr>
                            <m:t>:</m:t>
                          </m:r>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𝐶</m:t>
                              </m:r>
                            </m:e>
                          </m:d>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m:t>
                          </m:r>
                        </m:lim>
                      </m:limLow>
                      <m:r>
                        <a:rPr lang="en-US" sz="2800" b="0" i="1" smtClean="0">
                          <a:solidFill>
                            <a:srgbClr val="C00000"/>
                          </a:solidFill>
                          <a:latin typeface="Cambria Math" panose="02040503050406030204" pitchFamily="18" charset="0"/>
                        </a:rPr>
                        <m:t> </m:t>
                      </m:r>
                      <m:r>
                        <m:rPr>
                          <m:sty m:val="p"/>
                        </m:rPr>
                        <a:rPr lang="en-US" sz="2800">
                          <a:solidFill>
                            <a:srgbClr val="C00000"/>
                          </a:solidFill>
                          <a:latin typeface="Cambria Math" panose="02040503050406030204" pitchFamily="18" charset="0"/>
                        </a:rPr>
                        <m:t>Cost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𝑋</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e>
                      </m:d>
                      <m:r>
                        <a:rPr lang="en-US" sz="2800" b="0" i="1" smtClean="0">
                          <a:solidFill>
                            <a:srgbClr val="C00000"/>
                          </a:solidFill>
                          <a:latin typeface="Cambria Math" panose="02040503050406030204" pitchFamily="18" charset="0"/>
                        </a:rPr>
                        <m:t>=</m:t>
                      </m:r>
                      <m:limLow>
                        <m:limLowPr>
                          <m:ctrlPr>
                            <a:rPr lang="en-US" sz="2800" i="1">
                              <a:solidFill>
                                <a:srgbClr val="C00000"/>
                              </a:solidFill>
                              <a:latin typeface="Cambria Math" panose="02040503050406030204" pitchFamily="18" charset="0"/>
                            </a:rPr>
                          </m:ctrlPr>
                        </m:limLowPr>
                        <m:e>
                          <m:r>
                            <m:rPr>
                              <m:sty m:val="p"/>
                            </m:rPr>
                            <a:rPr lang="en-US" sz="2800">
                              <a:solidFill>
                                <a:srgbClr val="C00000"/>
                              </a:solidFill>
                              <a:latin typeface="Cambria Math" panose="02040503050406030204" pitchFamily="18" charset="0"/>
                            </a:rPr>
                            <m:t>min</m:t>
                          </m:r>
                        </m:e>
                        <m:lim>
                          <m:r>
                            <a:rPr lang="en-US" sz="2800" i="1">
                              <a:solidFill>
                                <a:srgbClr val="C00000"/>
                              </a:solidFill>
                              <a:latin typeface="Cambria Math" panose="02040503050406030204" pitchFamily="18" charset="0"/>
                            </a:rPr>
                            <m:t>𝐶</m:t>
                          </m:r>
                          <m:r>
                            <a:rPr lang="en-US" sz="2800" i="1">
                              <a:solidFill>
                                <a:srgbClr val="C00000"/>
                              </a:solidFill>
                              <a:latin typeface="Cambria Math" panose="02040503050406030204" pitchFamily="18" charset="0"/>
                            </a:rPr>
                            <m:t>:</m:t>
                          </m:r>
                          <m:d>
                            <m:dPr>
                              <m:begChr m:val="|"/>
                              <m:endChr m:val="|"/>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𝐶</m:t>
                              </m:r>
                            </m:e>
                          </m:d>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𝑘</m:t>
                          </m:r>
                        </m:lim>
                      </m:limLow>
                      <m:sSup>
                        <m:sSupPr>
                          <m:ctrlPr>
                            <a:rPr lang="en-US" sz="2800" i="1">
                              <a:solidFill>
                                <a:srgbClr val="C00000"/>
                              </a:solidFill>
                              <a:latin typeface="Cambria Math" panose="02040503050406030204" pitchFamily="18" charset="0"/>
                            </a:rPr>
                          </m:ctrlPr>
                        </m:sSupPr>
                        <m:e>
                          <m:sSub>
                            <m:sSubPr>
                              <m:ctrlPr>
                                <a:rPr lang="en-US" sz="2800" i="1">
                                  <a:solidFill>
                                    <a:srgbClr val="C00000"/>
                                  </a:solidFill>
                                  <a:latin typeface="Cambria Math" panose="02040503050406030204" pitchFamily="18" charset="0"/>
                                </a:rPr>
                              </m:ctrlPr>
                            </m:sSubPr>
                            <m:e>
                              <m:r>
                                <m:rPr>
                                  <m:sty m:val="p"/>
                                </m:rPr>
                                <a:rPr lang="en-US" sz="2800">
                                  <a:solidFill>
                                    <a:srgbClr val="C00000"/>
                                  </a:solidFill>
                                  <a:latin typeface="Cambria Math" panose="02040503050406030204" pitchFamily="18" charset="0"/>
                                </a:rPr>
                                <m:t>Σ</m:t>
                              </m:r>
                            </m:e>
                            <m:sub>
                              <m:r>
                                <m:rPr>
                                  <m:brk m:alnAt="7"/>
                                </m:rP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𝑋</m:t>
                              </m:r>
                            </m:sub>
                          </m:sSub>
                          <m:d>
                            <m:dPr>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e>
                              </m:d>
                            </m:e>
                          </m:d>
                        </m:e>
                        <m:sup>
                          <m:r>
                            <a:rPr lang="en-US" sz="2800" i="1">
                              <a:solidFill>
                                <a:srgbClr val="C00000"/>
                              </a:solidFill>
                              <a:latin typeface="Cambria Math" panose="02040503050406030204" pitchFamily="18" charset="0"/>
                            </a:rPr>
                            <m:t>𝑧</m:t>
                          </m:r>
                        </m:sup>
                      </m:sSup>
                    </m:oMath>
                  </m:oMathPara>
                </a14:m>
                <a:endParaRPr lang="en-US" sz="2800" dirty="0"/>
              </a:p>
              <a:p>
                <a:pPr>
                  <a:buClr>
                    <a:schemeClr val="tx1"/>
                  </a:buClr>
                </a:pPr>
                <a:endParaRPr lang="en-US" sz="2800" dirty="0"/>
              </a:p>
            </p:txBody>
          </p:sp>
        </mc:Choice>
        <mc:Fallback xmlns="">
          <p:sp>
            <p:nvSpPr>
              <p:cNvPr id="4" name="TextBox 3">
                <a:extLst>
                  <a:ext uri="{FF2B5EF4-FFF2-40B4-BE49-F238E27FC236}">
                    <a16:creationId xmlns:a16="http://schemas.microsoft.com/office/drawing/2014/main" id="{E5D305CF-D10E-0138-0157-660FF7386B89}"/>
                  </a:ext>
                </a:extLst>
              </p:cNvPr>
              <p:cNvSpPr txBox="1">
                <a:spLocks noRot="1" noChangeAspect="1" noMove="1" noResize="1" noEditPoints="1" noAdjustHandles="1" noChangeArrowheads="1" noChangeShapeType="1" noTextEdit="1"/>
              </p:cNvSpPr>
              <p:nvPr/>
            </p:nvSpPr>
            <p:spPr>
              <a:xfrm>
                <a:off x="1470211" y="5653568"/>
                <a:ext cx="8794377" cy="12044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56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The Streaming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Updates to an underlying data set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t> that arrive sequentially</a:t>
                </a:r>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b="0" i="1" smtClean="0">
                        <a:solidFill>
                          <a:srgbClr val="C00000"/>
                        </a:solidFill>
                        <a:latin typeface="Cambria Math" panose="02040503050406030204" pitchFamily="18" charset="0"/>
                      </a:rPr>
                      <m:t>𝑋</m:t>
                    </m:r>
                  </m:oMath>
                </a14:m>
                <a:endParaRPr lang="en-US" sz="3200"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8FCBABF3-6BD6-2D15-5B32-FF162881219B}"/>
              </a:ext>
            </a:extLst>
          </p:cNvPr>
          <p:cNvSpPr/>
          <p:nvPr/>
        </p:nvSpPr>
        <p:spPr>
          <a:xfrm>
            <a:off x="7374549" y="609035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77B21CC-E732-2BDC-6AAD-C9C447B2CF1A}"/>
              </a:ext>
            </a:extLst>
          </p:cNvPr>
          <p:cNvSpPr/>
          <p:nvPr/>
        </p:nvSpPr>
        <p:spPr>
          <a:xfrm>
            <a:off x="3187879" y="61238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09FF357-326D-753E-6C96-9032C8E43970}"/>
              </a:ext>
            </a:extLst>
          </p:cNvPr>
          <p:cNvSpPr/>
          <p:nvPr/>
        </p:nvSpPr>
        <p:spPr>
          <a:xfrm>
            <a:off x="8010056" y="579012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3C6BEA-6903-AB43-182B-51AE6B1AC648}"/>
              </a:ext>
            </a:extLst>
          </p:cNvPr>
          <p:cNvSpPr/>
          <p:nvPr/>
        </p:nvSpPr>
        <p:spPr>
          <a:xfrm>
            <a:off x="7498485" y="571164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91422B3-4384-8D0E-9283-F2EDA760AF7B}"/>
              </a:ext>
            </a:extLst>
          </p:cNvPr>
          <p:cNvSpPr/>
          <p:nvPr/>
        </p:nvSpPr>
        <p:spPr>
          <a:xfrm>
            <a:off x="7709155" y="63521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00FF257-E589-295E-CA88-B56E341B69CD}"/>
              </a:ext>
            </a:extLst>
          </p:cNvPr>
          <p:cNvSpPr/>
          <p:nvPr/>
        </p:nvSpPr>
        <p:spPr>
          <a:xfrm>
            <a:off x="3425572" y="646896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3FFB1A3-5710-21EB-CCD6-964D7A16C6FF}"/>
              </a:ext>
            </a:extLst>
          </p:cNvPr>
          <p:cNvSpPr/>
          <p:nvPr/>
        </p:nvSpPr>
        <p:spPr>
          <a:xfrm>
            <a:off x="3860005" y="586404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AD66794-A7AF-DB84-F302-4A1AA2FC4EBE}"/>
              </a:ext>
            </a:extLst>
          </p:cNvPr>
          <p:cNvSpPr/>
          <p:nvPr/>
        </p:nvSpPr>
        <p:spPr>
          <a:xfrm>
            <a:off x="8111582" y="631408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C752C9A-35E3-8924-37B5-8360A63572BB}"/>
              </a:ext>
            </a:extLst>
          </p:cNvPr>
          <p:cNvSpPr/>
          <p:nvPr/>
        </p:nvSpPr>
        <p:spPr>
          <a:xfrm>
            <a:off x="3572374" y="609035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D252C1F-05E6-F3C8-BED6-04E4F798906F}"/>
              </a:ext>
            </a:extLst>
          </p:cNvPr>
          <p:cNvSpPr/>
          <p:nvPr/>
        </p:nvSpPr>
        <p:spPr>
          <a:xfrm>
            <a:off x="3809712" y="636153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A898EB8-5E5D-EA24-58F7-7E5ABD9A5DD0}"/>
              </a:ext>
            </a:extLst>
          </p:cNvPr>
          <p:cNvSpPr/>
          <p:nvPr/>
        </p:nvSpPr>
        <p:spPr>
          <a:xfrm>
            <a:off x="3347269" y="579012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4CB98C-C17E-D272-70D2-F0093974DDE9}"/>
              </a:ext>
            </a:extLst>
          </p:cNvPr>
          <p:cNvSpPr/>
          <p:nvPr/>
        </p:nvSpPr>
        <p:spPr>
          <a:xfrm>
            <a:off x="7754523" y="601187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C56CA45-F17D-0E8D-12DA-FBDF57DFAABF}"/>
              </a:ext>
            </a:extLst>
          </p:cNvPr>
          <p:cNvSpPr/>
          <p:nvPr/>
        </p:nvSpPr>
        <p:spPr>
          <a:xfrm>
            <a:off x="5085885" y="47808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152C96E-3EEE-7FD8-4385-EDEC1795C699}"/>
              </a:ext>
            </a:extLst>
          </p:cNvPr>
          <p:cNvSpPr/>
          <p:nvPr/>
        </p:nvSpPr>
        <p:spPr>
          <a:xfrm>
            <a:off x="6016305" y="47800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1DED7F7-85A0-3AA0-2E55-EB6151AE8ACD}"/>
              </a:ext>
            </a:extLst>
          </p:cNvPr>
          <p:cNvSpPr/>
          <p:nvPr/>
        </p:nvSpPr>
        <p:spPr>
          <a:xfrm>
            <a:off x="5758011" y="452101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177C405-0F4E-1763-205E-406EF9B1217A}"/>
              </a:ext>
            </a:extLst>
          </p:cNvPr>
          <p:cNvSpPr/>
          <p:nvPr/>
        </p:nvSpPr>
        <p:spPr>
          <a:xfrm>
            <a:off x="5470380" y="474733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06D6EA4-34FA-E05C-C2DF-45DF653FB44D}"/>
              </a:ext>
            </a:extLst>
          </p:cNvPr>
          <p:cNvSpPr/>
          <p:nvPr/>
        </p:nvSpPr>
        <p:spPr>
          <a:xfrm>
            <a:off x="5707718" y="50185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1185017-7D8E-3481-3D25-7559F8AF4D98}"/>
              </a:ext>
            </a:extLst>
          </p:cNvPr>
          <p:cNvSpPr/>
          <p:nvPr/>
        </p:nvSpPr>
        <p:spPr>
          <a:xfrm>
            <a:off x="5245275" y="444710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59DB4B-7E56-A4B4-4172-43C86288E0CD}"/>
              </a:ext>
            </a:extLst>
          </p:cNvPr>
          <p:cNvSpPr/>
          <p:nvPr/>
        </p:nvSpPr>
        <p:spPr>
          <a:xfrm>
            <a:off x="5563985" y="422089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75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26"/>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4"/>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29"/>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30"/>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500"/>
                                  </p:stCondLst>
                                  <p:childTnLst>
                                    <p:set>
                                      <p:cBhvr>
                                        <p:cTn id="39" dur="1" fill="hold">
                                          <p:stCondLst>
                                            <p:cond delay="0"/>
                                          </p:stCondLst>
                                        </p:cTn>
                                        <p:tgtEl>
                                          <p:spTgt spid="7"/>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grpId="0" nodeType="afterEffect">
                                  <p:stCondLst>
                                    <p:cond delay="500"/>
                                  </p:stCondLst>
                                  <p:childTnLst>
                                    <p:set>
                                      <p:cBhvr>
                                        <p:cTn id="42" dur="1" fill="hold">
                                          <p:stCondLst>
                                            <p:cond delay="0"/>
                                          </p:stCondLst>
                                        </p:cTn>
                                        <p:tgtEl>
                                          <p:spTgt spid="28"/>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grpId="0" nodeType="afterEffect">
                                  <p:stCondLst>
                                    <p:cond delay="50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grpId="0" nodeType="afterEffect">
                                  <p:stCondLst>
                                    <p:cond delay="500"/>
                                  </p:stCondLst>
                                  <p:childTnLst>
                                    <p:set>
                                      <p:cBhvr>
                                        <p:cTn id="48" dur="1" fill="hold">
                                          <p:stCondLst>
                                            <p:cond delay="0"/>
                                          </p:stCondLst>
                                        </p:cTn>
                                        <p:tgtEl>
                                          <p:spTgt spid="31"/>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grpId="0" nodeType="afterEffect">
                                  <p:stCondLst>
                                    <p:cond delay="500"/>
                                  </p:stCondLst>
                                  <p:childTnLst>
                                    <p:set>
                                      <p:cBhvr>
                                        <p:cTn id="51" dur="1" fill="hold">
                                          <p:stCondLst>
                                            <p:cond delay="0"/>
                                          </p:stCondLst>
                                        </p:cTn>
                                        <p:tgtEl>
                                          <p:spTgt spid="12"/>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grpId="0" nodeType="afterEffect">
                                  <p:stCondLst>
                                    <p:cond delay="50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grpId="0" nodeType="afterEffect">
                                  <p:stCondLst>
                                    <p:cond delay="500"/>
                                  </p:stCondLst>
                                  <p:childTnLst>
                                    <p:set>
                                      <p:cBhvr>
                                        <p:cTn id="57" dur="1" fill="hold">
                                          <p:stCondLst>
                                            <p:cond delay="0"/>
                                          </p:stCondLst>
                                        </p:cTn>
                                        <p:tgtEl>
                                          <p:spTgt spid="25"/>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grpId="0" nodeType="afterEffect">
                                  <p:stCondLst>
                                    <p:cond delay="50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6" grpId="0" animBg="1"/>
      <p:bldP spid="27" grpId="0" animBg="1"/>
      <p:bldP spid="28" grpId="0" animBg="1"/>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Clr>
                    <a:schemeClr val="tx1"/>
                  </a:buClr>
                </a:pPr>
                <a:r>
                  <a:rPr lang="en-US" dirty="0"/>
                  <a:t>Recent interactions, time sensitive</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Consumer analytics</a:t>
            </a:r>
            <a:r>
              <a:rPr lang="en-US" dirty="0"/>
              <a:t>: Consumer patterns may be sensitive to temporal trends or seasonal shifts </a:t>
            </a:r>
          </a:p>
        </p:txBody>
      </p:sp>
      <p:pic>
        <p:nvPicPr>
          <p:cNvPr id="7" name="Picture 6">
            <a:extLst>
              <a:ext uri="{FF2B5EF4-FFF2-40B4-BE49-F238E27FC236}">
                <a16:creationId xmlns:a16="http://schemas.microsoft.com/office/drawing/2014/main" id="{06CC476E-DE01-C8BD-1D88-9751E7B54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44" y="4468090"/>
            <a:ext cx="1595082" cy="1525731"/>
          </a:xfrm>
          <a:prstGeom prst="rect">
            <a:avLst/>
          </a:prstGeom>
        </p:spPr>
      </p:pic>
      <p:pic>
        <p:nvPicPr>
          <p:cNvPr id="9" name="Picture 8">
            <a:extLst>
              <a:ext uri="{FF2B5EF4-FFF2-40B4-BE49-F238E27FC236}">
                <a16:creationId xmlns:a16="http://schemas.microsoft.com/office/drawing/2014/main" id="{64CFD593-7401-2CDC-4569-7BBEEB81E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783" y="4159392"/>
            <a:ext cx="2143125" cy="2143125"/>
          </a:xfrm>
          <a:prstGeom prst="rect">
            <a:avLst/>
          </a:prstGeom>
        </p:spPr>
      </p:pic>
      <p:pic>
        <p:nvPicPr>
          <p:cNvPr id="11" name="Picture 10">
            <a:extLst>
              <a:ext uri="{FF2B5EF4-FFF2-40B4-BE49-F238E27FC236}">
                <a16:creationId xmlns:a16="http://schemas.microsoft.com/office/drawing/2014/main" id="{386C4348-98D0-FD37-A1FB-2B5D8A5573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661" y="4430603"/>
            <a:ext cx="1417494" cy="1563218"/>
          </a:xfrm>
          <a:prstGeom prst="rect">
            <a:avLst/>
          </a:prstGeom>
        </p:spPr>
      </p:pic>
      <p:pic>
        <p:nvPicPr>
          <p:cNvPr id="13" name="Picture 12">
            <a:extLst>
              <a:ext uri="{FF2B5EF4-FFF2-40B4-BE49-F238E27FC236}">
                <a16:creationId xmlns:a16="http://schemas.microsoft.com/office/drawing/2014/main" id="{A0526AD3-0321-AED8-3D03-4A2D295CB5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0675" y="4096615"/>
            <a:ext cx="2143125" cy="2143125"/>
          </a:xfrm>
          <a:prstGeom prst="rect">
            <a:avLst/>
          </a:prstGeom>
        </p:spPr>
      </p:pic>
    </p:spTree>
    <p:extLst>
      <p:ext uri="{BB962C8B-B14F-4D97-AF65-F5344CB8AC3E}">
        <p14:creationId xmlns:p14="http://schemas.microsoft.com/office/powerpoint/2010/main" val="18357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Clustering</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Goal</a:t>
                </a:r>
                <a:r>
                  <a:rPr lang="en-US" dirty="0"/>
                  <a:t>: Given input dataset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partition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so that “similar” points are in the same cluster and “different” points are in different clusters</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21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9560320-4E9A-F429-95E9-096D87151051}"/>
              </a:ext>
            </a:extLst>
          </p:cNvPr>
          <p:cNvPicPr>
            <a:picLocks noChangeAspect="1"/>
          </p:cNvPicPr>
          <p:nvPr/>
        </p:nvPicPr>
        <p:blipFill>
          <a:blip r:embed="rId4"/>
          <a:stretch>
            <a:fillRect/>
          </a:stretch>
        </p:blipFill>
        <p:spPr>
          <a:xfrm>
            <a:off x="339539" y="3057525"/>
            <a:ext cx="6438900" cy="3800475"/>
          </a:xfrm>
          <a:prstGeom prst="rect">
            <a:avLst/>
          </a:prstGeom>
        </p:spPr>
      </p:pic>
    </p:spTree>
    <p:extLst>
      <p:ext uri="{BB962C8B-B14F-4D97-AF65-F5344CB8AC3E}">
        <p14:creationId xmlns:p14="http://schemas.microsoft.com/office/powerpoint/2010/main" val="3375593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Data retention policy</a:t>
            </a:r>
            <a:r>
              <a:rPr lang="en-US" dirty="0"/>
              <a:t>: the Facebook data policy says user search histories are stored for </a:t>
            </a:r>
            <a:r>
              <a:rPr lang="en-US" dirty="0">
                <a:solidFill>
                  <a:srgbClr val="FF0000"/>
                </a:solidFill>
              </a:rPr>
              <a:t>6</a:t>
            </a:r>
            <a:r>
              <a:rPr lang="en-US" dirty="0"/>
              <a:t> months, the Apple differential privacy overview says collected user information is retained for </a:t>
            </a:r>
            <a:r>
              <a:rPr lang="en-US" dirty="0">
                <a:solidFill>
                  <a:srgbClr val="FF0000"/>
                </a:solidFill>
              </a:rPr>
              <a:t>3</a:t>
            </a:r>
            <a:r>
              <a:rPr lang="en-US" dirty="0"/>
              <a:t> months, and the Google data retention policy states that browser information may be stored for up </a:t>
            </a:r>
            <a:r>
              <a:rPr lang="en-US" dirty="0">
                <a:solidFill>
                  <a:srgbClr val="FF0000"/>
                </a:solidFill>
              </a:rPr>
              <a:t>9</a:t>
            </a:r>
            <a:r>
              <a:rPr lang="en-US" dirty="0"/>
              <a:t> months</a:t>
            </a:r>
          </a:p>
        </p:txBody>
      </p:sp>
      <p:pic>
        <p:nvPicPr>
          <p:cNvPr id="5" name="Picture 4">
            <a:extLst>
              <a:ext uri="{FF2B5EF4-FFF2-40B4-BE49-F238E27FC236}">
                <a16:creationId xmlns:a16="http://schemas.microsoft.com/office/drawing/2014/main" id="{5ACE2874-937E-109B-80C7-E721D6AA3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300" y="4353213"/>
            <a:ext cx="2143125" cy="2143125"/>
          </a:xfrm>
          <a:prstGeom prst="rect">
            <a:avLst/>
          </a:prstGeom>
        </p:spPr>
      </p:pic>
      <p:pic>
        <p:nvPicPr>
          <p:cNvPr id="8" name="Picture 7">
            <a:extLst>
              <a:ext uri="{FF2B5EF4-FFF2-40B4-BE49-F238E27FC236}">
                <a16:creationId xmlns:a16="http://schemas.microsoft.com/office/drawing/2014/main" id="{2865765F-4825-7A73-3541-99710BE89D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4762" y="4349750"/>
            <a:ext cx="2143125" cy="2143125"/>
          </a:xfrm>
          <a:prstGeom prst="rect">
            <a:avLst/>
          </a:prstGeom>
        </p:spPr>
      </p:pic>
      <p:pic>
        <p:nvPicPr>
          <p:cNvPr id="12" name="Picture 11">
            <a:extLst>
              <a:ext uri="{FF2B5EF4-FFF2-40B4-BE49-F238E27FC236}">
                <a16:creationId xmlns:a16="http://schemas.microsoft.com/office/drawing/2014/main" id="{600CFEF4-EA8D-6077-F0BB-ECD5ECBE88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4113" y="4277734"/>
            <a:ext cx="2143125" cy="2143125"/>
          </a:xfrm>
          <a:prstGeom prst="rect">
            <a:avLst/>
          </a:prstGeom>
        </p:spPr>
      </p:pic>
    </p:spTree>
    <p:extLst>
      <p:ext uri="{BB962C8B-B14F-4D97-AF65-F5344CB8AC3E}">
        <p14:creationId xmlns:p14="http://schemas.microsoft.com/office/powerpoint/2010/main" val="1340793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CEA48-6A02-27F1-39D6-C0A30D618AD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B44B4D2-FD4A-D6BC-C4D4-2C50E7CC1FC7}"/>
                  </a:ext>
                </a:extLst>
              </p:cNvPr>
              <p:cNvSpPr>
                <a:spLocks noGrp="1"/>
              </p:cNvSpPr>
              <p:nvPr>
                <p:ph type="title"/>
              </p:nvPr>
            </p:nvSpPr>
            <p:spPr/>
            <p:txBody>
              <a:bodyPr/>
              <a:lstStyle/>
              <a:p>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a:t>
                </a:r>
                <a:r>
                  <a:rPr lang="en-US" dirty="0">
                    <a:solidFill>
                      <a:srgbClr val="C00000"/>
                    </a:solidFill>
                  </a:rPr>
                  <a:t>Clustering in the Sliding Window Model</a:t>
                </a:r>
              </a:p>
            </p:txBody>
          </p:sp>
        </mc:Choice>
        <mc:Fallback xmlns="">
          <p:sp>
            <p:nvSpPr>
              <p:cNvPr id="2" name="Title 1">
                <a:extLst>
                  <a:ext uri="{FF2B5EF4-FFF2-40B4-BE49-F238E27FC236}">
                    <a16:creationId xmlns:a16="http://schemas.microsoft.com/office/drawing/2014/main" id="{4B44B4D2-FD4A-D6BC-C4D4-2C50E7CC1FC7}"/>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85FBA5-868F-7494-7705-70456B4A7A17}"/>
                  </a:ext>
                </a:extLst>
              </p:cNvPr>
              <p:cNvSpPr>
                <a:spLocks noGrp="1"/>
              </p:cNvSpPr>
              <p:nvPr>
                <p:ph idx="1"/>
              </p:nvPr>
            </p:nvSpPr>
            <p:spPr>
              <a:xfrm>
                <a:off x="838200" y="1825625"/>
                <a:ext cx="10515600" cy="4351338"/>
              </a:xfrm>
            </p:spPr>
            <p:txBody>
              <a:bodyPr>
                <a:normAutofit/>
              </a:bodyPr>
              <a:lstStyle/>
              <a:p>
                <a:pPr>
                  <a:buClr>
                    <a:schemeClr val="tx1"/>
                  </a:buClr>
                </a:pPr>
                <a:r>
                  <a:rPr lang="en-US" dirty="0"/>
                  <a:t>First considered by </a:t>
                </a:r>
                <a:r>
                  <a:rPr lang="en-US" dirty="0">
                    <a:solidFill>
                      <a:srgbClr val="0070C0"/>
                    </a:solidFill>
                  </a:rPr>
                  <a:t>[BDM03]</a:t>
                </a:r>
                <a:r>
                  <a:rPr lang="en-US" dirty="0"/>
                  <a:t> for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-median, achieving accuracy </a:t>
                </a:r>
                <a14:m>
                  <m:oMath xmlns:m="http://schemas.openxmlformats.org/officeDocument/2006/math">
                    <m:sSup>
                      <m:sSupPr>
                        <m:ctrlPr>
                          <a:rPr lang="en-US" b="0" i="1" dirty="0" smtClean="0">
                            <a:solidFill>
                              <a:srgbClr val="C00000"/>
                            </a:solidFill>
                            <a:latin typeface="Cambria Math" panose="02040503050406030204" pitchFamily="18" charset="0"/>
                          </a:rPr>
                        </m:ctrlPr>
                      </m:sSupPr>
                      <m:e>
                        <m:r>
                          <a:rPr lang="en-US" b="0" i="0" dirty="0" smtClean="0">
                            <a:solidFill>
                              <a:srgbClr val="C00000"/>
                            </a:solidFill>
                            <a:latin typeface="Cambria Math" panose="02040503050406030204" pitchFamily="18" charset="0"/>
                          </a:rPr>
                          <m:t>2</m:t>
                        </m:r>
                      </m:e>
                      <m:sup>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1/</m:t>
                            </m:r>
                            <m:r>
                              <a:rPr lang="en-US" b="0" i="1" dirty="0" smtClean="0">
                                <a:solidFill>
                                  <a:srgbClr val="C00000"/>
                                </a:solidFill>
                                <a:latin typeface="Cambria Math" panose="02040503050406030204" pitchFamily="18" charset="0"/>
                              </a:rPr>
                              <m:t>𝜀</m:t>
                            </m:r>
                          </m:e>
                        </m:d>
                      </m:sup>
                    </m:sSup>
                    <m:r>
                      <a:rPr lang="en-US" i="1" dirty="0" smtClean="0">
                        <a:solidFill>
                          <a:srgbClr val="C00000"/>
                        </a:solidFill>
                        <a:latin typeface="Cambria Math" panose="02040503050406030204" pitchFamily="18" charset="0"/>
                      </a:rPr>
                      <m:t> </m:t>
                    </m:r>
                  </m:oMath>
                </a14:m>
                <a:r>
                  <a:rPr lang="en-US" dirty="0"/>
                  <a:t>with space </a:t>
                </a:r>
                <a14:m>
                  <m:oMath xmlns:m="http://schemas.openxmlformats.org/officeDocument/2006/math">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𝑑𝑘</m:t>
                            </m:r>
                          </m:num>
                          <m:den>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𝜀</m:t>
                                </m:r>
                              </m:e>
                              <m:sup>
                                <m:r>
                                  <a:rPr lang="en-US" b="0" i="1" dirty="0" smtClean="0">
                                    <a:solidFill>
                                      <a:srgbClr val="C00000"/>
                                    </a:solidFill>
                                    <a:latin typeface="Cambria Math" panose="02040503050406030204" pitchFamily="18" charset="0"/>
                                  </a:rPr>
                                  <m:t>4</m:t>
                                </m:r>
                              </m:sup>
                            </m:sSup>
                          </m:den>
                        </m:f>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𝑊</m:t>
                            </m:r>
                          </m:e>
                          <m:sup>
                            <m:r>
                              <a:rPr lang="en-US" b="0" i="1" dirty="0" smtClean="0">
                                <a:solidFill>
                                  <a:srgbClr val="C00000"/>
                                </a:solidFill>
                                <a:latin typeface="Cambria Math" panose="02040503050406030204" pitchFamily="18" charset="0"/>
                              </a:rPr>
                              <m:t>2</m:t>
                            </m:r>
                            <m:r>
                              <a:rPr lang="en-US" b="0" i="1" dirty="0" smtClean="0">
                                <a:solidFill>
                                  <a:srgbClr val="C00000"/>
                                </a:solidFill>
                                <a:latin typeface="Cambria Math" panose="02040503050406030204" pitchFamily="18" charset="0"/>
                              </a:rPr>
                              <m:t>𝜀</m:t>
                            </m:r>
                          </m:sup>
                        </m:sSup>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2</m:t>
                                </m:r>
                              </m:sup>
                            </m:sSup>
                          </m:fName>
                          <m:e>
                            <m:r>
                              <a:rPr lang="en-US" b="0" i="1" dirty="0" smtClean="0">
                                <a:solidFill>
                                  <a:srgbClr val="C00000"/>
                                </a:solidFill>
                                <a:latin typeface="Cambria Math" panose="02040503050406030204" pitchFamily="18" charset="0"/>
                              </a:rPr>
                              <m:t>𝑊</m:t>
                            </m:r>
                          </m:e>
                        </m:func>
                      </m:e>
                    </m:d>
                  </m:oMath>
                </a14:m>
                <a:endParaRPr lang="en-US" dirty="0"/>
              </a:p>
              <a:p>
                <a:pPr>
                  <a:buClr>
                    <a:schemeClr val="tx1"/>
                  </a:buClr>
                </a:pPr>
                <a:r>
                  <a:rPr lang="en-US" dirty="0">
                    <a:solidFill>
                      <a:srgbClr val="0070C0"/>
                    </a:solidFill>
                  </a:rPr>
                  <a:t>[BLLM16]</a:t>
                </a:r>
                <a:r>
                  <a:rPr lang="en-US" dirty="0"/>
                  <a:t> achieved sub-polynomial space for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-median and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-means, for accuracy </a:t>
                </a:r>
                <a14:m>
                  <m:oMath xmlns:m="http://schemas.openxmlformats.org/officeDocument/2006/math">
                    <m:r>
                      <a:rPr lang="en-US" b="0" i="1" dirty="0" smtClean="0">
                        <a:solidFill>
                          <a:srgbClr val="C00000"/>
                        </a:solidFill>
                        <a:latin typeface="Cambria Math" panose="02040503050406030204" pitchFamily="18" charset="0"/>
                      </a:rPr>
                      <m:t>𝛼</m:t>
                    </m:r>
                    <m:r>
                      <a:rPr lang="en-US" b="0" i="1" dirty="0" smtClean="0">
                        <a:solidFill>
                          <a:srgbClr val="C00000"/>
                        </a:solidFill>
                        <a:latin typeface="Cambria Math" panose="02040503050406030204" pitchFamily="18" charset="0"/>
                      </a:rPr>
                      <m:t>&gt;2</m:t>
                    </m:r>
                  </m:oMath>
                </a14:m>
                <a:r>
                  <a:rPr lang="en-US" dirty="0"/>
                  <a:t> with space </a:t>
                </a:r>
                <a14:m>
                  <m:oMath xmlns:m="http://schemas.openxmlformats.org/officeDocument/2006/math">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𝑑𝑘</m:t>
                            </m:r>
                          </m:e>
                          <m:sup>
                            <m:r>
                              <a:rPr lang="en-US" b="0" i="1" dirty="0" smtClean="0">
                                <a:solidFill>
                                  <a:srgbClr val="C00000"/>
                                </a:solidFill>
                                <a:latin typeface="Cambria Math" panose="02040503050406030204" pitchFamily="18" charset="0"/>
                              </a:rPr>
                              <m:t>3</m:t>
                            </m:r>
                          </m:sup>
                        </m:sSup>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6</m:t>
                                </m:r>
                              </m:sup>
                            </m:sSup>
                          </m:fName>
                          <m:e>
                            <m:r>
                              <a:rPr lang="en-US" b="0" i="1" dirty="0" smtClean="0">
                                <a:solidFill>
                                  <a:srgbClr val="C00000"/>
                                </a:solidFill>
                                <a:latin typeface="Cambria Math" panose="02040503050406030204" pitchFamily="18" charset="0"/>
                              </a:rPr>
                              <m:t>𝑊</m:t>
                            </m:r>
                          </m:e>
                        </m:func>
                      </m:e>
                    </m:d>
                  </m:oMath>
                </a14:m>
                <a:endParaRPr lang="en-US" dirty="0"/>
              </a:p>
              <a:p>
                <a:pPr>
                  <a:buClr>
                    <a:schemeClr val="tx1"/>
                  </a:buClr>
                </a:pPr>
                <a:r>
                  <a:rPr lang="en-US" dirty="0">
                    <a:solidFill>
                      <a:srgbClr val="0070C0"/>
                    </a:solidFill>
                  </a:rPr>
                  <a:t>[ELVZ17]</a:t>
                </a:r>
                <a:r>
                  <a:rPr lang="en-US" dirty="0"/>
                  <a:t> achieved linear (in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 space for </a:t>
                </a:r>
                <a14:m>
                  <m:oMath xmlns:m="http://schemas.openxmlformats.org/officeDocument/2006/math">
                    <m:r>
                      <a:rPr lang="en-US" b="0" i="0"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𝑧</m:t>
                    </m:r>
                    <m:r>
                      <a:rPr lang="en-US" b="0" i="1" dirty="0" smtClean="0">
                        <a:solidFill>
                          <a:srgbClr val="C00000"/>
                        </a:solidFill>
                        <a:latin typeface="Cambria Math" panose="02040503050406030204" pitchFamily="18" charset="0"/>
                      </a:rPr>
                      <m:t>)</m:t>
                    </m:r>
                  </m:oMath>
                </a14:m>
                <a:r>
                  <a:rPr lang="en-US" dirty="0"/>
                  <a:t>-clustering, for accuracy </a:t>
                </a:r>
                <a14:m>
                  <m:oMath xmlns:m="http://schemas.openxmlformats.org/officeDocument/2006/math">
                    <m:r>
                      <a:rPr lang="en-US" b="0" i="1" dirty="0" smtClean="0">
                        <a:solidFill>
                          <a:srgbClr val="C00000"/>
                        </a:solidFill>
                        <a:latin typeface="Cambria Math" panose="02040503050406030204" pitchFamily="18" charset="0"/>
                      </a:rPr>
                      <m:t>𝛼</m:t>
                    </m:r>
                    <m:r>
                      <a:rPr lang="en-US" b="0" i="1" dirty="0" smtClean="0">
                        <a:solidFill>
                          <a:srgbClr val="C00000"/>
                        </a:solidFill>
                        <a:latin typeface="Cambria Math" panose="02040503050406030204" pitchFamily="18" charset="0"/>
                      </a:rPr>
                      <m:t>&gt;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2</m:t>
                        </m:r>
                      </m:e>
                      <m:sup>
                        <m:r>
                          <a:rPr lang="en-US" b="0" i="1" dirty="0" smtClean="0">
                            <a:solidFill>
                              <a:srgbClr val="C00000"/>
                            </a:solidFill>
                            <a:latin typeface="Cambria Math" panose="02040503050406030204" pitchFamily="18" charset="0"/>
                          </a:rPr>
                          <m:t>14</m:t>
                        </m:r>
                      </m:sup>
                    </m:sSup>
                  </m:oMath>
                </a14:m>
                <a:r>
                  <a:rPr lang="en-US" dirty="0"/>
                  <a:t> with space </a:t>
                </a:r>
                <a14:m>
                  <m:oMath xmlns:m="http://schemas.openxmlformats.org/officeDocument/2006/math">
                    <m:r>
                      <a:rPr lang="en-US" b="0" i="1" dirty="0" smtClean="0">
                        <a:solidFill>
                          <a:srgbClr val="C00000"/>
                        </a:solidFill>
                        <a:latin typeface="Cambria Math" panose="02040503050406030204" pitchFamily="18" charset="0"/>
                      </a:rPr>
                      <m:t>𝑑𝑘</m:t>
                    </m:r>
                    <m:r>
                      <a:rPr lang="en-US" b="0" i="1" dirty="0" smtClean="0">
                        <a:solidFill>
                          <a:srgbClr val="C00000"/>
                        </a:solidFill>
                        <a:latin typeface="Cambria Math" panose="02040503050406030204" pitchFamily="18" charset="0"/>
                      </a:rPr>
                      <m:t> </m:t>
                    </m:r>
                    <m:r>
                      <m:rPr>
                        <m:sty m:val="p"/>
                      </m:rPr>
                      <a:rPr lang="en-US" b="0" i="0" dirty="0" smtClean="0">
                        <a:solidFill>
                          <a:srgbClr val="C00000"/>
                        </a:solidFill>
                        <a:latin typeface="Cambria Math" panose="02040503050406030204" pitchFamily="18" charset="0"/>
                      </a:rPr>
                      <m:t>polylog</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𝑊</m:t>
                    </m:r>
                    <m:r>
                      <m:rPr>
                        <m:sty m:val="p"/>
                      </m:rPr>
                      <a:rPr lang="en-US" b="0" i="0" dirty="0" smtClean="0">
                        <a:solidFill>
                          <a:srgbClr val="C00000"/>
                        </a:solidFill>
                        <a:latin typeface="Cambria Math" panose="02040503050406030204" pitchFamily="18" charset="0"/>
                      </a:rPr>
                      <m:t>Δ</m:t>
                    </m:r>
                    <m:r>
                      <a:rPr lang="en-US" b="0" i="1" dirty="0" smtClean="0">
                        <a:solidFill>
                          <a:srgbClr val="C00000"/>
                        </a:solidFill>
                        <a:latin typeface="Cambria Math" panose="02040503050406030204" pitchFamily="18" charset="0"/>
                      </a:rPr>
                      <m:t>)</m:t>
                    </m:r>
                  </m:oMath>
                </a14:m>
                <a:endParaRPr lang="en-US" dirty="0"/>
              </a:p>
              <a:p>
                <a:pPr>
                  <a:buClr>
                    <a:schemeClr val="tx1"/>
                  </a:buClr>
                </a:pPr>
                <a:r>
                  <a:rPr lang="en-US" dirty="0">
                    <a:solidFill>
                      <a:srgbClr val="0070C0"/>
                    </a:solidFill>
                  </a:rPr>
                  <a:t>[EMMZ22]</a:t>
                </a:r>
                <a:r>
                  <a:rPr lang="en-US" dirty="0"/>
                  <a:t> achieved </a:t>
                </a:r>
                <a14:m>
                  <m:oMath xmlns:m="http://schemas.openxmlformats.org/officeDocument/2006/math">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1+</m:t>
                        </m:r>
                        <m:r>
                          <a:rPr lang="en-US" b="0" i="1" dirty="0" smtClean="0">
                            <a:solidFill>
                              <a:srgbClr val="C00000"/>
                            </a:solidFill>
                            <a:latin typeface="Cambria Math" panose="02040503050406030204" pitchFamily="18" charset="0"/>
                          </a:rPr>
                          <m:t>𝜀</m:t>
                        </m:r>
                      </m:e>
                    </m:d>
                  </m:oMath>
                </a14:m>
                <a:r>
                  <a:rPr lang="en-US" dirty="0"/>
                  <a:t>-accuracy for </a:t>
                </a:r>
                <a14:m>
                  <m:oMath xmlns:m="http://schemas.openxmlformats.org/officeDocument/2006/math">
                    <m:r>
                      <a:rPr lang="en-US" b="0" i="0"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𝑧</m:t>
                    </m:r>
                    <m:r>
                      <a:rPr lang="en-US" b="0" i="1" dirty="0" smtClean="0">
                        <a:solidFill>
                          <a:srgbClr val="C00000"/>
                        </a:solidFill>
                        <a:latin typeface="Cambria Math" panose="02040503050406030204" pitchFamily="18" charset="0"/>
                      </a:rPr>
                      <m:t>)</m:t>
                    </m:r>
                  </m:oMath>
                </a14:m>
                <a:r>
                  <a:rPr lang="en-US" dirty="0"/>
                  <a:t>-clustering, with space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𝑑𝑘</m:t>
                        </m:r>
                        <m:r>
                          <a:rPr lang="en-US" b="0" i="1" dirty="0" smtClean="0">
                            <a:solidFill>
                              <a:srgbClr val="C00000"/>
                            </a:solidFill>
                            <a:latin typeface="Cambria Math" panose="02040503050406030204" pitchFamily="18" charset="0"/>
                          </a:rPr>
                          <m: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𝑑</m:t>
                            </m:r>
                          </m:e>
                          <m:sup>
                            <m:r>
                              <a:rPr lang="en-US" b="0" i="1" dirty="0" smtClean="0">
                                <a:solidFill>
                                  <a:srgbClr val="C00000"/>
                                </a:solidFill>
                                <a:latin typeface="Cambria Math" panose="02040503050406030204" pitchFamily="18" charset="0"/>
                              </a:rPr>
                              <m:t>𝐶𝑧</m:t>
                            </m:r>
                          </m:sup>
                        </m:sSup>
                      </m:num>
                      <m:den>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𝜀</m:t>
                            </m:r>
                          </m:e>
                          <m:sup>
                            <m:r>
                              <a:rPr lang="en-US" b="0" i="1" dirty="0" smtClean="0">
                                <a:solidFill>
                                  <a:srgbClr val="C00000"/>
                                </a:solidFill>
                                <a:latin typeface="Cambria Math" panose="02040503050406030204" pitchFamily="18" charset="0"/>
                              </a:rPr>
                              <m:t>3</m:t>
                            </m:r>
                          </m:sup>
                        </m:sSup>
                      </m:den>
                    </m:f>
                  </m:oMath>
                </a14:m>
                <a:r>
                  <a:rPr lang="en-US" dirty="0"/>
                  <a:t> </a:t>
                </a:r>
                <a14:m>
                  <m:oMath xmlns:m="http://schemas.openxmlformats.org/officeDocument/2006/math">
                    <m:r>
                      <m:rPr>
                        <m:sty m:val="p"/>
                      </m:rPr>
                      <a:rPr lang="en-US" b="0" i="0" dirty="0" smtClean="0">
                        <a:solidFill>
                          <a:srgbClr val="C00000"/>
                        </a:solidFill>
                        <a:latin typeface="Cambria Math" panose="02040503050406030204" pitchFamily="18" charset="0"/>
                      </a:rPr>
                      <m:t>polylog</m:t>
                    </m:r>
                    <m:d>
                      <m:dPr>
                        <m:ctrlPr>
                          <a:rPr lang="en-US" b="0" i="1" dirty="0" smtClean="0">
                            <a:solidFill>
                              <a:srgbClr val="C00000"/>
                            </a:solidFill>
                            <a:latin typeface="Cambria Math" panose="02040503050406030204" pitchFamily="18" charset="0"/>
                          </a:rPr>
                        </m:ctrlPr>
                      </m:dPr>
                      <m:e>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𝑊</m:t>
                            </m:r>
                            <m:r>
                              <m:rPr>
                                <m:sty m:val="p"/>
                              </m:rPr>
                              <a:rPr lang="en-US" b="0" i="0" dirty="0" smtClean="0">
                                <a:solidFill>
                                  <a:srgbClr val="C00000"/>
                                </a:solidFill>
                                <a:latin typeface="Cambria Math" panose="02040503050406030204" pitchFamily="18" charset="0"/>
                              </a:rPr>
                              <m:t>Δ</m:t>
                            </m:r>
                          </m:num>
                          <m:den>
                            <m:r>
                              <a:rPr lang="en-US" b="0" i="1" dirty="0" smtClean="0">
                                <a:solidFill>
                                  <a:srgbClr val="C00000"/>
                                </a:solidFill>
                                <a:latin typeface="Cambria Math" panose="02040503050406030204" pitchFamily="18" charset="0"/>
                              </a:rPr>
                              <m:t>𝜀</m:t>
                            </m:r>
                          </m:den>
                        </m:f>
                      </m:e>
                    </m:d>
                  </m:oMath>
                </a14:m>
                <a:r>
                  <a:rPr lang="en-US" dirty="0"/>
                  <a:t> space with </a:t>
                </a:r>
                <a14:m>
                  <m:oMath xmlns:m="http://schemas.openxmlformats.org/officeDocument/2006/math">
                    <m:r>
                      <a:rPr lang="en-US" b="0" i="1" dirty="0" smtClean="0">
                        <a:solidFill>
                          <a:srgbClr val="C00000"/>
                        </a:solidFill>
                        <a:latin typeface="Cambria Math" panose="02040503050406030204" pitchFamily="18" charset="0"/>
                      </a:rPr>
                      <m:t>𝐶</m:t>
                    </m:r>
                    <m:r>
                      <a:rPr lang="en-US" b="0" i="1" dirty="0" smtClean="0">
                        <a:solidFill>
                          <a:srgbClr val="C00000"/>
                        </a:solidFill>
                        <a:latin typeface="Cambria Math" panose="02040503050406030204" pitchFamily="18" charset="0"/>
                      </a:rPr>
                      <m:t>≥7</m:t>
                    </m:r>
                  </m:oMath>
                </a14:m>
                <a:endParaRPr lang="en-US" dirty="0"/>
              </a:p>
              <a:p>
                <a:pPr marL="0" indent="0">
                  <a:buClr>
                    <a:schemeClr val="tx1"/>
                  </a:buClr>
                  <a:buNone/>
                </a:pPr>
                <a:endParaRPr lang="en-US" dirty="0"/>
              </a:p>
            </p:txBody>
          </p:sp>
        </mc:Choice>
        <mc:Fallback xmlns="">
          <p:sp>
            <p:nvSpPr>
              <p:cNvPr id="3" name="Content Placeholder 2">
                <a:extLst>
                  <a:ext uri="{FF2B5EF4-FFF2-40B4-BE49-F238E27FC236}">
                    <a16:creationId xmlns:a16="http://schemas.microsoft.com/office/drawing/2014/main" id="{F585FBA5-868F-7494-7705-70456B4A7A1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4"/>
                <a:stretch>
                  <a:fillRect l="-1043"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8524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CA13F-7307-D4FE-E553-33F49976A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C2A2C-FCEB-698F-EF93-49F654834F9D}"/>
              </a:ext>
            </a:extLst>
          </p:cNvPr>
          <p:cNvSpPr>
            <a:spLocks noGrp="1"/>
          </p:cNvSpPr>
          <p:nvPr>
            <p:ph type="title"/>
          </p:nvPr>
        </p:nvSpPr>
        <p:spPr/>
        <p:txBody>
          <a:bodyPr/>
          <a:lstStyle/>
          <a:p>
            <a:r>
              <a:rPr lang="en-US" dirty="0">
                <a:solidFill>
                  <a:srgbClr val="C00000"/>
                </a:solidFill>
              </a:rPr>
              <a:t>Our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065BD6-8862-E965-F245-964B49BAC2D0}"/>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for the Euclidean distance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in the sliding window model</a:t>
                </a:r>
              </a:p>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-coreset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in the sliding window model</a:t>
                </a:r>
              </a:p>
            </p:txBody>
          </p:sp>
        </mc:Choice>
        <mc:Fallback xmlns="">
          <p:sp>
            <p:nvSpPr>
              <p:cNvPr id="3" name="Content Placeholder 2">
                <a:extLst>
                  <a:ext uri="{FF2B5EF4-FFF2-40B4-BE49-F238E27FC236}">
                    <a16:creationId xmlns:a16="http://schemas.microsoft.com/office/drawing/2014/main" id="{31065BD6-8862-E965-F245-964B49BAC2D0}"/>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16"/>
                </a:stretch>
              </a:blipFill>
            </p:spPr>
            <p:txBody>
              <a:bodyPr/>
              <a:lstStyle/>
              <a:p>
                <a:r>
                  <a:rPr lang="en-US">
                    <a:noFill/>
                  </a:rPr>
                  <a:t> </a:t>
                </a:r>
              </a:p>
            </p:txBody>
          </p:sp>
        </mc:Fallback>
      </mc:AlternateContent>
    </p:spTree>
    <p:extLst>
      <p:ext uri="{BB962C8B-B14F-4D97-AF65-F5344CB8AC3E}">
        <p14:creationId xmlns:p14="http://schemas.microsoft.com/office/powerpoint/2010/main" val="106220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839AD-D767-D615-7504-C0A72AD93F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9B4B0-BD89-B347-BB04-221AB9936AB7}"/>
              </a:ext>
            </a:extLst>
          </p:cNvPr>
          <p:cNvSpPr>
            <a:spLocks noGrp="1"/>
          </p:cNvSpPr>
          <p:nvPr>
            <p:ph type="title"/>
          </p:nvPr>
        </p:nvSpPr>
        <p:spPr/>
        <p:txBody>
          <a:bodyPr/>
          <a:lstStyle/>
          <a:p>
            <a:r>
              <a:rPr lang="en-US" dirty="0">
                <a:solidFill>
                  <a:srgbClr val="C00000"/>
                </a:solidFill>
              </a:rPr>
              <a:t>Our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3B04A7-3BDD-CEA7-E857-CB91CEB37E0B}"/>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-online coreset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a:t>
                </a:r>
              </a:p>
              <a:p>
                <a:pPr>
                  <a:buClr>
                    <a:schemeClr val="tx1"/>
                  </a:buClr>
                </a:pPr>
                <a:r>
                  <a:rPr lang="en-US" dirty="0">
                    <a:solidFill>
                      <a:srgbClr val="00B050"/>
                    </a:solidFill>
                  </a:rPr>
                  <a:t>Theorem</a:t>
                </a:r>
                <a:r>
                  <a:rPr lang="en-US" dirty="0"/>
                  <a:t>: Let </a:t>
                </a:r>
                <a14:m>
                  <m:oMath xmlns:m="http://schemas.openxmlformats.org/officeDocument/2006/math">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∈(0,1)</m:t>
                    </m:r>
                  </m:oMath>
                </a14:m>
                <a:r>
                  <a:rPr lang="en-US" dirty="0"/>
                  <a:t>. For sufficiently large </a:t>
                </a:r>
                <a14:m>
                  <m:oMath xmlns:m="http://schemas.openxmlformats.org/officeDocument/2006/math">
                    <m:r>
                      <a:rPr lang="en-US" i="1">
                        <a:solidFill>
                          <a:srgbClr val="C00000"/>
                        </a:solidFill>
                        <a:latin typeface="Cambria Math" panose="02040503050406030204" pitchFamily="18" charset="0"/>
                      </a:rPr>
                      <m:t>𝑛</m:t>
                    </m:r>
                  </m:oMath>
                </a14:m>
                <a:r>
                  <a:rPr lang="en-US" dirty="0"/>
                  <a:t>, </a:t>
                </a:r>
                <a14:m>
                  <m:oMath xmlns:m="http://schemas.openxmlformats.org/officeDocument/2006/math">
                    <m:r>
                      <a:rPr lang="en-US" i="1">
                        <a:solidFill>
                          <a:srgbClr val="C00000"/>
                        </a:solidFill>
                        <a:latin typeface="Cambria Math" panose="02040503050406030204" pitchFamily="18" charset="0"/>
                      </a:rPr>
                      <m:t>𝑑</m:t>
                    </m:r>
                  </m:oMath>
                </a14:m>
                <a:r>
                  <a:rPr lang="en-US" dirty="0"/>
                  <a:t>, and </a:t>
                </a:r>
                <a14:m>
                  <m:oMath xmlns:m="http://schemas.openxmlformats.org/officeDocument/2006/math">
                    <m:r>
                      <m:rPr>
                        <m:sty m:val="p"/>
                      </m:rPr>
                      <a:rPr lang="en-US">
                        <a:solidFill>
                          <a:srgbClr val="C00000"/>
                        </a:solidFill>
                        <a:latin typeface="Cambria Math" panose="02040503050406030204" pitchFamily="18" charset="0"/>
                      </a:rPr>
                      <m:t>Δ</m:t>
                    </m:r>
                  </m:oMath>
                </a14:m>
                <a:r>
                  <a:rPr lang="en-US" dirty="0"/>
                  <a:t>, there exists a</a:t>
                </a:r>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𝑋</m:t>
                    </m:r>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of </a:t>
                </a:r>
                <a14:m>
                  <m:oMath xmlns:m="http://schemas.openxmlformats.org/officeDocument/2006/math">
                    <m:r>
                      <a:rPr lang="en-US" i="1">
                        <a:solidFill>
                          <a:srgbClr val="C00000"/>
                        </a:solidFill>
                        <a:latin typeface="Cambria Math" panose="02040503050406030204" pitchFamily="18" charset="0"/>
                      </a:rPr>
                      <m:t>𝑛</m:t>
                    </m:r>
                  </m:oMath>
                </a14:m>
                <a:r>
                  <a:rPr lang="en-US" dirty="0"/>
                  <a:t> points such that any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-online coreset for </a:t>
                </a:r>
                <a14:m>
                  <m:oMath xmlns:m="http://schemas.openxmlformats.org/officeDocument/2006/math">
                    <m:r>
                      <a:rPr lang="en-US" i="1">
                        <a:solidFill>
                          <a:srgbClr val="C00000"/>
                        </a:solidFill>
                        <a:latin typeface="Cambria Math" panose="02040503050406030204" pitchFamily="18" charset="0"/>
                      </a:rPr>
                      <m:t>𝑘</m:t>
                    </m:r>
                  </m:oMath>
                </a14:m>
                <a:r>
                  <a:rPr lang="en-US" dirty="0"/>
                  <a:t>-means clustering on </a:t>
                </a:r>
                <a14:m>
                  <m:oMath xmlns:m="http://schemas.openxmlformats.org/officeDocument/2006/math">
                    <m:r>
                      <a:rPr lang="en-US" i="1">
                        <a:solidFill>
                          <a:srgbClr val="C00000"/>
                        </a:solidFill>
                        <a:latin typeface="Cambria Math" panose="02040503050406030204" pitchFamily="18" charset="0"/>
                      </a:rPr>
                      <m:t>𝑋</m:t>
                    </m:r>
                  </m:oMath>
                </a14:m>
                <a:r>
                  <a:rPr lang="en-US" dirty="0"/>
                  <a:t> requires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points</a:t>
                </a:r>
              </a:p>
              <a:p>
                <a:pPr>
                  <a:buClr>
                    <a:schemeClr val="tx1"/>
                  </a:buClr>
                </a:pPr>
                <a:r>
                  <a:rPr lang="en-US" dirty="0">
                    <a:solidFill>
                      <a:srgbClr val="00B050"/>
                    </a:solidFill>
                  </a:rPr>
                  <a:t>Note</a:t>
                </a:r>
                <a:r>
                  <a:rPr lang="en-US" dirty="0"/>
                  <a:t>: Last theorem provides a separation from the offline setting, i.e</a:t>
                </a:r>
                <a:r>
                  <a:rPr lang="en-US" dirty="0">
                    <a:solidFill>
                      <a:srgbClr val="C00000"/>
                    </a:solidFill>
                  </a:rPr>
                  <a:t>., [CLSS22]</a:t>
                </a:r>
              </a:p>
            </p:txBody>
          </p:sp>
        </mc:Choice>
        <mc:Fallback xmlns="">
          <p:sp>
            <p:nvSpPr>
              <p:cNvPr id="3" name="Content Placeholder 2">
                <a:extLst>
                  <a:ext uri="{FF2B5EF4-FFF2-40B4-BE49-F238E27FC236}">
                    <a16:creationId xmlns:a16="http://schemas.microsoft.com/office/drawing/2014/main" id="{8D3B04A7-3BDD-CEA7-E857-CB91CEB37E0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3412641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74D2-370F-F9E2-8B3D-7EF1ACB6D32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18B3E44-2621-DE26-886E-4BF09796996D}"/>
                  </a:ext>
                </a:extLst>
              </p:cNvPr>
              <p:cNvSpPr>
                <a:spLocks noGrp="1"/>
              </p:cNvSpPr>
              <p:nvPr>
                <p:ph type="title"/>
              </p:nvPr>
            </p:nvSpPr>
            <p:spPr/>
            <p:txBody>
              <a:bodyPr/>
              <a:lstStyle/>
              <a:p>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a:t>
                </a:r>
                <a:r>
                  <a:rPr lang="en-US" dirty="0">
                    <a:solidFill>
                      <a:srgbClr val="C00000"/>
                    </a:solidFill>
                  </a:rPr>
                  <a:t>Clustering in the Sliding Window Model</a:t>
                </a:r>
              </a:p>
            </p:txBody>
          </p:sp>
        </mc:Choice>
        <mc:Fallback xmlns="">
          <p:sp>
            <p:nvSpPr>
              <p:cNvPr id="2" name="Title 1">
                <a:extLst>
                  <a:ext uri="{FF2B5EF4-FFF2-40B4-BE49-F238E27FC236}">
                    <a16:creationId xmlns:a16="http://schemas.microsoft.com/office/drawing/2014/main" id="{518B3E44-2621-DE26-886E-4BF09796996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6206050E-BA9E-9449-E984-E74E3A73A1FA}"/>
              </a:ext>
            </a:extLst>
          </p:cNvPr>
          <p:cNvPicPr>
            <a:picLocks noChangeAspect="1"/>
          </p:cNvPicPr>
          <p:nvPr/>
        </p:nvPicPr>
        <p:blipFill>
          <a:blip r:embed="rId4"/>
          <a:stretch>
            <a:fillRect/>
          </a:stretch>
        </p:blipFill>
        <p:spPr>
          <a:xfrm>
            <a:off x="0" y="2120306"/>
            <a:ext cx="12031426" cy="3547579"/>
          </a:xfrm>
          <a:prstGeom prst="rect">
            <a:avLst/>
          </a:prstGeom>
        </p:spPr>
      </p:pic>
    </p:spTree>
    <p:extLst>
      <p:ext uri="{BB962C8B-B14F-4D97-AF65-F5344CB8AC3E}">
        <p14:creationId xmlns:p14="http://schemas.microsoft.com/office/powerpoint/2010/main" val="201062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Linear Sketches</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t>Can we use linear sketches for the sliding window model? </a:t>
            </a:r>
          </a:p>
        </p:txBody>
      </p:sp>
    </p:spTree>
    <p:extLst>
      <p:ext uri="{BB962C8B-B14F-4D97-AF65-F5344CB8AC3E}">
        <p14:creationId xmlns:p14="http://schemas.microsoft.com/office/powerpoint/2010/main" val="1831003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Linear Sketches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t>Can we use linear sketches for the sliding window model? </a:t>
                </a:r>
                <a:r>
                  <a:rPr lang="en-US" dirty="0">
                    <a:solidFill>
                      <a:srgbClr val="00B050"/>
                    </a:solidFill>
                  </a:rPr>
                  <a:t>YES</a:t>
                </a:r>
                <a:r>
                  <a:rPr lang="en-US" dirty="0"/>
                  <a:t>/</a:t>
                </a:r>
                <a:r>
                  <a:rPr lang="en-US" dirty="0">
                    <a:solidFill>
                      <a:srgbClr val="FF0000"/>
                    </a:solidFill>
                  </a:rPr>
                  <a:t>NO</a:t>
                </a:r>
              </a:p>
              <a:p>
                <a:pPr>
                  <a:buClr>
                    <a:schemeClr val="tx1"/>
                  </a:buClr>
                </a:pPr>
                <a:endParaRPr lang="en-US" dirty="0"/>
              </a:p>
              <a:p>
                <a:pPr>
                  <a:buClr>
                    <a:schemeClr val="tx1"/>
                  </a:buClr>
                </a:pPr>
                <a:endParaRPr lang="en-US" dirty="0"/>
              </a:p>
              <a:p>
                <a:pPr>
                  <a:buClr>
                    <a:schemeClr val="tx1"/>
                  </a:buClr>
                </a:pPr>
                <a:r>
                  <a:rPr lang="en-US" dirty="0"/>
                  <a:t>Suppose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2</m:t>
                        </m:r>
                      </m:sup>
                    </m:sSup>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oMath>
                </a14:m>
                <a:r>
                  <a:rPr lang="en-US" dirty="0"/>
                  <a:t>. </a:t>
                </a:r>
              </a:p>
              <a:p>
                <a:pPr>
                  <a:buClr>
                    <a:schemeClr val="tx1"/>
                  </a:buClr>
                </a:pPr>
                <a:r>
                  <a:rPr lang="en-US" dirty="0"/>
                  <a:t>Then </a:t>
                </a:r>
                <a14:m>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r>
                  <a:rPr lang="en-US" dirty="0"/>
                  <a:t> might (and should) think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2</m:t>
                        </m:r>
                      </m:sup>
                    </m:sSup>
                  </m:oMath>
                </a14:m>
                <a:endParaRPr lang="en-US" dirty="0"/>
              </a:p>
              <a:p>
                <a:pPr>
                  <a:buClr>
                    <a:schemeClr val="tx1"/>
                  </a:buClr>
                </a:pPr>
                <a:r>
                  <a:rPr lang="en-US" dirty="0"/>
                  <a:t>If </a:t>
                </a:r>
                <a14:m>
                  <m:oMath xmlns:m="http://schemas.openxmlformats.org/officeDocument/2006/math">
                    <m:r>
                      <a:rPr lang="en-US" b="0" i="1" smtClean="0">
                        <a:solidFill>
                          <a:srgbClr val="C00000"/>
                        </a:solidFill>
                        <a:latin typeface="Cambria Math" panose="02040503050406030204" pitchFamily="18" charset="0"/>
                      </a:rPr>
                      <m:t>𝑢</m:t>
                    </m:r>
                  </m:oMath>
                </a14:m>
                <a:r>
                  <a:rPr lang="en-US" dirty="0"/>
                  <a:t> expires, then what do we do with </a:t>
                </a:r>
                <a14:m>
                  <m:oMath xmlns:m="http://schemas.openxmlformats.org/officeDocument/2006/math">
                    <m:r>
                      <a:rPr lang="en-US" i="1">
                        <a:solidFill>
                          <a:srgbClr val="C00000"/>
                        </a:solidFill>
                        <a:latin typeface="Cambria Math" panose="02040503050406030204" pitchFamily="18" charset="0"/>
                      </a:rPr>
                      <m:t>𝐴</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C2B577-C560-735D-F500-9A1950CB1553}"/>
              </a:ext>
            </a:extLst>
          </p:cNvPr>
          <p:cNvSpPr txBox="1"/>
          <p:nvPr/>
        </p:nvSpPr>
        <p:spPr>
          <a:xfrm>
            <a:off x="512375" y="5173694"/>
            <a:ext cx="11386623" cy="923330"/>
          </a:xfrm>
          <a:prstGeom prst="rect">
            <a:avLst/>
          </a:prstGeom>
          <a:noFill/>
        </p:spPr>
        <p:txBody>
          <a:bodyPr wrap="square" rtlCol="0">
            <a:spAutoFit/>
          </a:bodyPr>
          <a:lstStyle/>
          <a:p>
            <a:r>
              <a:rPr lang="en-US" sz="5400" dirty="0"/>
              <a:t>1 1 1 1 1 1 1 1 1 1 1 2 3 4 5 6 7 8 9 10 11</a:t>
            </a:r>
          </a:p>
        </p:txBody>
      </p:sp>
      <p:sp>
        <p:nvSpPr>
          <p:cNvPr id="5" name="Left Brace 4">
            <a:extLst>
              <a:ext uri="{FF2B5EF4-FFF2-40B4-BE49-F238E27FC236}">
                <a16:creationId xmlns:a16="http://schemas.microsoft.com/office/drawing/2014/main" id="{1146FA05-B37B-EAB2-8618-E02F7DABFF03}"/>
              </a:ext>
            </a:extLst>
          </p:cNvPr>
          <p:cNvSpPr/>
          <p:nvPr/>
        </p:nvSpPr>
        <p:spPr>
          <a:xfrm rot="16200000">
            <a:off x="3085856" y="3727256"/>
            <a:ext cx="404105" cy="489941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C650BE8A-9730-DBB5-4D86-12385793C785}"/>
              </a:ext>
            </a:extLst>
          </p:cNvPr>
          <p:cNvSpPr/>
          <p:nvPr/>
        </p:nvSpPr>
        <p:spPr>
          <a:xfrm rot="16200000">
            <a:off x="8600771" y="3727257"/>
            <a:ext cx="404105" cy="489941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FD5A11C-8757-6774-E17A-ECB179336B51}"/>
                  </a:ext>
                </a:extLst>
              </p:cNvPr>
              <p:cNvSpPr txBox="1"/>
              <p:nvPr/>
            </p:nvSpPr>
            <p:spPr>
              <a:xfrm>
                <a:off x="2883065" y="6273225"/>
                <a:ext cx="80968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𝑢</m:t>
                      </m:r>
                    </m:oMath>
                  </m:oMathPara>
                </a14:m>
                <a:endParaRPr lang="en-US" sz="3200" dirty="0"/>
              </a:p>
            </p:txBody>
          </p:sp>
        </mc:Choice>
        <mc:Fallback xmlns="">
          <p:sp>
            <p:nvSpPr>
              <p:cNvPr id="8" name="TextBox 7">
                <a:extLst>
                  <a:ext uri="{FF2B5EF4-FFF2-40B4-BE49-F238E27FC236}">
                    <a16:creationId xmlns:a16="http://schemas.microsoft.com/office/drawing/2014/main" id="{9FD5A11C-8757-6774-E17A-ECB179336B51}"/>
                  </a:ext>
                </a:extLst>
              </p:cNvPr>
              <p:cNvSpPr txBox="1">
                <a:spLocks noRot="1" noChangeAspect="1" noMove="1" noResize="1" noEditPoints="1" noAdjustHandles="1" noChangeArrowheads="1" noChangeShapeType="1" noTextEdit="1"/>
              </p:cNvSpPr>
              <p:nvPr/>
            </p:nvSpPr>
            <p:spPr>
              <a:xfrm>
                <a:off x="2883065" y="6273225"/>
                <a:ext cx="809686"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0EFFA0-F8D3-836D-3251-274221620929}"/>
                  </a:ext>
                </a:extLst>
              </p:cNvPr>
              <p:cNvSpPr txBox="1"/>
              <p:nvPr/>
            </p:nvSpPr>
            <p:spPr>
              <a:xfrm>
                <a:off x="8397981" y="6279883"/>
                <a:ext cx="80968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𝑣</m:t>
                      </m:r>
                    </m:oMath>
                  </m:oMathPara>
                </a14:m>
                <a:endParaRPr lang="en-US" sz="3200" dirty="0"/>
              </a:p>
            </p:txBody>
          </p:sp>
        </mc:Choice>
        <mc:Fallback xmlns="">
          <p:sp>
            <p:nvSpPr>
              <p:cNvPr id="9" name="TextBox 8">
                <a:extLst>
                  <a:ext uri="{FF2B5EF4-FFF2-40B4-BE49-F238E27FC236}">
                    <a16:creationId xmlns:a16="http://schemas.microsoft.com/office/drawing/2014/main" id="{060EFFA0-F8D3-836D-3251-274221620929}"/>
                  </a:ext>
                </a:extLst>
              </p:cNvPr>
              <p:cNvSpPr txBox="1">
                <a:spLocks noRot="1" noChangeAspect="1" noMove="1" noResize="1" noEditPoints="1" noAdjustHandles="1" noChangeArrowheads="1" noChangeShapeType="1" noTextEdit="1"/>
              </p:cNvSpPr>
              <p:nvPr/>
            </p:nvSpPr>
            <p:spPr>
              <a:xfrm>
                <a:off x="8397981" y="6279883"/>
                <a:ext cx="809686"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843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76A7A-F938-1490-CCD9-7D570813906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F676A92-17CE-4063-5DC4-EC08BD055C7F}"/>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7E3E0687-E31B-A6A7-BB97-7CCA167D72BB}"/>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0A88-31C7-C34A-3D10-4A08094C8295}"/>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pPr lvl="1"/>
                <a:r>
                  <a:rPr lang="en-US" dirty="0"/>
                  <a:t>Suppose we have a streaming algorithm for this function</a:t>
                </a:r>
              </a:p>
              <a:p>
                <a:pPr lvl="1"/>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endParaRPr lang="en-US" dirty="0"/>
              </a:p>
              <a:p>
                <a:endParaRPr lang="en-US" dirty="0"/>
              </a:p>
              <a:p>
                <a:endParaRPr lang="en-US" dirty="0"/>
              </a:p>
              <a:p>
                <a:r>
                  <a:rPr lang="en-US" dirty="0"/>
                  <a:t>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r="-1159"/>
                </a:stretch>
              </a:blipFill>
            </p:spPr>
            <p:txBody>
              <a:bodyPr/>
              <a:lstStyle/>
              <a:p>
                <a:r>
                  <a:rPr lang="en-US">
                    <a:noFill/>
                  </a:rPr>
                  <a:t> </a:t>
                </a:r>
              </a:p>
            </p:txBody>
          </p:sp>
        </mc:Fallback>
      </mc:AlternateContent>
    </p:spTree>
    <p:extLst>
      <p:ext uri="{BB962C8B-B14F-4D97-AF65-F5344CB8AC3E}">
        <p14:creationId xmlns:p14="http://schemas.microsoft.com/office/powerpoint/2010/main" val="4254176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D4B58-ECA8-8FC2-3AC8-E3BEAE2010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2C1E7-D19F-6D64-B1DF-AFC115B54BD9}"/>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36410ED0-9A57-5D53-66BE-5B4E7E41A9F9}"/>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r>
              <a:rPr lang="en-US" dirty="0"/>
              <a:t>Smooth histogram framework </a:t>
            </a:r>
            <a:r>
              <a:rPr lang="en-US" dirty="0">
                <a:solidFill>
                  <a:srgbClr val="00B0F0"/>
                </a:solidFill>
              </a:rPr>
              <a:t>[BO07] </a:t>
            </a:r>
            <a:r>
              <a:rPr lang="en-US" dirty="0"/>
              <a:t>gives a sliding window algorithm for this function </a:t>
            </a:r>
          </a:p>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Tree>
    <p:extLst>
      <p:ext uri="{BB962C8B-B14F-4D97-AF65-F5344CB8AC3E}">
        <p14:creationId xmlns:p14="http://schemas.microsoft.com/office/powerpoint/2010/main" val="2534487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B38BD-D626-B9F8-3847-725F6BE683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03C26D-8AE6-652B-92DB-3A52B8346FC2}"/>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E469CC94-F3D7-66F2-C209-3C5DD8D622B9}"/>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0734CDAD-5ADA-D101-B140-9839811CEDBD}"/>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26A1D1C1-9F45-3830-22D3-5C9D59CE42A6}"/>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165CD395-8257-90DF-4045-6A488D51F3E0}"/>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F08DFD9-C28C-EA6D-2F0B-486658580330}"/>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9" name="Rectangle 8">
            <a:extLst>
              <a:ext uri="{FF2B5EF4-FFF2-40B4-BE49-F238E27FC236}">
                <a16:creationId xmlns:a16="http://schemas.microsoft.com/office/drawing/2014/main" id="{86188F7F-760D-6982-8651-7AD24F12AB22}"/>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74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5E710C-6484-8096-07C0-0F74691F49BF}"/>
              </a:ext>
            </a:extLst>
          </p:cNvPr>
          <p:cNvPicPr>
            <a:picLocks noChangeAspect="1"/>
          </p:cNvPicPr>
          <p:nvPr/>
        </p:nvPicPr>
        <p:blipFill>
          <a:blip r:embed="rId2"/>
          <a:stretch>
            <a:fillRect/>
          </a:stretch>
        </p:blipFill>
        <p:spPr>
          <a:xfrm>
            <a:off x="330085" y="2938804"/>
            <a:ext cx="11531829" cy="3919196"/>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Goal</a:t>
                </a:r>
                <a:r>
                  <a:rPr lang="en-US" dirty="0"/>
                  <a:t>: Given input dataset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partition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so that “similar” points are in the same cluster and “different” points are in different clusters</a:t>
                </a:r>
              </a:p>
              <a:p>
                <a:pPr>
                  <a:buClr>
                    <a:schemeClr val="tx1"/>
                  </a:buClr>
                </a:pPr>
                <a:r>
                  <a:rPr lang="en-US" dirty="0"/>
                  <a:t>There can be at most </a:t>
                </a:r>
                <a14:m>
                  <m:oMath xmlns:m="http://schemas.openxmlformats.org/officeDocument/2006/math">
                    <m:r>
                      <a:rPr lang="en-US" sz="2800" b="0" i="1" smtClean="0">
                        <a:solidFill>
                          <a:srgbClr val="C00000"/>
                        </a:solidFill>
                        <a:latin typeface="Cambria Math" panose="02040503050406030204" pitchFamily="18" charset="0"/>
                      </a:rPr>
                      <m:t>𝑘</m:t>
                    </m:r>
                  </m:oMath>
                </a14:m>
                <a:r>
                  <a:rPr lang="en-US" dirty="0"/>
                  <a:t> different clusters</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4"/>
                <a:stretch>
                  <a:fillRect l="-1043" t="-2241" r="-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B2BF45-88C6-9C48-4BC1-2BA56F22439B}"/>
                  </a:ext>
                </a:extLst>
              </p:cNvPr>
              <p:cNvSpPr txBox="1"/>
              <p:nvPr/>
            </p:nvSpPr>
            <p:spPr>
              <a:xfrm>
                <a:off x="2974068" y="5410791"/>
                <a:ext cx="60946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𝑘</m:t>
                      </m:r>
                      <m:r>
                        <a:rPr lang="en-US" sz="2800" b="0" i="1" smtClean="0">
                          <a:solidFill>
                            <a:srgbClr val="C00000"/>
                          </a:solidFill>
                          <a:latin typeface="Cambria Math" panose="02040503050406030204" pitchFamily="18" charset="0"/>
                        </a:rPr>
                        <m:t>=3</m:t>
                      </m:r>
                    </m:oMath>
                  </m:oMathPara>
                </a14:m>
                <a:endParaRPr lang="en-US" sz="2800" dirty="0"/>
              </a:p>
            </p:txBody>
          </p:sp>
        </mc:Choice>
        <mc:Fallback xmlns="">
          <p:sp>
            <p:nvSpPr>
              <p:cNvPr id="6" name="TextBox 5">
                <a:extLst>
                  <a:ext uri="{FF2B5EF4-FFF2-40B4-BE49-F238E27FC236}">
                    <a16:creationId xmlns:a16="http://schemas.microsoft.com/office/drawing/2014/main" id="{B3B2BF45-88C6-9C48-4BC1-2BA56F22439B}"/>
                  </a:ext>
                </a:extLst>
              </p:cNvPr>
              <p:cNvSpPr txBox="1">
                <a:spLocks noRot="1" noChangeAspect="1" noMove="1" noResize="1" noEditPoints="1" noAdjustHandles="1" noChangeArrowheads="1" noChangeShapeType="1" noTextEdit="1"/>
              </p:cNvSpPr>
              <p:nvPr/>
            </p:nvSpPr>
            <p:spPr>
              <a:xfrm>
                <a:off x="2974068" y="5410791"/>
                <a:ext cx="6094602"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9104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18D4C-E735-C3F7-A4E9-98722E686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EB34D-736E-2E01-1574-2F36CE36FE6E}"/>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A7F37299-3CF9-30AF-05EF-172073DF5D8F}"/>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8DC99BAF-22C9-6B01-635E-E82E4266A534}"/>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B81BC696-06A6-70AE-3341-0A5BA07941BE}"/>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7AFBB17-7677-B463-BA78-BB538D89896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ADDED35B-EC0D-1C84-E6FF-555DB0368205}"/>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9" name="Rectangle 8">
            <a:extLst>
              <a:ext uri="{FF2B5EF4-FFF2-40B4-BE49-F238E27FC236}">
                <a16:creationId xmlns:a16="http://schemas.microsoft.com/office/drawing/2014/main" id="{509F0455-6051-DF11-C650-3C6DA32EC2DE}"/>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786375-6B26-DB56-21D6-84A532AA1407}"/>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C64A92FE-2D85-A921-4CD1-FAEFF1F02831}"/>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505889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48BED-1CD7-6194-7D1D-B38183A51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78E6A-D0E0-7C04-BE9B-4BCFCC0C8F47}"/>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F6371263-8BD2-BE17-2426-F9AAE92804C0}"/>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CA8D2E5E-8FC3-64C0-BE9C-F0D43302B444}"/>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0ADBB2D9-2FE1-C33B-691D-0264EB5B1681}"/>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26DC5260-E673-A2B0-54F6-4FCF892BCD86}"/>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3832AD53-F2AB-94AF-C0C7-9825EC5CD054}"/>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C863CF6-CEEC-18E4-5FED-4192E92716FF}"/>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328F24DF-C0E6-E1F0-BC42-D1D850064DD1}"/>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1" name="Rectangle 10">
            <a:extLst>
              <a:ext uri="{FF2B5EF4-FFF2-40B4-BE49-F238E27FC236}">
                <a16:creationId xmlns:a16="http://schemas.microsoft.com/office/drawing/2014/main" id="{1C28AC82-EF66-A50A-5B5F-B9C4D1E5B9B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EA19B58-2BB2-6349-5CB8-145D791F329C}"/>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A6826521-168D-9E91-00A6-843A810A86DD}"/>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3284211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25DA5-91A4-0450-850E-E019BD350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25458-ADD1-F0EB-CA14-553AA8E9B26B}"/>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CD653134-1B11-A48E-70DD-8E85B012EC4C}"/>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75F3D976-7CBD-249B-7172-2D89990E39C5}"/>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AC551F31-617D-506A-9977-5006BC26F3BC}"/>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E7A5328-DCF5-9140-AF1A-BFE55F86BA2F}"/>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F59FC710-B0C8-DDC2-A7FD-865504F3F713}"/>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1" name="Rectangle 10">
            <a:extLst>
              <a:ext uri="{FF2B5EF4-FFF2-40B4-BE49-F238E27FC236}">
                <a16:creationId xmlns:a16="http://schemas.microsoft.com/office/drawing/2014/main" id="{BD4DF815-99B8-4587-B432-327122DE18E2}"/>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7F7177-EC2F-960E-5D1A-AD582D30423F}"/>
              </a:ext>
            </a:extLst>
          </p:cNvPr>
          <p:cNvSpPr/>
          <p:nvPr/>
        </p:nvSpPr>
        <p:spPr>
          <a:xfrm>
            <a:off x="838200" y="5532722"/>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969CA0C7-1192-BAC6-35D6-515FF82F14FC}"/>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Tree>
    <p:extLst>
      <p:ext uri="{BB962C8B-B14F-4D97-AF65-F5344CB8AC3E}">
        <p14:creationId xmlns:p14="http://schemas.microsoft.com/office/powerpoint/2010/main" val="2205096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DC61F-419A-C5C7-8C57-3E581D5EA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19E6E-F0E9-085B-2E4B-91B442EC9880}"/>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79957CC2-CE5A-21F7-8941-2099780AABB8}"/>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2F749DBA-9865-55EA-77DC-07CB840652DF}"/>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CF3B815B-953B-20E9-26FA-36A410C75909}"/>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C81261C9-9BF0-49C1-B05B-C403D654E023}"/>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EFD90AC5-165D-4866-9F37-CB85AF5326AE}"/>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1" name="Rectangle 10">
            <a:extLst>
              <a:ext uri="{FF2B5EF4-FFF2-40B4-BE49-F238E27FC236}">
                <a16:creationId xmlns:a16="http://schemas.microsoft.com/office/drawing/2014/main" id="{FA1EF6A2-66A9-FF60-111F-6B498AAFA084}"/>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372AC-35A0-2E4C-03E3-093C790B6FC4}"/>
              </a:ext>
            </a:extLst>
          </p:cNvPr>
          <p:cNvSpPr/>
          <p:nvPr/>
        </p:nvSpPr>
        <p:spPr>
          <a:xfrm>
            <a:off x="831935" y="5148001"/>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29B9D1F4-FC3B-DEC6-EF94-42F5A009F96B}"/>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Tree>
    <p:extLst>
      <p:ext uri="{BB962C8B-B14F-4D97-AF65-F5344CB8AC3E}">
        <p14:creationId xmlns:p14="http://schemas.microsoft.com/office/powerpoint/2010/main" val="4055093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F0D58-453D-CC27-7DAA-E9BF5F690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9B1F8-38E9-4319-C49F-BFD258EF2C26}"/>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726FB384-5DB0-E136-2DBF-371759D0A82C}"/>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3DAC389D-5FE7-EC9A-B861-121F68E65A7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56DEF167-BB74-D5E5-B1C5-6CA3BDEEBEEF}"/>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37C24FAB-5FB7-2F06-8AAF-DB0E6261AF13}"/>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8F0D94BF-A337-1926-E0A8-B50FF438DC0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025629AE-C82C-D988-0B34-DC91AC48FFA7}"/>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1442FE48-661D-FE90-0852-83DB2B9CC884}"/>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98637DE3-E07E-FF1B-A452-9BAD36C9343C}"/>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6F63BB0D-5A32-D79C-6A36-B3D4F0BEBCD8}"/>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3" name="Rectangle 12">
            <a:extLst>
              <a:ext uri="{FF2B5EF4-FFF2-40B4-BE49-F238E27FC236}">
                <a16:creationId xmlns:a16="http://schemas.microsoft.com/office/drawing/2014/main" id="{12FFD114-DE96-A92C-B85D-A9F3B3A58F1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9050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09806-BE89-E1C7-F73B-828CAFBE0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1D5082-074F-7B2B-966C-3139BA0BAF17}"/>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22BB0694-2275-9231-09C1-05F3DADB8931}"/>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8264871B-07A0-B570-5C60-89D87C534665}"/>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1252E39B-1D93-1B25-E7EE-73B8E2EC5CBD}"/>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AEBC981E-DCF7-55A2-16B1-428290B12F44}"/>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5B98AF6A-388C-CB79-BF36-3CD45FDE592B}"/>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64C77CA9-0099-EA22-6568-4E5418203FFB}"/>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FC31FBE6-A6A6-826C-FD61-5CE8DB357E1C}"/>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EDFE13F4-EEC8-26FE-7274-9A4B73D4ED19}"/>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BFF21FAD-D7E7-BE2D-875F-F2C0501BEA35}"/>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5675040C-9BB8-1998-406C-48E7F5044EF2}"/>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51546807-499F-D49C-2955-EE77325C0535}"/>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5" name="Rectangle 14">
            <a:extLst>
              <a:ext uri="{FF2B5EF4-FFF2-40B4-BE49-F238E27FC236}">
                <a16:creationId xmlns:a16="http://schemas.microsoft.com/office/drawing/2014/main" id="{9BFA5D05-18AF-614D-759A-A5ADBB386631}"/>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977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A42FC-F5ED-1F76-ED80-6813F856E8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AD0AB-C6FD-5032-9FC8-E6A12838594B}"/>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DC3C033-3CA5-C4B4-39D6-B69781831D80}"/>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E25B6A89-183A-87FB-59FB-657E0CD72880}"/>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4568B341-6580-188E-0FF1-357418B68F1B}"/>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27D93689-1AE2-5DD7-AFD7-3C1190D6AC39}"/>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A52C3ECF-B46A-5F1B-8C9A-29AB6A4161B0}"/>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321BFEE1-77DD-0A26-A20C-2EF0E39BFF1A}"/>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3EAA136A-EE4E-206A-9AF1-B7F51366B8B6}"/>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F9F4ED5F-6838-F761-1383-28B8C42EA8CF}"/>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3CE537D2-7D58-9A8E-97FF-76D081919813}"/>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5" name="Rectangle 14">
            <a:extLst>
              <a:ext uri="{FF2B5EF4-FFF2-40B4-BE49-F238E27FC236}">
                <a16:creationId xmlns:a16="http://schemas.microsoft.com/office/drawing/2014/main" id="{DAAFFB46-027D-3E6E-91FF-18B28580625C}"/>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235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8BF68-EC59-8EB6-9F71-DDD61EE097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DFFD9-2A33-54DE-43F1-B7604EBC5896}"/>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656841A8-BCF2-75B7-F9A3-C0F34F15B4FA}"/>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506D0C95-AB67-62C2-3D58-C5FF3A91780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9A6519DB-F86A-B8BF-0C7A-E2C3D0194565}"/>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099EAC44-886D-B628-D3F8-870DAC2BFE1B}"/>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D5DFC3FF-2D84-EF6C-53F2-944AC00AF37F}"/>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E57D2EA2-392D-33B3-5CD4-31E78033CD75}"/>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8F5FD8FA-405E-BE96-924F-AD57040EBA3F}"/>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888071EA-C807-6670-A5A7-D52E477BB7D5}"/>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9785961A-43F9-6139-764B-712D8FACDCE5}"/>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65C5B1B-A7CD-4E42-7C55-F524BCC7FFF3}"/>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6C3765DC-A8BB-C1EC-26B9-2E819F63651A}"/>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8" name="Rectangle 17">
            <a:extLst>
              <a:ext uri="{FF2B5EF4-FFF2-40B4-BE49-F238E27FC236}">
                <a16:creationId xmlns:a16="http://schemas.microsoft.com/office/drawing/2014/main" id="{C7E36432-8529-7672-AF03-BA96C7309746}"/>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733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56B8B-86D7-52E1-0818-52F88AF9D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0CB06-1394-9902-D030-BA5D0E2D7A4D}"/>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0CB035B-EDBD-C221-2E55-07CEE69FD944}"/>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82174785-1CE2-8CD9-F24C-2D3B77FB7D88}"/>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DB3B2921-0675-9372-9DBA-CD85A0798DBC}"/>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61C18BFF-0109-349D-F8D3-9C7AF184F0F1}"/>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4CBD7B94-5B06-D68D-3D5F-FCA652090BA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E801EE76-DBE8-02FE-B91D-F9B2A4072A2C}"/>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2E3A5DDE-0EAD-C144-2B75-3BD47604F7FE}"/>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EDA96251-91BC-3FF0-306C-6AE42BEE06FF}"/>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C3579B9B-8FA3-7BD9-E1ED-6F3E2FEA1783}"/>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5295DB1E-F63A-4D55-2AC8-4B0B032C5FC5}"/>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34304D16-2A35-248D-61FE-E1FD3B78C63B}"/>
              </a:ext>
            </a:extLst>
          </p:cNvPr>
          <p:cNvSpPr/>
          <p:nvPr/>
        </p:nvSpPr>
        <p:spPr>
          <a:xfrm>
            <a:off x="6247106" y="4205719"/>
            <a:ext cx="5631302" cy="2246769"/>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a:p>
            <a:pPr marL="514350" indent="-514350">
              <a:buFont typeface="Arial" panose="020B0604020202020204" pitchFamily="34" charset="0"/>
              <a:buChar char="•"/>
            </a:pPr>
            <a:r>
              <a:rPr lang="en-US" sz="2800" dirty="0"/>
              <a:t>Number of ones in sliding window is at least 4 and at most 7</a:t>
            </a:r>
          </a:p>
          <a:p>
            <a:pPr marL="514350" indent="-514350">
              <a:buFont typeface="Arial" panose="020B0604020202020204" pitchFamily="34" charset="0"/>
              <a:buChar char="•"/>
            </a:pPr>
            <a:r>
              <a:rPr lang="en-US" sz="2800" dirty="0"/>
              <a:t>4 is a good approximation</a:t>
            </a:r>
          </a:p>
        </p:txBody>
      </p:sp>
      <p:sp>
        <p:nvSpPr>
          <p:cNvPr id="20" name="Rectangle 19">
            <a:extLst>
              <a:ext uri="{FF2B5EF4-FFF2-40B4-BE49-F238E27FC236}">
                <a16:creationId xmlns:a16="http://schemas.microsoft.com/office/drawing/2014/main" id="{FA4D67C9-7C8A-59DE-7359-864A288B1E99}"/>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28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CF79D-4A6D-BD3E-805D-C47CB34079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2666E-1FF1-DD72-D007-B10E36D60ADE}"/>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C819FE86-3E3B-55C2-8526-81D2167457FD}"/>
              </a:ext>
            </a:extLst>
          </p:cNvPr>
          <p:cNvSpPr>
            <a:spLocks noGrp="1"/>
          </p:cNvSpPr>
          <p:nvPr>
            <p:ph idx="1"/>
          </p:nvPr>
        </p:nvSpPr>
        <p:spPr>
          <a:xfrm>
            <a:off x="838200" y="1825624"/>
            <a:ext cx="10515600" cy="4514215"/>
          </a:xfrm>
        </p:spPr>
        <p:txBody>
          <a:bodyPr>
            <a:normAutofit/>
          </a:bodyPr>
          <a:lstStyle/>
          <a:p>
            <a:r>
              <a:rPr lang="en-US" dirty="0"/>
              <a:t>Converts a streaming algorithm for a smooth function into a sliding window algorithm</a:t>
            </a:r>
          </a:p>
          <a:p>
            <a:endParaRPr lang="en-US" dirty="0"/>
          </a:p>
          <a:p>
            <a:endParaRPr lang="en-US" dirty="0"/>
          </a:p>
          <a:p>
            <a:r>
              <a:rPr lang="en-US" dirty="0"/>
              <a:t>…Unfortunately, clustering is not smooth…</a:t>
            </a:r>
          </a:p>
        </p:txBody>
      </p:sp>
    </p:spTree>
    <p:extLst>
      <p:ext uri="{BB962C8B-B14F-4D97-AF65-F5344CB8AC3E}">
        <p14:creationId xmlns:p14="http://schemas.microsoft.com/office/powerpoint/2010/main" val="267021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p:txBody>
      </p:sp>
      <p:pic>
        <p:nvPicPr>
          <p:cNvPr id="3" name="Picture 2">
            <a:extLst>
              <a:ext uri="{FF2B5EF4-FFF2-40B4-BE49-F238E27FC236}">
                <a16:creationId xmlns:a16="http://schemas.microsoft.com/office/drawing/2014/main" id="{B15E710C-6484-8096-07C0-0F74691F49BF}"/>
              </a:ext>
            </a:extLst>
          </p:cNvPr>
          <p:cNvPicPr>
            <a:picLocks noChangeAspect="1"/>
          </p:cNvPicPr>
          <p:nvPr/>
        </p:nvPicPr>
        <p:blipFill>
          <a:blip r:embed="rId3"/>
          <a:stretch>
            <a:fillRect/>
          </a:stretch>
        </p:blipFill>
        <p:spPr>
          <a:xfrm>
            <a:off x="330085" y="2965698"/>
            <a:ext cx="11531829" cy="391919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956537D-8971-C2A3-C7CB-7299FC04B3F0}"/>
                  </a:ext>
                </a:extLst>
              </p:cNvPr>
              <p:cNvSpPr txBox="1"/>
              <p:nvPr/>
            </p:nvSpPr>
            <p:spPr>
              <a:xfrm>
                <a:off x="2974068" y="5410791"/>
                <a:ext cx="60946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𝑘</m:t>
                      </m:r>
                      <m:r>
                        <a:rPr lang="en-US" sz="2800" b="0" i="1" smtClean="0">
                          <a:solidFill>
                            <a:srgbClr val="C00000"/>
                          </a:solidFill>
                          <a:latin typeface="Cambria Math" panose="02040503050406030204" pitchFamily="18" charset="0"/>
                        </a:rPr>
                        <m:t>=3</m:t>
                      </m:r>
                    </m:oMath>
                  </m:oMathPara>
                </a14:m>
                <a:endParaRPr lang="en-US" sz="2800" dirty="0"/>
              </a:p>
            </p:txBody>
          </p:sp>
        </mc:Choice>
        <mc:Fallback xmlns="">
          <p:sp>
            <p:nvSpPr>
              <p:cNvPr id="4" name="TextBox 3">
                <a:extLst>
                  <a:ext uri="{FF2B5EF4-FFF2-40B4-BE49-F238E27FC236}">
                    <a16:creationId xmlns:a16="http://schemas.microsoft.com/office/drawing/2014/main" id="{9956537D-8971-C2A3-C7CB-7299FC04B3F0}"/>
                  </a:ext>
                </a:extLst>
              </p:cNvPr>
              <p:cNvSpPr txBox="1">
                <a:spLocks noRot="1" noChangeAspect="1" noMove="1" noResize="1" noEditPoints="1" noAdjustHandles="1" noChangeArrowheads="1" noChangeShapeType="1" noTextEdit="1"/>
              </p:cNvSpPr>
              <p:nvPr/>
            </p:nvSpPr>
            <p:spPr>
              <a:xfrm>
                <a:off x="2974068" y="5410791"/>
                <a:ext cx="6094602"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7436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Sampling</a:t>
            </a:r>
            <a:endParaRPr lang="en-US" dirty="0"/>
          </a:p>
        </p:txBody>
      </p:sp>
      <p:sp>
        <p:nvSpPr>
          <p:cNvPr id="4" name="Oval 3">
            <a:extLst>
              <a:ext uri="{FF2B5EF4-FFF2-40B4-BE49-F238E27FC236}">
                <a16:creationId xmlns:a16="http://schemas.microsoft.com/office/drawing/2014/main" id="{ED4718C7-7F17-D623-ADE0-23F7609534F0}"/>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F861F7-8C00-0CEE-01F7-6FB7F9233550}"/>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8CCDB-E355-752D-EB67-065940A2492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76440E6-41F4-EA3D-9FE0-25C26AB239A7}"/>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616BBF-F185-0144-19A2-2A6D8E960E0B}"/>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C532011-D839-7BDC-41A1-5EF734879196}"/>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9984C-4352-33F1-CDBA-0B331725CA50}"/>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3D74E-F81E-B58A-9537-F269FC89A63C}"/>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587E42-40CE-CEA2-B8AE-4078A1472269}"/>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B95716A-E2AF-1EBD-ED68-85F0CAC32D20}"/>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C47A6C-DC11-F479-B3FD-21278673B1E2}"/>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E3995F-69BC-82B7-EB00-787C2945E13D}"/>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B2B4A10-4B8D-0393-4FB4-E1320696CC9C}"/>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6AB123-D107-B543-1FA4-6D30691FBC8A}"/>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884B21-6A77-BD4C-6B9E-F8CB87B0E654}"/>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9009AE-16DE-63E7-3D01-DCBAB714EF30}"/>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062BA6-C43E-A73E-2C7C-BFB094E00624}"/>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C32A2-188A-73C9-531F-0B9C61F458E4}"/>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479978-9015-DB2B-26EB-F7489C229A5B}"/>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3FEDB7-2B8E-01E2-C1DE-7FCD97BD24DF}"/>
              </a:ext>
            </a:extLst>
          </p:cNvPr>
          <p:cNvSpPr/>
          <p:nvPr/>
        </p:nvSpPr>
        <p:spPr>
          <a:xfrm>
            <a:off x="6148284" y="598633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AEA32E7-0F8E-2E04-C9A5-ECEF4A9BDC38}"/>
              </a:ext>
            </a:extLst>
          </p:cNvPr>
          <p:cNvSpPr/>
          <p:nvPr/>
        </p:nvSpPr>
        <p:spPr>
          <a:xfrm>
            <a:off x="6357788" y="532006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BA846F-9365-D21E-8E7E-2BCA874D07CB}"/>
              </a:ext>
            </a:extLst>
          </p:cNvPr>
          <p:cNvSpPr/>
          <p:nvPr/>
        </p:nvSpPr>
        <p:spPr>
          <a:xfrm>
            <a:off x="6014300" y="563282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C4EE679-9298-BBE4-0F26-7EF6AD6898AB}"/>
              </a:ext>
            </a:extLst>
          </p:cNvPr>
          <p:cNvSpPr/>
          <p:nvPr/>
        </p:nvSpPr>
        <p:spPr>
          <a:xfrm>
            <a:off x="6411028" y="570047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63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6"/>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7"/>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8"/>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grpId="0" nodeType="afterEffect">
                                  <p:stCondLst>
                                    <p:cond delay="500"/>
                                  </p:stCondLst>
                                  <p:childTnLst>
                                    <p:set>
                                      <p:cBhvr>
                                        <p:cTn id="37" dur="1" fill="hold">
                                          <p:stCondLst>
                                            <p:cond delay="0"/>
                                          </p:stCondLst>
                                        </p:cTn>
                                        <p:tgtEl>
                                          <p:spTgt spid="9"/>
                                        </p:tgtEl>
                                        <p:attrNameLst>
                                          <p:attrName>style.visibility</p:attrName>
                                        </p:attrNameLst>
                                      </p:cBhvr>
                                      <p:to>
                                        <p:strVal val="visible"/>
                                      </p:to>
                                    </p:set>
                                  </p:childTnLst>
                                </p:cTn>
                              </p:par>
                            </p:childTnLst>
                          </p:cTn>
                        </p:par>
                        <p:par>
                          <p:cTn id="38" fill="hold">
                            <p:stCondLst>
                              <p:cond delay="3000"/>
                            </p:stCondLst>
                            <p:childTnLst>
                              <p:par>
                                <p:cTn id="39" presetID="1" presetClass="entr" presetSubtype="0" fill="hold" grpId="0" nodeType="afterEffect">
                                  <p:stCondLst>
                                    <p:cond delay="500"/>
                                  </p:stCondLst>
                                  <p:childTnLst>
                                    <p:set>
                                      <p:cBhvr>
                                        <p:cTn id="40" dur="1" fill="hold">
                                          <p:stCondLst>
                                            <p:cond delay="0"/>
                                          </p:stCondLst>
                                        </p:cTn>
                                        <p:tgtEl>
                                          <p:spTgt spid="13"/>
                                        </p:tgtEl>
                                        <p:attrNameLst>
                                          <p:attrName>style.visibility</p:attrName>
                                        </p:attrNameLst>
                                      </p:cBhvr>
                                      <p:to>
                                        <p:strVal val="visible"/>
                                      </p:to>
                                    </p:set>
                                  </p:childTnLst>
                                </p:cTn>
                              </p:par>
                            </p:childTnLst>
                          </p:cTn>
                        </p:par>
                        <p:par>
                          <p:cTn id="41" fill="hold">
                            <p:stCondLst>
                              <p:cond delay="3500"/>
                            </p:stCondLst>
                            <p:childTnLst>
                              <p:par>
                                <p:cTn id="42" presetID="1" presetClass="entr" presetSubtype="0" fill="hold" grpId="0" nodeType="afterEffect">
                                  <p:stCondLst>
                                    <p:cond delay="50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0" nodeType="afterEffect">
                                  <p:stCondLst>
                                    <p:cond delay="500"/>
                                  </p:stCondLst>
                                  <p:childTnLst>
                                    <p:set>
                                      <p:cBhvr>
                                        <p:cTn id="46" dur="1" fill="hold">
                                          <p:stCondLst>
                                            <p:cond delay="0"/>
                                          </p:stCondLst>
                                        </p:cTn>
                                        <p:tgtEl>
                                          <p:spTgt spid="21"/>
                                        </p:tgtEl>
                                        <p:attrNameLst>
                                          <p:attrName>style.visibility</p:attrName>
                                        </p:attrNameLst>
                                      </p:cBhvr>
                                      <p:to>
                                        <p:strVal val="visible"/>
                                      </p:to>
                                    </p:set>
                                  </p:childTnLst>
                                </p:cTn>
                              </p:par>
                            </p:childTnLst>
                          </p:cTn>
                        </p:par>
                        <p:par>
                          <p:cTn id="47" fill="hold">
                            <p:stCondLst>
                              <p:cond delay="4500"/>
                            </p:stCondLst>
                            <p:childTnLst>
                              <p:par>
                                <p:cTn id="48" presetID="1" presetClass="entr" presetSubtype="0" fill="hold" grpId="0" nodeType="afterEffect">
                                  <p:stCondLst>
                                    <p:cond delay="500"/>
                                  </p:stCondLst>
                                  <p:childTnLst>
                                    <p:set>
                                      <p:cBhvr>
                                        <p:cTn id="49" dur="1" fill="hold">
                                          <p:stCondLst>
                                            <p:cond delay="0"/>
                                          </p:stCondLst>
                                        </p:cTn>
                                        <p:tgtEl>
                                          <p:spTgt spid="11"/>
                                        </p:tgtEl>
                                        <p:attrNameLst>
                                          <p:attrName>style.visibility</p:attrName>
                                        </p:attrNameLst>
                                      </p:cBhvr>
                                      <p:to>
                                        <p:strVal val="visible"/>
                                      </p:to>
                                    </p:set>
                                  </p:childTnLst>
                                </p:cTn>
                              </p:par>
                            </p:childTnLst>
                          </p:cTn>
                        </p:par>
                        <p:par>
                          <p:cTn id="50" fill="hold">
                            <p:stCondLst>
                              <p:cond delay="5000"/>
                            </p:stCondLst>
                            <p:childTnLst>
                              <p:par>
                                <p:cTn id="51" presetID="1" presetClass="entr" presetSubtype="0" fill="hold" grpId="0" nodeType="afterEffect">
                                  <p:stCondLst>
                                    <p:cond delay="500"/>
                                  </p:stCondLst>
                                  <p:childTnLst>
                                    <p:set>
                                      <p:cBhvr>
                                        <p:cTn id="52" dur="1" fill="hold">
                                          <p:stCondLst>
                                            <p:cond delay="0"/>
                                          </p:stCondLst>
                                        </p:cTn>
                                        <p:tgtEl>
                                          <p:spTgt spid="5"/>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grpId="0" nodeType="afterEffect">
                                  <p:stCondLst>
                                    <p:cond delay="50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6000"/>
                            </p:stCondLst>
                            <p:childTnLst>
                              <p:par>
                                <p:cTn id="57" presetID="1" presetClass="entr" presetSubtype="0" fill="hold" grpId="0" nodeType="afterEffect">
                                  <p:stCondLst>
                                    <p:cond delay="50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6500"/>
                            </p:stCondLst>
                            <p:childTnLst>
                              <p:par>
                                <p:cTn id="60" presetID="1" presetClass="entr" presetSubtype="0" fill="hold" grpId="0" nodeType="afterEffect">
                                  <p:stCondLst>
                                    <p:cond delay="500"/>
                                  </p:stCondLst>
                                  <p:childTnLst>
                                    <p:set>
                                      <p:cBhvr>
                                        <p:cTn id="61" dur="1" fill="hold">
                                          <p:stCondLst>
                                            <p:cond delay="0"/>
                                          </p:stCondLst>
                                        </p:cTn>
                                        <p:tgtEl>
                                          <p:spTgt spid="22"/>
                                        </p:tgtEl>
                                        <p:attrNameLst>
                                          <p:attrName>style.visibility</p:attrName>
                                        </p:attrNameLst>
                                      </p:cBhvr>
                                      <p:to>
                                        <p:strVal val="visible"/>
                                      </p:to>
                                    </p:set>
                                  </p:childTnLst>
                                </p:cTn>
                              </p:par>
                            </p:childTnLst>
                          </p:cTn>
                        </p:par>
                        <p:par>
                          <p:cTn id="62" fill="hold">
                            <p:stCondLst>
                              <p:cond delay="7000"/>
                            </p:stCondLst>
                            <p:childTnLst>
                              <p:par>
                                <p:cTn id="63" presetID="1"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childTnLst>
                                </p:cTn>
                              </p:par>
                            </p:childTnLst>
                          </p:cTn>
                        </p:par>
                        <p:par>
                          <p:cTn id="65" fill="hold">
                            <p:stCondLst>
                              <p:cond delay="7500"/>
                            </p:stCondLst>
                            <p:childTnLst>
                              <p:par>
                                <p:cTn id="66" presetID="1" presetClass="entr" presetSubtype="0" fill="hold" grpId="0" nodeType="afterEffect">
                                  <p:stCondLst>
                                    <p:cond delay="500"/>
                                  </p:stCondLst>
                                  <p:childTnLst>
                                    <p:set>
                                      <p:cBhvr>
                                        <p:cTn id="67" dur="1" fill="hold">
                                          <p:stCondLst>
                                            <p:cond delay="0"/>
                                          </p:stCondLst>
                                        </p:cTn>
                                        <p:tgtEl>
                                          <p:spTgt spid="15"/>
                                        </p:tgtEl>
                                        <p:attrNameLst>
                                          <p:attrName>style.visibility</p:attrName>
                                        </p:attrNameLst>
                                      </p:cBhvr>
                                      <p:to>
                                        <p:strVal val="visible"/>
                                      </p:to>
                                    </p:set>
                                  </p:childTnLst>
                                </p:cTn>
                              </p:par>
                            </p:childTnLst>
                          </p:cTn>
                        </p:par>
                        <p:par>
                          <p:cTn id="68" fill="hold">
                            <p:stCondLst>
                              <p:cond delay="8000"/>
                            </p:stCondLst>
                            <p:childTnLst>
                              <p:par>
                                <p:cTn id="69" presetID="1" presetClass="entr" presetSubtype="0" fill="hold" grpId="0" nodeType="afterEffect">
                                  <p:stCondLst>
                                    <p:cond delay="500"/>
                                  </p:stCondLst>
                                  <p:childTnLst>
                                    <p:set>
                                      <p:cBhvr>
                                        <p:cTn id="70" dur="1" fill="hold">
                                          <p:stCondLst>
                                            <p:cond delay="0"/>
                                          </p:stCondLst>
                                        </p:cTn>
                                        <p:tgtEl>
                                          <p:spTgt spid="16"/>
                                        </p:tgtEl>
                                        <p:attrNameLst>
                                          <p:attrName>style.visibility</p:attrName>
                                        </p:attrNameLst>
                                      </p:cBhvr>
                                      <p:to>
                                        <p:strVal val="visible"/>
                                      </p:to>
                                    </p:set>
                                  </p:childTnLst>
                                </p:cTn>
                              </p:par>
                            </p:childTnLst>
                          </p:cTn>
                        </p:par>
                        <p:par>
                          <p:cTn id="71" fill="hold">
                            <p:stCondLst>
                              <p:cond delay="8500"/>
                            </p:stCondLst>
                            <p:childTnLst>
                              <p:par>
                                <p:cTn id="72" presetID="1" presetClass="entr" presetSubtype="0" fill="hold" grpId="0" nodeType="afterEffect">
                                  <p:stCondLst>
                                    <p:cond delay="500"/>
                                  </p:stCondLst>
                                  <p:childTnLst>
                                    <p:set>
                                      <p:cBhvr>
                                        <p:cTn id="7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Sampling</a:t>
            </a:r>
            <a:endParaRPr lang="en-US" dirty="0"/>
          </a:p>
        </p:txBody>
      </p:sp>
      <p:sp>
        <p:nvSpPr>
          <p:cNvPr id="4" name="Oval 3">
            <a:extLst>
              <a:ext uri="{FF2B5EF4-FFF2-40B4-BE49-F238E27FC236}">
                <a16:creationId xmlns:a16="http://schemas.microsoft.com/office/drawing/2014/main" id="{ED4718C7-7F17-D623-ADE0-23F7609534F0}"/>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F861F7-8C00-0CEE-01F7-6FB7F9233550}"/>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8CCDB-E355-752D-EB67-065940A2492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76440E6-41F4-EA3D-9FE0-25C26AB239A7}"/>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616BBF-F185-0144-19A2-2A6D8E960E0B}"/>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C532011-D839-7BDC-41A1-5EF734879196}"/>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9984C-4352-33F1-CDBA-0B331725CA50}"/>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3D74E-F81E-B58A-9537-F269FC89A63C}"/>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587E42-40CE-CEA2-B8AE-4078A1472269}"/>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B95716A-E2AF-1EBD-ED68-85F0CAC32D20}"/>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C47A6C-DC11-F479-B3FD-21278673B1E2}"/>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E3995F-69BC-82B7-EB00-787C2945E13D}"/>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B2B4A10-4B8D-0393-4FB4-E1320696CC9C}"/>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6AB123-D107-B543-1FA4-6D30691FBC8A}"/>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884B21-6A77-BD4C-6B9E-F8CB87B0E654}"/>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9009AE-16DE-63E7-3D01-DCBAB714EF30}"/>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062BA6-C43E-A73E-2C7C-BFB094E00624}"/>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C32A2-188A-73C9-531F-0B9C61F458E4}"/>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479978-9015-DB2B-26EB-F7489C229A5B}"/>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3FEDB7-2B8E-01E2-C1DE-7FCD97BD24DF}"/>
              </a:ext>
            </a:extLst>
          </p:cNvPr>
          <p:cNvSpPr/>
          <p:nvPr/>
        </p:nvSpPr>
        <p:spPr>
          <a:xfrm>
            <a:off x="6148284" y="5986333"/>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AEA32E7-0F8E-2E04-C9A5-ECEF4A9BDC38}"/>
              </a:ext>
            </a:extLst>
          </p:cNvPr>
          <p:cNvSpPr/>
          <p:nvPr/>
        </p:nvSpPr>
        <p:spPr>
          <a:xfrm>
            <a:off x="6357788" y="532006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BA846F-9365-D21E-8E7E-2BCA874D07CB}"/>
              </a:ext>
            </a:extLst>
          </p:cNvPr>
          <p:cNvSpPr/>
          <p:nvPr/>
        </p:nvSpPr>
        <p:spPr>
          <a:xfrm>
            <a:off x="6014300" y="5632828"/>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C4EE679-9298-BBE4-0F26-7EF6AD6898AB}"/>
              </a:ext>
            </a:extLst>
          </p:cNvPr>
          <p:cNvSpPr/>
          <p:nvPr/>
        </p:nvSpPr>
        <p:spPr>
          <a:xfrm>
            <a:off x="6411028" y="570047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796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Consider a fixed set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and a fixed set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 which induces a fixed cost </a:t>
                </a:r>
                <a14:m>
                  <m:oMath xmlns:m="http://schemas.openxmlformats.org/officeDocument/2006/math">
                    <m:r>
                      <m:rPr>
                        <m:sty m:val="p"/>
                      </m:rPr>
                      <a:rPr lang="en-US" sz="3200" i="1">
                        <a:solidFill>
                          <a:srgbClr val="C00000"/>
                        </a:solidFill>
                        <a:latin typeface="Cambria Math" panose="02040503050406030204" pitchFamily="18" charset="0"/>
                      </a:rPr>
                      <m:t>C</m:t>
                    </m:r>
                    <m:r>
                      <m:rPr>
                        <m:sty m:val="p"/>
                      </m:rPr>
                      <a:rPr lang="en-US" sz="3200" b="0" i="1" smtClean="0">
                        <a:solidFill>
                          <a:srgbClr val="C00000"/>
                        </a:solidFill>
                        <a:latin typeface="Cambria Math" panose="02040503050406030204" pitchFamily="18" charset="0"/>
                      </a:rPr>
                      <m:t>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D4F3D802-01A5-C68C-365C-FE1CC864FE71}"/>
              </a:ext>
            </a:extLst>
          </p:cNvPr>
          <p:cNvSpPr/>
          <p:nvPr/>
        </p:nvSpPr>
        <p:spPr>
          <a:xfrm>
            <a:off x="7328694"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98DC6B8-760C-A614-C7E9-2CE10ACB7289}"/>
              </a:ext>
            </a:extLst>
          </p:cNvPr>
          <p:cNvSpPr/>
          <p:nvPr/>
        </p:nvSpPr>
        <p:spPr>
          <a:xfrm>
            <a:off x="3142024" y="567490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6A0B94-B9F0-0EE7-0BDC-0E55E3DC13DE}"/>
              </a:ext>
            </a:extLst>
          </p:cNvPr>
          <p:cNvSpPr/>
          <p:nvPr/>
        </p:nvSpPr>
        <p:spPr>
          <a:xfrm>
            <a:off x="7964201"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E2A90B3-B661-69D5-8995-B6AB9A5B52C3}"/>
              </a:ext>
            </a:extLst>
          </p:cNvPr>
          <p:cNvSpPr/>
          <p:nvPr/>
        </p:nvSpPr>
        <p:spPr>
          <a:xfrm>
            <a:off x="7452630" y="52626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6DA5E40-67FC-6930-D168-3FE85C0481EF}"/>
              </a:ext>
            </a:extLst>
          </p:cNvPr>
          <p:cNvSpPr/>
          <p:nvPr/>
        </p:nvSpPr>
        <p:spPr>
          <a:xfrm>
            <a:off x="7663300" y="590320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7CA5B8C-041E-FA5D-BC8D-5CF235D18B01}"/>
              </a:ext>
            </a:extLst>
          </p:cNvPr>
          <p:cNvSpPr/>
          <p:nvPr/>
        </p:nvSpPr>
        <p:spPr>
          <a:xfrm>
            <a:off x="3379717" y="601999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4CC0DE-1DEC-AA9A-A457-9B7DC4E81F48}"/>
              </a:ext>
            </a:extLst>
          </p:cNvPr>
          <p:cNvSpPr/>
          <p:nvPr/>
        </p:nvSpPr>
        <p:spPr>
          <a:xfrm>
            <a:off x="3814150" y="54150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1C873E-B465-FE53-1032-668529D50D0E}"/>
              </a:ext>
            </a:extLst>
          </p:cNvPr>
          <p:cNvSpPr/>
          <p:nvPr/>
        </p:nvSpPr>
        <p:spPr>
          <a:xfrm>
            <a:off x="8065727" y="58651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725EA4E-D101-F568-4D13-DB34AC3466C3}"/>
              </a:ext>
            </a:extLst>
          </p:cNvPr>
          <p:cNvSpPr/>
          <p:nvPr/>
        </p:nvSpPr>
        <p:spPr>
          <a:xfrm>
            <a:off x="3526519"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E4520D5-B8B7-2A3A-44A1-298CC9CFF6CA}"/>
              </a:ext>
            </a:extLst>
          </p:cNvPr>
          <p:cNvSpPr/>
          <p:nvPr/>
        </p:nvSpPr>
        <p:spPr>
          <a:xfrm>
            <a:off x="3763857" y="59125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CC01807-9CFD-B8E0-55D9-3D72625419C9}"/>
              </a:ext>
            </a:extLst>
          </p:cNvPr>
          <p:cNvSpPr/>
          <p:nvPr/>
        </p:nvSpPr>
        <p:spPr>
          <a:xfrm>
            <a:off x="3301414"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66824CC-894E-8797-28B1-112ED980136D}"/>
              </a:ext>
            </a:extLst>
          </p:cNvPr>
          <p:cNvSpPr/>
          <p:nvPr/>
        </p:nvSpPr>
        <p:spPr>
          <a:xfrm>
            <a:off x="7708668" y="556289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26A9CAD-5058-7BB1-D7F9-C3C506516CEF}"/>
              </a:ext>
            </a:extLst>
          </p:cNvPr>
          <p:cNvSpPr/>
          <p:nvPr/>
        </p:nvSpPr>
        <p:spPr>
          <a:xfrm>
            <a:off x="5086279" y="4471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B3591F-049D-8A94-0119-F0A57258B1FD}"/>
              </a:ext>
            </a:extLst>
          </p:cNvPr>
          <p:cNvSpPr/>
          <p:nvPr/>
        </p:nvSpPr>
        <p:spPr>
          <a:xfrm>
            <a:off x="6016699" y="44703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B802653-F5A3-0D23-13B3-16933EA8B4AF}"/>
              </a:ext>
            </a:extLst>
          </p:cNvPr>
          <p:cNvSpPr/>
          <p:nvPr/>
        </p:nvSpPr>
        <p:spPr>
          <a:xfrm>
            <a:off x="5758405" y="42113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6EDB681-8869-03E7-2A28-7D2537AB1600}"/>
              </a:ext>
            </a:extLst>
          </p:cNvPr>
          <p:cNvSpPr/>
          <p:nvPr/>
        </p:nvSpPr>
        <p:spPr>
          <a:xfrm>
            <a:off x="5470774" y="443762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085D296-DD27-DD8D-F8F1-482465F84A12}"/>
              </a:ext>
            </a:extLst>
          </p:cNvPr>
          <p:cNvSpPr/>
          <p:nvPr/>
        </p:nvSpPr>
        <p:spPr>
          <a:xfrm>
            <a:off x="5708112" y="47087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ACD177D-04DD-372C-BB42-50EB1F7F0739}"/>
              </a:ext>
            </a:extLst>
          </p:cNvPr>
          <p:cNvSpPr/>
          <p:nvPr/>
        </p:nvSpPr>
        <p:spPr>
          <a:xfrm>
            <a:off x="5245669" y="413739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36AEA59-ADAF-716A-1F33-5FAEEFD19D2A}"/>
              </a:ext>
            </a:extLst>
          </p:cNvPr>
          <p:cNvSpPr/>
          <p:nvPr/>
        </p:nvSpPr>
        <p:spPr>
          <a:xfrm>
            <a:off x="5564379" y="39111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2DE31F12-FC7A-B5AB-B564-5EC98470CE05}"/>
              </a:ext>
            </a:extLst>
          </p:cNvPr>
          <p:cNvSpPr/>
          <p:nvPr/>
        </p:nvSpPr>
        <p:spPr>
          <a:xfrm>
            <a:off x="4146189" y="5579580"/>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BBC6185-0B36-451A-D086-CA5E66B7C6A7}"/>
              </a:ext>
            </a:extLst>
          </p:cNvPr>
          <p:cNvSpPr/>
          <p:nvPr/>
        </p:nvSpPr>
        <p:spPr>
          <a:xfrm>
            <a:off x="5324397" y="4799577"/>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CAD13F0-8478-7A9B-842B-6DD5CF4920BA}"/>
              </a:ext>
            </a:extLst>
          </p:cNvPr>
          <p:cNvSpPr/>
          <p:nvPr/>
        </p:nvSpPr>
        <p:spPr>
          <a:xfrm>
            <a:off x="7709710" y="4987182"/>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471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Consider a fixed set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and a fixed set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 which induces a fixed cost </a:t>
                </a:r>
                <a14:m>
                  <m:oMath xmlns:m="http://schemas.openxmlformats.org/officeDocument/2006/math">
                    <m:r>
                      <m:rPr>
                        <m:sty m:val="p"/>
                      </m:rPr>
                      <a:rPr lang="en-US" sz="3200" b="0" i="0" smtClean="0">
                        <a:solidFill>
                          <a:srgbClr val="C00000"/>
                        </a:solidFill>
                        <a:latin typeface="Cambria Math" panose="02040503050406030204" pitchFamily="18" charset="0"/>
                      </a:rPr>
                      <m:t>C</m:t>
                    </m:r>
                    <m:r>
                      <m:rPr>
                        <m:sty m:val="p"/>
                      </m:rPr>
                      <a:rPr lang="en-US" sz="3200" b="0" i="1" smtClean="0">
                        <a:solidFill>
                          <a:srgbClr val="C00000"/>
                        </a:solidFill>
                        <a:latin typeface="Cambria Math" panose="02040503050406030204" pitchFamily="18" charset="0"/>
                      </a:rPr>
                      <m:t>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a:p>
                <a:pPr>
                  <a:buClr>
                    <a:schemeClr val="tx1"/>
                  </a:buClr>
                </a:pPr>
                <a:r>
                  <a:rPr lang="en-US" sz="3200" dirty="0"/>
                  <a:t>A simple way to obtain </a:t>
                </a:r>
                <a14:m>
                  <m:oMath xmlns:m="http://schemas.openxmlformats.org/officeDocument/2006/math">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 </m:t>
                    </m:r>
                  </m:oMath>
                </a14:m>
                <a:r>
                  <a:rPr lang="en-US" sz="3200" dirty="0"/>
                  <a:t>with </a:t>
                </a:r>
                <a14:m>
                  <m:oMath xmlns:m="http://schemas.openxmlformats.org/officeDocument/2006/math">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𝑋</m:t>
                            </m:r>
                          </m:e>
                          <m:sup>
                            <m:r>
                              <a:rPr lang="en-US" sz="3200" b="0" i="1" smtClean="0">
                                <a:solidFill>
                                  <a:srgbClr val="C00000"/>
                                </a:solidFill>
                                <a:latin typeface="Cambria Math" panose="02040503050406030204" pitchFamily="18" charset="0"/>
                              </a:rPr>
                              <m:t>′</m:t>
                            </m:r>
                          </m:sup>
                        </m:sSup>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r>
                  <a:rPr lang="en-US" sz="3200" dirty="0"/>
                  <a:t> is to uniformly sample points of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into </a:t>
                </a:r>
                <a14:m>
                  <m:oMath xmlns:m="http://schemas.openxmlformats.org/officeDocument/2006/math">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D4F3D802-01A5-C68C-365C-FE1CC864FE71}"/>
              </a:ext>
            </a:extLst>
          </p:cNvPr>
          <p:cNvSpPr/>
          <p:nvPr/>
        </p:nvSpPr>
        <p:spPr>
          <a:xfrm>
            <a:off x="7328694"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98DC6B8-760C-A614-C7E9-2CE10ACB7289}"/>
              </a:ext>
            </a:extLst>
          </p:cNvPr>
          <p:cNvSpPr/>
          <p:nvPr/>
        </p:nvSpPr>
        <p:spPr>
          <a:xfrm>
            <a:off x="3142024" y="567490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6A0B94-B9F0-0EE7-0BDC-0E55E3DC13DE}"/>
              </a:ext>
            </a:extLst>
          </p:cNvPr>
          <p:cNvSpPr/>
          <p:nvPr/>
        </p:nvSpPr>
        <p:spPr>
          <a:xfrm>
            <a:off x="7964201"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E2A90B3-B661-69D5-8995-B6AB9A5B52C3}"/>
              </a:ext>
            </a:extLst>
          </p:cNvPr>
          <p:cNvSpPr/>
          <p:nvPr/>
        </p:nvSpPr>
        <p:spPr>
          <a:xfrm>
            <a:off x="7452630" y="52626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6DA5E40-67FC-6930-D168-3FE85C0481EF}"/>
              </a:ext>
            </a:extLst>
          </p:cNvPr>
          <p:cNvSpPr/>
          <p:nvPr/>
        </p:nvSpPr>
        <p:spPr>
          <a:xfrm>
            <a:off x="7663300" y="590320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7CA5B8C-041E-FA5D-BC8D-5CF235D18B01}"/>
              </a:ext>
            </a:extLst>
          </p:cNvPr>
          <p:cNvSpPr/>
          <p:nvPr/>
        </p:nvSpPr>
        <p:spPr>
          <a:xfrm>
            <a:off x="3379717" y="601999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4CC0DE-1DEC-AA9A-A457-9B7DC4E81F48}"/>
              </a:ext>
            </a:extLst>
          </p:cNvPr>
          <p:cNvSpPr/>
          <p:nvPr/>
        </p:nvSpPr>
        <p:spPr>
          <a:xfrm>
            <a:off x="3814150" y="54150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1C873E-B465-FE53-1032-668529D50D0E}"/>
              </a:ext>
            </a:extLst>
          </p:cNvPr>
          <p:cNvSpPr/>
          <p:nvPr/>
        </p:nvSpPr>
        <p:spPr>
          <a:xfrm>
            <a:off x="8065727" y="58651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725EA4E-D101-F568-4D13-DB34AC3466C3}"/>
              </a:ext>
            </a:extLst>
          </p:cNvPr>
          <p:cNvSpPr/>
          <p:nvPr/>
        </p:nvSpPr>
        <p:spPr>
          <a:xfrm>
            <a:off x="3526519"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E4520D5-B8B7-2A3A-44A1-298CC9CFF6CA}"/>
              </a:ext>
            </a:extLst>
          </p:cNvPr>
          <p:cNvSpPr/>
          <p:nvPr/>
        </p:nvSpPr>
        <p:spPr>
          <a:xfrm>
            <a:off x="3763857" y="59125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CC01807-9CFD-B8E0-55D9-3D72625419C9}"/>
              </a:ext>
            </a:extLst>
          </p:cNvPr>
          <p:cNvSpPr/>
          <p:nvPr/>
        </p:nvSpPr>
        <p:spPr>
          <a:xfrm>
            <a:off x="3301414"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66824CC-894E-8797-28B1-112ED980136D}"/>
              </a:ext>
            </a:extLst>
          </p:cNvPr>
          <p:cNvSpPr/>
          <p:nvPr/>
        </p:nvSpPr>
        <p:spPr>
          <a:xfrm>
            <a:off x="7708668" y="556289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26A9CAD-5058-7BB1-D7F9-C3C506516CEF}"/>
              </a:ext>
            </a:extLst>
          </p:cNvPr>
          <p:cNvSpPr/>
          <p:nvPr/>
        </p:nvSpPr>
        <p:spPr>
          <a:xfrm>
            <a:off x="5086279" y="4471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B3591F-049D-8A94-0119-F0A57258B1FD}"/>
              </a:ext>
            </a:extLst>
          </p:cNvPr>
          <p:cNvSpPr/>
          <p:nvPr/>
        </p:nvSpPr>
        <p:spPr>
          <a:xfrm>
            <a:off x="6016699" y="44703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B802653-F5A3-0D23-13B3-16933EA8B4AF}"/>
              </a:ext>
            </a:extLst>
          </p:cNvPr>
          <p:cNvSpPr/>
          <p:nvPr/>
        </p:nvSpPr>
        <p:spPr>
          <a:xfrm>
            <a:off x="5758405" y="42113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6EDB681-8869-03E7-2A28-7D2537AB1600}"/>
              </a:ext>
            </a:extLst>
          </p:cNvPr>
          <p:cNvSpPr/>
          <p:nvPr/>
        </p:nvSpPr>
        <p:spPr>
          <a:xfrm>
            <a:off x="5470774" y="443762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085D296-DD27-DD8D-F8F1-482465F84A12}"/>
              </a:ext>
            </a:extLst>
          </p:cNvPr>
          <p:cNvSpPr/>
          <p:nvPr/>
        </p:nvSpPr>
        <p:spPr>
          <a:xfrm>
            <a:off x="5708112" y="47087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ACD177D-04DD-372C-BB42-50EB1F7F0739}"/>
              </a:ext>
            </a:extLst>
          </p:cNvPr>
          <p:cNvSpPr/>
          <p:nvPr/>
        </p:nvSpPr>
        <p:spPr>
          <a:xfrm>
            <a:off x="5245669" y="413739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36AEA59-ADAF-716A-1F33-5FAEEFD19D2A}"/>
              </a:ext>
            </a:extLst>
          </p:cNvPr>
          <p:cNvSpPr/>
          <p:nvPr/>
        </p:nvSpPr>
        <p:spPr>
          <a:xfrm>
            <a:off x="5564379" y="39111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2DE31F12-FC7A-B5AB-B564-5EC98470CE05}"/>
              </a:ext>
            </a:extLst>
          </p:cNvPr>
          <p:cNvSpPr/>
          <p:nvPr/>
        </p:nvSpPr>
        <p:spPr>
          <a:xfrm>
            <a:off x="4146189" y="5579580"/>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BBC6185-0B36-451A-D086-CA5E66B7C6A7}"/>
              </a:ext>
            </a:extLst>
          </p:cNvPr>
          <p:cNvSpPr/>
          <p:nvPr/>
        </p:nvSpPr>
        <p:spPr>
          <a:xfrm>
            <a:off x="5324397" y="4799577"/>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CAD13F0-8478-7A9B-842B-6DD5CF4920BA}"/>
              </a:ext>
            </a:extLst>
          </p:cNvPr>
          <p:cNvSpPr/>
          <p:nvPr/>
        </p:nvSpPr>
        <p:spPr>
          <a:xfrm>
            <a:off x="7709710" y="4987182"/>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650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Consider a fixed set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and a fixed set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 which induces a fixed cost </a:t>
                </a:r>
                <a14:m>
                  <m:oMath xmlns:m="http://schemas.openxmlformats.org/officeDocument/2006/math">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a:p>
                <a:pPr>
                  <a:buClr>
                    <a:schemeClr val="tx1"/>
                  </a:buClr>
                </a:pPr>
                <a:r>
                  <a:rPr lang="en-US" sz="3200" dirty="0"/>
                  <a:t>Uniform sampling needs a lot of samples if there is a single point that greatly contributes to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D4F3D802-01A5-C68C-365C-FE1CC864FE71}"/>
              </a:ext>
            </a:extLst>
          </p:cNvPr>
          <p:cNvSpPr/>
          <p:nvPr/>
        </p:nvSpPr>
        <p:spPr>
          <a:xfrm>
            <a:off x="7328694"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98DC6B8-760C-A614-C7E9-2CE10ACB7289}"/>
              </a:ext>
            </a:extLst>
          </p:cNvPr>
          <p:cNvSpPr/>
          <p:nvPr/>
        </p:nvSpPr>
        <p:spPr>
          <a:xfrm>
            <a:off x="3142024" y="567490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6A0B94-B9F0-0EE7-0BDC-0E55E3DC13DE}"/>
              </a:ext>
            </a:extLst>
          </p:cNvPr>
          <p:cNvSpPr/>
          <p:nvPr/>
        </p:nvSpPr>
        <p:spPr>
          <a:xfrm>
            <a:off x="7964201"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E2A90B3-B661-69D5-8995-B6AB9A5B52C3}"/>
              </a:ext>
            </a:extLst>
          </p:cNvPr>
          <p:cNvSpPr/>
          <p:nvPr/>
        </p:nvSpPr>
        <p:spPr>
          <a:xfrm>
            <a:off x="7452630" y="52626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6DA5E40-67FC-6930-D168-3FE85C0481EF}"/>
              </a:ext>
            </a:extLst>
          </p:cNvPr>
          <p:cNvSpPr/>
          <p:nvPr/>
        </p:nvSpPr>
        <p:spPr>
          <a:xfrm>
            <a:off x="7663300" y="590320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7CA5B8C-041E-FA5D-BC8D-5CF235D18B01}"/>
              </a:ext>
            </a:extLst>
          </p:cNvPr>
          <p:cNvSpPr/>
          <p:nvPr/>
        </p:nvSpPr>
        <p:spPr>
          <a:xfrm>
            <a:off x="3379717" y="601999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4CC0DE-1DEC-AA9A-A457-9B7DC4E81F48}"/>
              </a:ext>
            </a:extLst>
          </p:cNvPr>
          <p:cNvSpPr/>
          <p:nvPr/>
        </p:nvSpPr>
        <p:spPr>
          <a:xfrm>
            <a:off x="3814150" y="54150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1C873E-B465-FE53-1032-668529D50D0E}"/>
              </a:ext>
            </a:extLst>
          </p:cNvPr>
          <p:cNvSpPr/>
          <p:nvPr/>
        </p:nvSpPr>
        <p:spPr>
          <a:xfrm>
            <a:off x="8065727" y="58651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725EA4E-D101-F568-4D13-DB34AC3466C3}"/>
              </a:ext>
            </a:extLst>
          </p:cNvPr>
          <p:cNvSpPr/>
          <p:nvPr/>
        </p:nvSpPr>
        <p:spPr>
          <a:xfrm>
            <a:off x="3526519"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E4520D5-B8B7-2A3A-44A1-298CC9CFF6CA}"/>
              </a:ext>
            </a:extLst>
          </p:cNvPr>
          <p:cNvSpPr/>
          <p:nvPr/>
        </p:nvSpPr>
        <p:spPr>
          <a:xfrm>
            <a:off x="3763857" y="59125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CC01807-9CFD-B8E0-55D9-3D72625419C9}"/>
              </a:ext>
            </a:extLst>
          </p:cNvPr>
          <p:cNvSpPr/>
          <p:nvPr/>
        </p:nvSpPr>
        <p:spPr>
          <a:xfrm>
            <a:off x="3301414"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66824CC-894E-8797-28B1-112ED980136D}"/>
              </a:ext>
            </a:extLst>
          </p:cNvPr>
          <p:cNvSpPr/>
          <p:nvPr/>
        </p:nvSpPr>
        <p:spPr>
          <a:xfrm>
            <a:off x="7708668" y="556289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26A9CAD-5058-7BB1-D7F9-C3C506516CEF}"/>
              </a:ext>
            </a:extLst>
          </p:cNvPr>
          <p:cNvSpPr/>
          <p:nvPr/>
        </p:nvSpPr>
        <p:spPr>
          <a:xfrm>
            <a:off x="5086279" y="4471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B3591F-049D-8A94-0119-F0A57258B1FD}"/>
              </a:ext>
            </a:extLst>
          </p:cNvPr>
          <p:cNvSpPr/>
          <p:nvPr/>
        </p:nvSpPr>
        <p:spPr>
          <a:xfrm>
            <a:off x="6016699" y="44703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B802653-F5A3-0D23-13B3-16933EA8B4AF}"/>
              </a:ext>
            </a:extLst>
          </p:cNvPr>
          <p:cNvSpPr/>
          <p:nvPr/>
        </p:nvSpPr>
        <p:spPr>
          <a:xfrm>
            <a:off x="5758405" y="42113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6EDB681-8869-03E7-2A28-7D2537AB1600}"/>
              </a:ext>
            </a:extLst>
          </p:cNvPr>
          <p:cNvSpPr/>
          <p:nvPr/>
        </p:nvSpPr>
        <p:spPr>
          <a:xfrm>
            <a:off x="5470774" y="443762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085D296-DD27-DD8D-F8F1-482465F84A12}"/>
              </a:ext>
            </a:extLst>
          </p:cNvPr>
          <p:cNvSpPr/>
          <p:nvPr/>
        </p:nvSpPr>
        <p:spPr>
          <a:xfrm>
            <a:off x="5708112" y="47087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ACD177D-04DD-372C-BB42-50EB1F7F0739}"/>
              </a:ext>
            </a:extLst>
          </p:cNvPr>
          <p:cNvSpPr/>
          <p:nvPr/>
        </p:nvSpPr>
        <p:spPr>
          <a:xfrm>
            <a:off x="5245669" y="413739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36AEA59-ADAF-716A-1F33-5FAEEFD19D2A}"/>
              </a:ext>
            </a:extLst>
          </p:cNvPr>
          <p:cNvSpPr/>
          <p:nvPr/>
        </p:nvSpPr>
        <p:spPr>
          <a:xfrm>
            <a:off x="5564379" y="39111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2DE31F12-FC7A-B5AB-B564-5EC98470CE05}"/>
              </a:ext>
            </a:extLst>
          </p:cNvPr>
          <p:cNvSpPr/>
          <p:nvPr/>
        </p:nvSpPr>
        <p:spPr>
          <a:xfrm>
            <a:off x="4146189" y="5579580"/>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BBC6185-0B36-451A-D086-CA5E66B7C6A7}"/>
              </a:ext>
            </a:extLst>
          </p:cNvPr>
          <p:cNvSpPr/>
          <p:nvPr/>
        </p:nvSpPr>
        <p:spPr>
          <a:xfrm>
            <a:off x="5324397" y="4799577"/>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CAD13F0-8478-7A9B-842B-6DD5CF4920BA}"/>
              </a:ext>
            </a:extLst>
          </p:cNvPr>
          <p:cNvSpPr/>
          <p:nvPr/>
        </p:nvSpPr>
        <p:spPr>
          <a:xfrm>
            <a:off x="7709710" y="4987182"/>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4855CE-734E-A596-2499-A04FCD850303}"/>
              </a:ext>
            </a:extLst>
          </p:cNvPr>
          <p:cNvSpPr/>
          <p:nvPr/>
        </p:nvSpPr>
        <p:spPr>
          <a:xfrm>
            <a:off x="10262738" y="418441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8699E54-F407-4A1B-9479-A06C22BB57A6}"/>
              </a:ext>
            </a:extLst>
          </p:cNvPr>
          <p:cNvCxnSpPr>
            <a:cxnSpLocks/>
          </p:cNvCxnSpPr>
          <p:nvPr/>
        </p:nvCxnSpPr>
        <p:spPr>
          <a:xfrm flipV="1">
            <a:off x="10408817" y="4646389"/>
            <a:ext cx="0" cy="8517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789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Fix</a:t>
                </a:r>
                <a:r>
                  <a:rPr lang="en-US" sz="3200" dirty="0"/>
                  <a:t>: Importance sampling, sample each point </a:t>
                </a:r>
                <a14:m>
                  <m:oMath xmlns:m="http://schemas.openxmlformats.org/officeDocument/2006/math">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oMath>
                </a14:m>
                <a:r>
                  <a:rPr lang="en-US" sz="3200" dirty="0"/>
                  <a:t> into </a:t>
                </a:r>
                <a14:m>
                  <m:oMath xmlns:m="http://schemas.openxmlformats.org/officeDocument/2006/math">
                    <m:r>
                      <a:rPr lang="en-US" sz="3200" i="1">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oMath>
                </a14:m>
                <a:r>
                  <a:rPr lang="en-US" sz="3200" dirty="0"/>
                  <a:t> with probability proportional </a:t>
                </a:r>
                <a14:m>
                  <m:oMath xmlns:m="http://schemas.openxmlformats.org/officeDocument/2006/math">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r>
                  <a:rPr lang="en-US" sz="3200" dirty="0"/>
                  <a:t>, i.e.,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D4F3D802-01A5-C68C-365C-FE1CC864FE71}"/>
              </a:ext>
            </a:extLst>
          </p:cNvPr>
          <p:cNvSpPr/>
          <p:nvPr/>
        </p:nvSpPr>
        <p:spPr>
          <a:xfrm>
            <a:off x="7328694"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98DC6B8-760C-A614-C7E9-2CE10ACB7289}"/>
              </a:ext>
            </a:extLst>
          </p:cNvPr>
          <p:cNvSpPr/>
          <p:nvPr/>
        </p:nvSpPr>
        <p:spPr>
          <a:xfrm>
            <a:off x="3142024" y="567490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6A0B94-B9F0-0EE7-0BDC-0E55E3DC13DE}"/>
              </a:ext>
            </a:extLst>
          </p:cNvPr>
          <p:cNvSpPr/>
          <p:nvPr/>
        </p:nvSpPr>
        <p:spPr>
          <a:xfrm>
            <a:off x="7964201"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E2A90B3-B661-69D5-8995-B6AB9A5B52C3}"/>
              </a:ext>
            </a:extLst>
          </p:cNvPr>
          <p:cNvSpPr/>
          <p:nvPr/>
        </p:nvSpPr>
        <p:spPr>
          <a:xfrm>
            <a:off x="7452630" y="52626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6DA5E40-67FC-6930-D168-3FE85C0481EF}"/>
              </a:ext>
            </a:extLst>
          </p:cNvPr>
          <p:cNvSpPr/>
          <p:nvPr/>
        </p:nvSpPr>
        <p:spPr>
          <a:xfrm>
            <a:off x="7663300" y="590320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7CA5B8C-041E-FA5D-BC8D-5CF235D18B01}"/>
              </a:ext>
            </a:extLst>
          </p:cNvPr>
          <p:cNvSpPr/>
          <p:nvPr/>
        </p:nvSpPr>
        <p:spPr>
          <a:xfrm>
            <a:off x="3379717" y="601999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4CC0DE-1DEC-AA9A-A457-9B7DC4E81F48}"/>
              </a:ext>
            </a:extLst>
          </p:cNvPr>
          <p:cNvSpPr/>
          <p:nvPr/>
        </p:nvSpPr>
        <p:spPr>
          <a:xfrm>
            <a:off x="3814150" y="54150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1C873E-B465-FE53-1032-668529D50D0E}"/>
              </a:ext>
            </a:extLst>
          </p:cNvPr>
          <p:cNvSpPr/>
          <p:nvPr/>
        </p:nvSpPr>
        <p:spPr>
          <a:xfrm>
            <a:off x="8065727" y="58651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725EA4E-D101-F568-4D13-DB34AC3466C3}"/>
              </a:ext>
            </a:extLst>
          </p:cNvPr>
          <p:cNvSpPr/>
          <p:nvPr/>
        </p:nvSpPr>
        <p:spPr>
          <a:xfrm>
            <a:off x="3526519"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E4520D5-B8B7-2A3A-44A1-298CC9CFF6CA}"/>
              </a:ext>
            </a:extLst>
          </p:cNvPr>
          <p:cNvSpPr/>
          <p:nvPr/>
        </p:nvSpPr>
        <p:spPr>
          <a:xfrm>
            <a:off x="3763857" y="59125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CC01807-9CFD-B8E0-55D9-3D72625419C9}"/>
              </a:ext>
            </a:extLst>
          </p:cNvPr>
          <p:cNvSpPr/>
          <p:nvPr/>
        </p:nvSpPr>
        <p:spPr>
          <a:xfrm>
            <a:off x="3301414"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66824CC-894E-8797-28B1-112ED980136D}"/>
              </a:ext>
            </a:extLst>
          </p:cNvPr>
          <p:cNvSpPr/>
          <p:nvPr/>
        </p:nvSpPr>
        <p:spPr>
          <a:xfrm>
            <a:off x="7708668" y="556289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26A9CAD-5058-7BB1-D7F9-C3C506516CEF}"/>
              </a:ext>
            </a:extLst>
          </p:cNvPr>
          <p:cNvSpPr/>
          <p:nvPr/>
        </p:nvSpPr>
        <p:spPr>
          <a:xfrm>
            <a:off x="5086279" y="4471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B3591F-049D-8A94-0119-F0A57258B1FD}"/>
              </a:ext>
            </a:extLst>
          </p:cNvPr>
          <p:cNvSpPr/>
          <p:nvPr/>
        </p:nvSpPr>
        <p:spPr>
          <a:xfrm>
            <a:off x="6016699" y="44703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B802653-F5A3-0D23-13B3-16933EA8B4AF}"/>
              </a:ext>
            </a:extLst>
          </p:cNvPr>
          <p:cNvSpPr/>
          <p:nvPr/>
        </p:nvSpPr>
        <p:spPr>
          <a:xfrm>
            <a:off x="5758405" y="42113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6EDB681-8869-03E7-2A28-7D2537AB1600}"/>
              </a:ext>
            </a:extLst>
          </p:cNvPr>
          <p:cNvSpPr/>
          <p:nvPr/>
        </p:nvSpPr>
        <p:spPr>
          <a:xfrm>
            <a:off x="5470774" y="443762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085D296-DD27-DD8D-F8F1-482465F84A12}"/>
              </a:ext>
            </a:extLst>
          </p:cNvPr>
          <p:cNvSpPr/>
          <p:nvPr/>
        </p:nvSpPr>
        <p:spPr>
          <a:xfrm>
            <a:off x="5708112" y="47087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ACD177D-04DD-372C-BB42-50EB1F7F0739}"/>
              </a:ext>
            </a:extLst>
          </p:cNvPr>
          <p:cNvSpPr/>
          <p:nvPr/>
        </p:nvSpPr>
        <p:spPr>
          <a:xfrm>
            <a:off x="5245669" y="413739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36AEA59-ADAF-716A-1F33-5FAEEFD19D2A}"/>
              </a:ext>
            </a:extLst>
          </p:cNvPr>
          <p:cNvSpPr/>
          <p:nvPr/>
        </p:nvSpPr>
        <p:spPr>
          <a:xfrm>
            <a:off x="5564379" y="39111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2DE31F12-FC7A-B5AB-B564-5EC98470CE05}"/>
              </a:ext>
            </a:extLst>
          </p:cNvPr>
          <p:cNvSpPr/>
          <p:nvPr/>
        </p:nvSpPr>
        <p:spPr>
          <a:xfrm>
            <a:off x="4146189" y="5579580"/>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BBC6185-0B36-451A-D086-CA5E66B7C6A7}"/>
              </a:ext>
            </a:extLst>
          </p:cNvPr>
          <p:cNvSpPr/>
          <p:nvPr/>
        </p:nvSpPr>
        <p:spPr>
          <a:xfrm>
            <a:off x="5324397" y="4799577"/>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CAD13F0-8478-7A9B-842B-6DD5CF4920BA}"/>
              </a:ext>
            </a:extLst>
          </p:cNvPr>
          <p:cNvSpPr/>
          <p:nvPr/>
        </p:nvSpPr>
        <p:spPr>
          <a:xfrm>
            <a:off x="7709710" y="4987182"/>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4855CE-734E-A596-2499-A04FCD850303}"/>
              </a:ext>
            </a:extLst>
          </p:cNvPr>
          <p:cNvSpPr/>
          <p:nvPr/>
        </p:nvSpPr>
        <p:spPr>
          <a:xfrm>
            <a:off x="10262738" y="418441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8699E54-F407-4A1B-9479-A06C22BB57A6}"/>
              </a:ext>
            </a:extLst>
          </p:cNvPr>
          <p:cNvCxnSpPr>
            <a:cxnSpLocks/>
          </p:cNvCxnSpPr>
          <p:nvPr/>
        </p:nvCxnSpPr>
        <p:spPr>
          <a:xfrm flipV="1">
            <a:off x="10408817" y="4646389"/>
            <a:ext cx="0" cy="8517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985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Fix</a:t>
                </a:r>
                <a:r>
                  <a:rPr lang="en-US" sz="3200" dirty="0"/>
                  <a:t>: Importance sampling, sample each point </a:t>
                </a:r>
                <a14:m>
                  <m:oMath xmlns:m="http://schemas.openxmlformats.org/officeDocument/2006/math">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oMath>
                </a14:m>
                <a:r>
                  <a:rPr lang="en-US" sz="3200" dirty="0"/>
                  <a:t> into </a:t>
                </a:r>
                <a14:m>
                  <m:oMath xmlns:m="http://schemas.openxmlformats.org/officeDocument/2006/math">
                    <m:r>
                      <a:rPr lang="en-US" sz="3200" i="1">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oMath>
                </a14:m>
                <a:r>
                  <a:rPr lang="en-US" sz="3200" dirty="0"/>
                  <a:t> with probability proportional </a:t>
                </a:r>
                <a14:m>
                  <m:oMath xmlns:m="http://schemas.openxmlformats.org/officeDocument/2006/math">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r>
                  <a:rPr lang="en-US" sz="3200" dirty="0"/>
                  <a:t>, i.e.,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a:p>
                <a:pPr>
                  <a:buClr>
                    <a:schemeClr val="tx1"/>
                  </a:buClr>
                </a:pPr>
                <a:endParaRPr lang="en-US" sz="3200" dirty="0"/>
              </a:p>
              <a:p>
                <a:pPr>
                  <a:buClr>
                    <a:schemeClr val="tx1"/>
                  </a:buClr>
                </a:pPr>
                <a:endParaRPr lang="en-US" sz="3200" dirty="0"/>
              </a:p>
              <a:p>
                <a:pPr>
                  <a:buClr>
                    <a:schemeClr val="tx1"/>
                  </a:buClr>
                </a:pPr>
                <a:r>
                  <a:rPr lang="en-US" sz="3200" dirty="0"/>
                  <a:t>Importance sampling only needs</a:t>
                </a:r>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𝑋</m:t>
                    </m:r>
                    <m:r>
                      <a:rPr lang="en-US" sz="3200" b="0" i="0" smtClean="0">
                        <a:solidFill>
                          <a:srgbClr val="C00000"/>
                        </a:solidFill>
                        <a:latin typeface="Cambria Math" panose="02040503050406030204" pitchFamily="18" charset="0"/>
                      </a:rPr>
                      <m:t>′</m:t>
                    </m:r>
                  </m:oMath>
                </a14:m>
                <a:r>
                  <a:rPr lang="en-US" sz="3200" dirty="0"/>
                  <a:t> to have size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to achieve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1703641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B4E9F7CD-162E-80B0-AA46-F762DEFB34B8}"/>
              </a:ext>
            </a:extLst>
          </p:cNvPr>
          <p:cNvSpPr/>
          <p:nvPr/>
        </p:nvSpPr>
        <p:spPr>
          <a:xfrm>
            <a:off x="2840580" y="5048204"/>
            <a:ext cx="1492667" cy="1410369"/>
          </a:xfrm>
          <a:prstGeom prst="ellipse">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Importance sampling only needs</a:t>
                </a:r>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𝑋</m:t>
                    </m:r>
                    <m:r>
                      <a:rPr lang="en-US" sz="3200" b="0" i="0" smtClean="0">
                        <a:solidFill>
                          <a:srgbClr val="C00000"/>
                        </a:solidFill>
                        <a:latin typeface="Cambria Math" panose="02040503050406030204" pitchFamily="18" charset="0"/>
                      </a:rPr>
                      <m:t>′</m:t>
                    </m:r>
                  </m:oMath>
                </a14:m>
                <a:r>
                  <a:rPr lang="en-US" sz="3200" dirty="0"/>
                  <a:t> to have size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to achieve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endParaRPr lang="en-US" sz="3200" dirty="0"/>
              </a:p>
              <a:p>
                <a:pPr>
                  <a:buClr>
                    <a:schemeClr val="tx1"/>
                  </a:buClr>
                </a:pPr>
                <a:r>
                  <a:rPr lang="en-US" sz="3200" dirty="0"/>
                  <a:t>What about a different choice </a:t>
                </a:r>
                <a14:m>
                  <m:oMath xmlns:m="http://schemas.openxmlformats.org/officeDocument/2006/math">
                    <m:r>
                      <a:rPr lang="en-US" sz="3200" i="1">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a:t>
                </a:r>
                <a:endParaRPr lang="en-US" sz="28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9F759BCA-DA72-87C6-1313-0F89DDA72CF6}"/>
              </a:ext>
            </a:extLst>
          </p:cNvPr>
          <p:cNvSpPr/>
          <p:nvPr/>
        </p:nvSpPr>
        <p:spPr>
          <a:xfrm>
            <a:off x="7328694"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FDB7D49-9294-E8B0-E577-3F398B28152F}"/>
              </a:ext>
            </a:extLst>
          </p:cNvPr>
          <p:cNvSpPr/>
          <p:nvPr/>
        </p:nvSpPr>
        <p:spPr>
          <a:xfrm>
            <a:off x="3142024" y="567490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51AFB97-9938-5200-384E-2C379792E097}"/>
              </a:ext>
            </a:extLst>
          </p:cNvPr>
          <p:cNvSpPr/>
          <p:nvPr/>
        </p:nvSpPr>
        <p:spPr>
          <a:xfrm>
            <a:off x="7964201"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AE7BA44-4AD1-A2B1-3022-1F92C0166901}"/>
              </a:ext>
            </a:extLst>
          </p:cNvPr>
          <p:cNvSpPr/>
          <p:nvPr/>
        </p:nvSpPr>
        <p:spPr>
          <a:xfrm>
            <a:off x="7452630" y="52626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81437D2-9F36-549C-D613-3815E41C5201}"/>
              </a:ext>
            </a:extLst>
          </p:cNvPr>
          <p:cNvSpPr/>
          <p:nvPr/>
        </p:nvSpPr>
        <p:spPr>
          <a:xfrm>
            <a:off x="7663300" y="590320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E84106A-1B76-2645-001E-77352867BEE7}"/>
              </a:ext>
            </a:extLst>
          </p:cNvPr>
          <p:cNvSpPr/>
          <p:nvPr/>
        </p:nvSpPr>
        <p:spPr>
          <a:xfrm>
            <a:off x="3379717" y="601999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F6E6F7B-2FE7-E8EF-6255-E796EF948FFA}"/>
              </a:ext>
            </a:extLst>
          </p:cNvPr>
          <p:cNvSpPr/>
          <p:nvPr/>
        </p:nvSpPr>
        <p:spPr>
          <a:xfrm>
            <a:off x="3814150" y="54150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6E64DC-F2BA-A0A2-BD17-8A7979466915}"/>
              </a:ext>
            </a:extLst>
          </p:cNvPr>
          <p:cNvSpPr/>
          <p:nvPr/>
        </p:nvSpPr>
        <p:spPr>
          <a:xfrm>
            <a:off x="8065727" y="58651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E901255-938C-F9E5-0DE6-DC6D6C945C25}"/>
              </a:ext>
            </a:extLst>
          </p:cNvPr>
          <p:cNvSpPr/>
          <p:nvPr/>
        </p:nvSpPr>
        <p:spPr>
          <a:xfrm>
            <a:off x="3526519"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8A3E8C-7EBD-0243-CE70-DC572C87F3EC}"/>
              </a:ext>
            </a:extLst>
          </p:cNvPr>
          <p:cNvSpPr/>
          <p:nvPr/>
        </p:nvSpPr>
        <p:spPr>
          <a:xfrm>
            <a:off x="3763857" y="59125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40695D8-9F5B-0E34-1E8D-EB38BBF8BA81}"/>
              </a:ext>
            </a:extLst>
          </p:cNvPr>
          <p:cNvSpPr/>
          <p:nvPr/>
        </p:nvSpPr>
        <p:spPr>
          <a:xfrm>
            <a:off x="3301414"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5F2CA1B-846C-8885-47B4-DF3D14040D10}"/>
              </a:ext>
            </a:extLst>
          </p:cNvPr>
          <p:cNvSpPr/>
          <p:nvPr/>
        </p:nvSpPr>
        <p:spPr>
          <a:xfrm>
            <a:off x="7708668" y="556289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65062F-A6C9-A1C4-7F3A-869226F31489}"/>
              </a:ext>
            </a:extLst>
          </p:cNvPr>
          <p:cNvSpPr/>
          <p:nvPr/>
        </p:nvSpPr>
        <p:spPr>
          <a:xfrm>
            <a:off x="5086279" y="4471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9A05421-E5BC-AC60-049C-96D0F428919F}"/>
              </a:ext>
            </a:extLst>
          </p:cNvPr>
          <p:cNvSpPr/>
          <p:nvPr/>
        </p:nvSpPr>
        <p:spPr>
          <a:xfrm>
            <a:off x="6016699" y="44703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24263CD-AA73-31E5-953C-5264E47DB45A}"/>
              </a:ext>
            </a:extLst>
          </p:cNvPr>
          <p:cNvSpPr/>
          <p:nvPr/>
        </p:nvSpPr>
        <p:spPr>
          <a:xfrm>
            <a:off x="5758405" y="42113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AB068C-78E1-9439-E45C-9DEF879B7557}"/>
              </a:ext>
            </a:extLst>
          </p:cNvPr>
          <p:cNvSpPr/>
          <p:nvPr/>
        </p:nvSpPr>
        <p:spPr>
          <a:xfrm>
            <a:off x="5470774" y="443762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ADC1BC-0556-AEF0-A54E-C61263031D67}"/>
              </a:ext>
            </a:extLst>
          </p:cNvPr>
          <p:cNvSpPr/>
          <p:nvPr/>
        </p:nvSpPr>
        <p:spPr>
          <a:xfrm>
            <a:off x="5708112" y="47087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41C41E4-5EEA-A2FB-4691-528A21AA6CF5}"/>
              </a:ext>
            </a:extLst>
          </p:cNvPr>
          <p:cNvSpPr/>
          <p:nvPr/>
        </p:nvSpPr>
        <p:spPr>
          <a:xfrm>
            <a:off x="5245669" y="413739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74B7B4F-8FE7-F4D2-7BC8-48D068635C5D}"/>
              </a:ext>
            </a:extLst>
          </p:cNvPr>
          <p:cNvSpPr/>
          <p:nvPr/>
        </p:nvSpPr>
        <p:spPr>
          <a:xfrm>
            <a:off x="5564379" y="39111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9B293F6-1D59-212B-7ECC-3E426A8B0076}"/>
              </a:ext>
            </a:extLst>
          </p:cNvPr>
          <p:cNvSpPr/>
          <p:nvPr/>
        </p:nvSpPr>
        <p:spPr>
          <a:xfrm>
            <a:off x="9812528" y="4167576"/>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1413F17-BFAE-95C9-54B8-D399839BF1F7}"/>
              </a:ext>
            </a:extLst>
          </p:cNvPr>
          <p:cNvSpPr/>
          <p:nvPr/>
        </p:nvSpPr>
        <p:spPr>
          <a:xfrm>
            <a:off x="5324397" y="4799577"/>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19ABAAC-2D62-97CB-9723-79D20CDC2BB5}"/>
              </a:ext>
            </a:extLst>
          </p:cNvPr>
          <p:cNvSpPr/>
          <p:nvPr/>
        </p:nvSpPr>
        <p:spPr>
          <a:xfrm>
            <a:off x="7709710" y="4987182"/>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60C9A8-056D-9C25-DCEB-CF0819E6EDE7}"/>
              </a:ext>
            </a:extLst>
          </p:cNvPr>
          <p:cNvSpPr/>
          <p:nvPr/>
        </p:nvSpPr>
        <p:spPr>
          <a:xfrm>
            <a:off x="10262738" y="418441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618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Importance sampling only needs</a:t>
                </a:r>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𝑋</m:t>
                    </m:r>
                    <m:r>
                      <a:rPr lang="en-US" sz="3200" b="0" i="0" smtClean="0">
                        <a:solidFill>
                          <a:srgbClr val="C00000"/>
                        </a:solidFill>
                        <a:latin typeface="Cambria Math" panose="02040503050406030204" pitchFamily="18" charset="0"/>
                      </a:rPr>
                      <m:t>′</m:t>
                    </m:r>
                  </m:oMath>
                </a14:m>
                <a:r>
                  <a:rPr lang="en-US" sz="3200" dirty="0"/>
                  <a:t> to have size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to achieve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endParaRPr lang="en-US" sz="3200" dirty="0"/>
              </a:p>
              <a:p>
                <a:pPr>
                  <a:buClr>
                    <a:schemeClr val="tx1"/>
                  </a:buClr>
                </a:pPr>
                <a:r>
                  <a:rPr lang="en-US" sz="3200" dirty="0"/>
                  <a:t>To handle all possible sets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a:t>
                </a:r>
              </a:p>
              <a:p>
                <a:pPr lvl="1">
                  <a:buClr>
                    <a:schemeClr val="tx1"/>
                  </a:buClr>
                </a:pPr>
                <a:r>
                  <a:rPr lang="en-US" sz="3200" dirty="0"/>
                  <a:t>Need to sample each point </a:t>
                </a:r>
                <a14:m>
                  <m:oMath xmlns:m="http://schemas.openxmlformats.org/officeDocument/2006/math">
                    <m:r>
                      <a:rPr lang="en-US" sz="3200" i="1">
                        <a:solidFill>
                          <a:srgbClr val="C00000"/>
                        </a:solidFill>
                        <a:latin typeface="Cambria Math" panose="02040503050406030204" pitchFamily="18" charset="0"/>
                      </a:rPr>
                      <m:t>𝑥</m:t>
                    </m:r>
                  </m:oMath>
                </a14:m>
                <a:r>
                  <a:rPr lang="en-US" sz="3200" dirty="0"/>
                  <a:t> with probability </a:t>
                </a:r>
                <a14:m>
                  <m:oMath xmlns:m="http://schemas.openxmlformats.org/officeDocument/2006/math">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𝐶</m:t>
                        </m:r>
                      </m:lim>
                    </m:limLow>
                    <m:f>
                      <m:fPr>
                        <m:ctrlPr>
                          <a:rPr lang="en-US" sz="3200" i="1" smtClean="0">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smtClean="0">
                                <a:solidFill>
                                  <a:srgbClr val="C00000"/>
                                </a:solidFill>
                                <a:latin typeface="Cambria Math" panose="02040503050406030204" pitchFamily="18" charset="0"/>
                              </a:rPr>
                            </m:ctrlPr>
                          </m:dPr>
                          <m:e>
                            <m:r>
                              <a:rPr lang="en-US" sz="3200" i="1" smtClean="0">
                                <a:solidFill>
                                  <a:srgbClr val="C00000"/>
                                </a:solidFill>
                                <a:latin typeface="Cambria Math" panose="02040503050406030204" pitchFamily="18" charset="0"/>
                              </a:rPr>
                              <m:t>𝑥</m:t>
                            </m:r>
                            <m:r>
                              <a:rPr lang="en-US" sz="320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𝐶</m:t>
                            </m:r>
                          </m:e>
                        </m:d>
                      </m:num>
                      <m:den>
                        <m:r>
                          <m:rPr>
                            <m:sty m:val="p"/>
                          </m:rPr>
                          <a:rPr lang="en-US" sz="3200" b="0" i="1"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den>
                    </m:f>
                  </m:oMath>
                </a14:m>
                <a:r>
                  <a:rPr lang="en-US" sz="3200" dirty="0"/>
                  <a:t> instead of </a:t>
                </a:r>
                <a14:m>
                  <m:oMath xmlns:m="http://schemas.openxmlformats.org/officeDocument/2006/math">
                    <m:f>
                      <m:fPr>
                        <m:ctrlPr>
                          <a:rPr lang="en-US" sz="3200" i="1">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num>
                      <m:den>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den>
                    </m:f>
                  </m:oMath>
                </a14:m>
                <a:endParaRPr lang="en-US" sz="3200" dirty="0"/>
              </a:p>
              <a:p>
                <a:pPr lvl="1">
                  <a:buClr>
                    <a:schemeClr val="tx1"/>
                  </a:buClr>
                </a:pPr>
                <a:r>
                  <a:rPr lang="en-US" sz="3200" dirty="0"/>
                  <a:t>Need to union bound over a net of all possible sets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1569784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Importance sampling only needs</a:t>
                </a:r>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𝑋</m:t>
                    </m:r>
                    <m:r>
                      <a:rPr lang="en-US" sz="3200" b="0" i="0" smtClean="0">
                        <a:solidFill>
                          <a:srgbClr val="C00000"/>
                        </a:solidFill>
                        <a:latin typeface="Cambria Math" panose="02040503050406030204" pitchFamily="18" charset="0"/>
                      </a:rPr>
                      <m:t>′</m:t>
                    </m:r>
                  </m:oMath>
                </a14:m>
                <a:r>
                  <a:rPr lang="en-US" sz="3200" dirty="0"/>
                  <a:t> to have size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to achieve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endParaRPr lang="en-US" sz="3200" dirty="0"/>
              </a:p>
              <a:p>
                <a:pPr>
                  <a:buClr>
                    <a:schemeClr val="tx1"/>
                  </a:buClr>
                </a:pPr>
                <a:r>
                  <a:rPr lang="en-US" sz="3200" dirty="0"/>
                  <a:t>To handle all possible sets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a:t>
                </a:r>
              </a:p>
              <a:p>
                <a:pPr lvl="1">
                  <a:buClr>
                    <a:schemeClr val="tx1"/>
                  </a:buClr>
                </a:pPr>
                <a:r>
                  <a:rPr lang="en-US" sz="3200" dirty="0"/>
                  <a:t>Need to sample each point </a:t>
                </a:r>
                <a14:m>
                  <m:oMath xmlns:m="http://schemas.openxmlformats.org/officeDocument/2006/math">
                    <m:r>
                      <a:rPr lang="en-US" sz="3200" i="1">
                        <a:solidFill>
                          <a:srgbClr val="C00000"/>
                        </a:solidFill>
                        <a:latin typeface="Cambria Math" panose="02040503050406030204" pitchFamily="18" charset="0"/>
                      </a:rPr>
                      <m:t>𝑥</m:t>
                    </m:r>
                  </m:oMath>
                </a14:m>
                <a:r>
                  <a:rPr lang="en-US" sz="3200" dirty="0"/>
                  <a:t> with probability </a:t>
                </a:r>
                <a14:m>
                  <m:oMath xmlns:m="http://schemas.openxmlformats.org/officeDocument/2006/math">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𝐶</m:t>
                        </m:r>
                      </m:lim>
                    </m:limLow>
                    <m:f>
                      <m:fPr>
                        <m:ctrlPr>
                          <a:rPr lang="en-US" sz="3200" i="1" smtClean="0">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smtClean="0">
                                <a:solidFill>
                                  <a:srgbClr val="C00000"/>
                                </a:solidFill>
                                <a:latin typeface="Cambria Math" panose="02040503050406030204" pitchFamily="18" charset="0"/>
                              </a:rPr>
                            </m:ctrlPr>
                          </m:dPr>
                          <m:e>
                            <m:r>
                              <a:rPr lang="en-US" sz="3200" i="1" smtClean="0">
                                <a:solidFill>
                                  <a:srgbClr val="C00000"/>
                                </a:solidFill>
                                <a:latin typeface="Cambria Math" panose="02040503050406030204" pitchFamily="18" charset="0"/>
                              </a:rPr>
                              <m:t>𝑥</m:t>
                            </m:r>
                            <m:r>
                              <a:rPr lang="en-US" sz="320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𝐶</m:t>
                            </m:r>
                          </m:e>
                        </m:d>
                      </m:num>
                      <m:den>
                        <m:r>
                          <m:rPr>
                            <m:sty m:val="p"/>
                          </m:rPr>
                          <a:rPr lang="en-US" sz="3200" b="0" i="1"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den>
                    </m:f>
                  </m:oMath>
                </a14:m>
                <a:r>
                  <a:rPr lang="en-US" sz="3200" dirty="0"/>
                  <a:t> instead of </a:t>
                </a:r>
                <a14:m>
                  <m:oMath xmlns:m="http://schemas.openxmlformats.org/officeDocument/2006/math">
                    <m:f>
                      <m:fPr>
                        <m:ctrlPr>
                          <a:rPr lang="en-US" sz="3200" i="1">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num>
                      <m:den>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den>
                    </m:f>
                  </m:oMath>
                </a14:m>
                <a:endParaRPr lang="en-US" sz="3200" dirty="0"/>
              </a:p>
              <a:p>
                <a:pPr lvl="1">
                  <a:buClr>
                    <a:schemeClr val="tx1"/>
                  </a:buClr>
                </a:pPr>
                <a:r>
                  <a:rPr lang="en-US" sz="3200" dirty="0"/>
                  <a:t>Need to union bound over a net of all possible sets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D4FED54-7A75-F056-4896-20815D818F4E}"/>
                  </a:ext>
                </a:extLst>
              </p:cNvPr>
              <p:cNvSpPr txBox="1"/>
              <p:nvPr/>
            </p:nvSpPr>
            <p:spPr>
              <a:xfrm>
                <a:off x="6006352" y="5651426"/>
                <a:ext cx="4356847" cy="841449"/>
              </a:xfrm>
              <a:prstGeom prst="rect">
                <a:avLst/>
              </a:prstGeom>
              <a:noFill/>
            </p:spPr>
            <p:txBody>
              <a:bodyPr wrap="square">
                <a:spAutoFit/>
              </a:bodyPr>
              <a:lstStyle/>
              <a:p>
                <a:r>
                  <a:rPr lang="en-US" sz="2800" b="0" dirty="0">
                    <a:solidFill>
                      <a:srgbClr val="FF0000"/>
                    </a:solidFill>
                  </a:rPr>
                  <a:t>Net with size</a:t>
                </a:r>
                <a:r>
                  <a:rPr lang="en-US" sz="2800" b="0" dirty="0">
                    <a:solidFill>
                      <a:srgbClr val="C00000"/>
                    </a:solidFill>
                  </a:rPr>
                  <a:t> </a:t>
                </a:r>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ctrlPr>
                              <a:rPr lang="en-US" sz="2800" b="0" i="1" smtClean="0">
                                <a:solidFill>
                                  <a:srgbClr val="C00000"/>
                                </a:solidFill>
                                <a:latin typeface="Cambria Math" panose="02040503050406030204" pitchFamily="18" charset="0"/>
                              </a:rPr>
                            </m:ctrlPr>
                          </m:dPr>
                          <m:e>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𝑛</m:t>
                                </m:r>
                                <m:r>
                                  <m:rPr>
                                    <m:sty m:val="p"/>
                                  </m:rPr>
                                  <a:rPr lang="en-US" sz="2800" b="0" i="0" smtClean="0">
                                    <a:solidFill>
                                      <a:srgbClr val="C00000"/>
                                    </a:solidFill>
                                    <a:latin typeface="Cambria Math" panose="02040503050406030204" pitchFamily="18" charset="0"/>
                                  </a:rPr>
                                  <m:t>Δ</m:t>
                                </m:r>
                              </m:num>
                              <m:den>
                                <m:r>
                                  <a:rPr lang="en-US" sz="2800" b="0" i="1" smtClean="0">
                                    <a:solidFill>
                                      <a:srgbClr val="C00000"/>
                                    </a:solidFill>
                                    <a:latin typeface="Cambria Math" panose="02040503050406030204" pitchFamily="18" charset="0"/>
                                  </a:rPr>
                                  <m:t>𝜀</m:t>
                                </m:r>
                              </m:den>
                            </m:f>
                          </m:e>
                        </m:d>
                      </m:e>
                      <m:sup>
                        <m:r>
                          <a:rPr lang="en-US" sz="2800" b="0" i="1" smtClean="0">
                            <a:solidFill>
                              <a:srgbClr val="C00000"/>
                            </a:solidFill>
                            <a:latin typeface="Cambria Math" panose="02040503050406030204" pitchFamily="18" charset="0"/>
                          </a:rPr>
                          <m:t>𝑂</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𝑘𝑑</m:t>
                        </m:r>
                        <m:r>
                          <a:rPr lang="en-US" sz="2800" b="0" i="1" smtClean="0">
                            <a:solidFill>
                              <a:srgbClr val="C00000"/>
                            </a:solidFill>
                            <a:latin typeface="Cambria Math" panose="02040503050406030204" pitchFamily="18" charset="0"/>
                          </a:rPr>
                          <m:t>)</m:t>
                        </m:r>
                      </m:sup>
                    </m:sSup>
                  </m:oMath>
                </a14:m>
                <a:endParaRPr lang="en-US" sz="2800" dirty="0"/>
              </a:p>
            </p:txBody>
          </p:sp>
        </mc:Choice>
        <mc:Fallback xmlns="">
          <p:sp>
            <p:nvSpPr>
              <p:cNvPr id="5" name="TextBox 4">
                <a:extLst>
                  <a:ext uri="{FF2B5EF4-FFF2-40B4-BE49-F238E27FC236}">
                    <a16:creationId xmlns:a16="http://schemas.microsoft.com/office/drawing/2014/main" id="{BD4FED54-7A75-F056-4896-20815D818F4E}"/>
                  </a:ext>
                </a:extLst>
              </p:cNvPr>
              <p:cNvSpPr txBox="1">
                <a:spLocks noRot="1" noChangeAspect="1" noMove="1" noResize="1" noEditPoints="1" noAdjustHandles="1" noChangeArrowheads="1" noChangeShapeType="1" noTextEdit="1"/>
              </p:cNvSpPr>
              <p:nvPr/>
            </p:nvSpPr>
            <p:spPr>
              <a:xfrm>
                <a:off x="6006352" y="5651426"/>
                <a:ext cx="4356847" cy="841449"/>
              </a:xfrm>
              <a:prstGeom prst="rect">
                <a:avLst/>
              </a:prstGeom>
              <a:blipFill>
                <a:blip r:embed="rId4"/>
                <a:stretch>
                  <a:fillRect l="-2797" b="-797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699AA723-ECFC-41B1-B8C3-27B1281526DC}"/>
              </a:ext>
            </a:extLst>
          </p:cNvPr>
          <p:cNvCxnSpPr>
            <a:cxnSpLocks/>
          </p:cNvCxnSpPr>
          <p:nvPr/>
        </p:nvCxnSpPr>
        <p:spPr>
          <a:xfrm flipV="1">
            <a:off x="7082118" y="5262282"/>
            <a:ext cx="0" cy="65442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073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a:buClr>
                    <a:schemeClr val="tx1"/>
                  </a:buClr>
                </a:pPr>
                <a:endParaRPr lang="en-US" dirty="0"/>
              </a:p>
              <a:p>
                <a:pPr>
                  <a:buClr>
                    <a:schemeClr val="tx1"/>
                  </a:buClr>
                </a:pPr>
                <a:r>
                  <a:rPr lang="en-US" dirty="0"/>
                  <a:t>Assign a “center”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to each cluster</a:t>
                </a:r>
                <a:endParaRPr lang="en-US" i="1" dirty="0"/>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07980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Sensitivity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The quantity </a:t>
                </a:r>
                <a14:m>
                  <m:oMath xmlns:m="http://schemas.openxmlformats.org/officeDocument/2006/math">
                    <m:r>
                      <a:rPr lang="en-US" sz="3200" b="0" i="1" smtClean="0">
                        <a:solidFill>
                          <a:srgbClr val="C00000"/>
                        </a:solidFill>
                        <a:latin typeface="Cambria Math" panose="02040503050406030204" pitchFamily="18" charset="0"/>
                      </a:rPr>
                      <m:t>𝑠</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r>
                      <a:rPr lang="en-US" sz="3200" b="0" i="1" smtClean="0">
                        <a:solidFill>
                          <a:srgbClr val="C00000"/>
                        </a:solidFill>
                        <a:latin typeface="Cambria Math" panose="02040503050406030204" pitchFamily="18" charset="0"/>
                      </a:rPr>
                      <m:t>=</m:t>
                    </m:r>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𝐶</m:t>
                        </m:r>
                      </m:lim>
                    </m:limLow>
                    <m:f>
                      <m:fPr>
                        <m:ctrlPr>
                          <a:rPr lang="en-US" sz="3200" i="1" smtClean="0">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smtClean="0">
                                <a:solidFill>
                                  <a:srgbClr val="C00000"/>
                                </a:solidFill>
                                <a:latin typeface="Cambria Math" panose="02040503050406030204" pitchFamily="18" charset="0"/>
                              </a:rPr>
                            </m:ctrlPr>
                          </m:dPr>
                          <m:e>
                            <m:r>
                              <a:rPr lang="en-US" sz="3200" i="1" smtClean="0">
                                <a:solidFill>
                                  <a:srgbClr val="C00000"/>
                                </a:solidFill>
                                <a:latin typeface="Cambria Math" panose="02040503050406030204" pitchFamily="18" charset="0"/>
                              </a:rPr>
                              <m:t>𝑥</m:t>
                            </m:r>
                            <m:r>
                              <a:rPr lang="en-US" sz="320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𝐶</m:t>
                            </m:r>
                          </m:e>
                        </m:d>
                      </m:num>
                      <m:den>
                        <m:r>
                          <m:rPr>
                            <m:sty m:val="p"/>
                          </m:rPr>
                          <a:rPr lang="en-US" sz="3200" b="0" i="1"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den>
                    </m:f>
                  </m:oMath>
                </a14:m>
                <a:r>
                  <a:rPr lang="en-US" sz="3200" dirty="0"/>
                  <a:t> is called the </a:t>
                </a:r>
                <a:r>
                  <a:rPr lang="en-US" sz="3200" i="1" dirty="0">
                    <a:solidFill>
                      <a:srgbClr val="00B050"/>
                    </a:solidFill>
                  </a:rPr>
                  <a:t>sensitivity</a:t>
                </a:r>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𝑥</m:t>
                    </m:r>
                  </m:oMath>
                </a14:m>
                <a:r>
                  <a:rPr lang="en-US" sz="3200" dirty="0"/>
                  <a:t> and intuitively measures how “important” the point </a:t>
                </a:r>
                <a14:m>
                  <m:oMath xmlns:m="http://schemas.openxmlformats.org/officeDocument/2006/math">
                    <m:r>
                      <a:rPr lang="en-US" sz="3200" i="1">
                        <a:solidFill>
                          <a:srgbClr val="C00000"/>
                        </a:solidFill>
                        <a:latin typeface="Cambria Math" panose="02040503050406030204" pitchFamily="18" charset="0"/>
                      </a:rPr>
                      <m:t>𝑥</m:t>
                    </m:r>
                  </m:oMath>
                </a14:m>
                <a:r>
                  <a:rPr lang="en-US" sz="3200" dirty="0"/>
                  <a:t> is</a:t>
                </a:r>
              </a:p>
              <a:p>
                <a:pPr>
                  <a:buClr>
                    <a:schemeClr val="tx1"/>
                  </a:buClr>
                </a:pPr>
                <a:endParaRPr lang="en-US" sz="3200" dirty="0"/>
              </a:p>
              <a:p>
                <a:pPr>
                  <a:buClr>
                    <a:schemeClr val="tx1"/>
                  </a:buClr>
                </a:pPr>
                <a:r>
                  <a:rPr lang="en-US" sz="3200" dirty="0"/>
                  <a:t>The </a:t>
                </a:r>
                <a:r>
                  <a:rPr lang="en-US" sz="3200" i="1" dirty="0">
                    <a:solidFill>
                      <a:srgbClr val="00B050"/>
                    </a:solidFill>
                  </a:rPr>
                  <a:t>total sensitivity</a:t>
                </a:r>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t> is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r>
                          <a:rPr lang="en-US" sz="3200" b="0" i="1" smtClean="0">
                            <a:solidFill>
                              <a:srgbClr val="C00000"/>
                            </a:solidFill>
                            <a:latin typeface="Cambria Math" panose="02040503050406030204" pitchFamily="18" charset="0"/>
                          </a:rPr>
                          <m:t>𝑠</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e>
                    </m:nary>
                  </m:oMath>
                </a14:m>
                <a:r>
                  <a:rPr lang="en-US" sz="3200" dirty="0"/>
                  <a:t> and quantifies how many points will be sampled into </a:t>
                </a:r>
                <a14:m>
                  <m:oMath xmlns:m="http://schemas.openxmlformats.org/officeDocument/2006/math">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oMath>
                </a14:m>
                <a:r>
                  <a:rPr lang="en-US" sz="3200" dirty="0"/>
                  <a:t> through importance/sensitivity sampling (before the union bound)</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29346624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Online Sensitivity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lnSpcReduction="10000"/>
              </a:bodyPr>
              <a:lstStyle/>
              <a:p>
                <a:pPr>
                  <a:buClr>
                    <a:schemeClr val="tx1"/>
                  </a:buClr>
                </a:pPr>
                <a:r>
                  <a:rPr lang="en-US" sz="3200" dirty="0"/>
                  <a:t>In a data stream, computing/approximating sensitivity </a:t>
                </a:r>
                <a14:m>
                  <m:oMath xmlns:m="http://schemas.openxmlformats.org/officeDocument/2006/math">
                    <m:r>
                      <a:rPr lang="en-US" sz="3200" b="0" i="1" smtClean="0">
                        <a:solidFill>
                          <a:srgbClr val="C00000"/>
                        </a:solidFill>
                        <a:latin typeface="Cambria Math" panose="02040503050406030204" pitchFamily="18" charset="0"/>
                      </a:rPr>
                      <m:t>𝑠</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r>
                      <a:rPr lang="en-US" sz="3200" b="0" i="1" smtClean="0">
                        <a:solidFill>
                          <a:srgbClr val="C00000"/>
                        </a:solidFill>
                        <a:latin typeface="Cambria Math" panose="02040503050406030204" pitchFamily="18" charset="0"/>
                      </a:rPr>
                      <m:t>=</m:t>
                    </m:r>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𝐶</m:t>
                        </m:r>
                      </m:lim>
                    </m:limLow>
                    <m:f>
                      <m:fPr>
                        <m:ctrlPr>
                          <a:rPr lang="en-US" sz="3200" i="1" smtClean="0">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smtClean="0">
                                <a:solidFill>
                                  <a:srgbClr val="C00000"/>
                                </a:solidFill>
                                <a:latin typeface="Cambria Math" panose="02040503050406030204" pitchFamily="18" charset="0"/>
                              </a:rPr>
                            </m:ctrlPr>
                          </m:dPr>
                          <m:e>
                            <m:r>
                              <a:rPr lang="en-US" sz="3200" i="1" smtClean="0">
                                <a:solidFill>
                                  <a:srgbClr val="C00000"/>
                                </a:solidFill>
                                <a:latin typeface="Cambria Math" panose="02040503050406030204" pitchFamily="18" charset="0"/>
                              </a:rPr>
                              <m:t>𝑥</m:t>
                            </m:r>
                            <m:r>
                              <a:rPr lang="en-US" sz="320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𝐶</m:t>
                            </m:r>
                          </m:e>
                        </m:d>
                      </m:num>
                      <m:den>
                        <m:r>
                          <m:rPr>
                            <m:sty m:val="p"/>
                          </m:rPr>
                          <a:rPr lang="en-US" sz="3200" b="0" i="1"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den>
                    </m:f>
                  </m:oMath>
                </a14:m>
                <a:r>
                  <a:rPr lang="en-US" sz="3200" dirty="0"/>
                  <a:t> requires seeing the entire dataset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t>, but then it is too late to sample </a:t>
                </a:r>
                <a14:m>
                  <m:oMath xmlns:m="http://schemas.openxmlformats.org/officeDocument/2006/math">
                    <m:r>
                      <a:rPr lang="en-US" sz="3200" i="1">
                        <a:solidFill>
                          <a:srgbClr val="C00000"/>
                        </a:solidFill>
                        <a:latin typeface="Cambria Math" panose="02040503050406030204" pitchFamily="18" charset="0"/>
                      </a:rPr>
                      <m:t>𝑥</m:t>
                    </m:r>
                  </m:oMath>
                </a14:m>
                <a:endParaRPr lang="en-US" sz="3200" dirty="0"/>
              </a:p>
              <a:p>
                <a:pPr>
                  <a:buClr>
                    <a:schemeClr val="tx1"/>
                  </a:buClr>
                </a:pPr>
                <a:endParaRPr lang="en-US" sz="3200" dirty="0"/>
              </a:p>
              <a:p>
                <a:pPr>
                  <a:buClr>
                    <a:schemeClr val="tx1"/>
                  </a:buClr>
                </a:pPr>
                <a:r>
                  <a:rPr lang="en-US" sz="3200" dirty="0"/>
                  <a:t>We define the </a:t>
                </a:r>
                <a:r>
                  <a:rPr lang="en-US" sz="3200" i="1" dirty="0">
                    <a:solidFill>
                      <a:srgbClr val="00B050"/>
                    </a:solidFill>
                  </a:rPr>
                  <a:t>online sensitivity</a:t>
                </a:r>
                <a:r>
                  <a:rPr lang="en-US" sz="3200" dirty="0"/>
                  <a:t> of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oMath>
                </a14:m>
                <a:r>
                  <a:rPr lang="en-US" sz="3200" dirty="0"/>
                  <a:t> with respect to a stream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oMath>
                </a14:m>
                <a:r>
                  <a:rPr lang="en-US" sz="3200" dirty="0"/>
                  <a:t> to be </a:t>
                </a:r>
                <a14:m>
                  <m:oMath xmlns:m="http://schemas.openxmlformats.org/officeDocument/2006/math">
                    <m:r>
                      <a:rPr lang="en-US" sz="3200" b="0" i="1" smtClean="0">
                        <a:solidFill>
                          <a:srgbClr val="C00000"/>
                        </a:solidFill>
                        <a:latin typeface="Cambria Math" panose="02040503050406030204" pitchFamily="18" charset="0"/>
                      </a:rPr>
                      <m:t>𝜑</m:t>
                    </m:r>
                    <m:d>
                      <m:dPr>
                        <m:ctrlPr>
                          <a:rPr lang="en-US" sz="3200" i="1">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e>
                    </m:d>
                    <m:r>
                      <a:rPr lang="en-US" sz="3200" i="1">
                        <a:solidFill>
                          <a:srgbClr val="C00000"/>
                        </a:solidFill>
                        <a:latin typeface="Cambria Math" panose="02040503050406030204" pitchFamily="18" charset="0"/>
                      </a:rPr>
                      <m:t>=</m:t>
                    </m:r>
                    <m:limLow>
                      <m:limLowPr>
                        <m:ctrlPr>
                          <a:rPr lang="en-US" sz="3200" i="1">
                            <a:solidFill>
                              <a:srgbClr val="C00000"/>
                            </a:solidFill>
                            <a:latin typeface="Cambria Math" panose="02040503050406030204" pitchFamily="18" charset="0"/>
                          </a:rPr>
                        </m:ctrlPr>
                      </m:limLowPr>
                      <m:e>
                        <m:r>
                          <m:rPr>
                            <m:sty m:val="p"/>
                          </m:rPr>
                          <a:rPr lang="en-US" sz="3200">
                            <a:solidFill>
                              <a:srgbClr val="C00000"/>
                            </a:solidFill>
                            <a:latin typeface="Cambria Math" panose="02040503050406030204" pitchFamily="18" charset="0"/>
                          </a:rPr>
                          <m:t>max</m:t>
                        </m:r>
                      </m:e>
                      <m:lim>
                        <m:r>
                          <a:rPr lang="en-US" sz="3200" i="1">
                            <a:solidFill>
                              <a:srgbClr val="C00000"/>
                            </a:solidFill>
                            <a:latin typeface="Cambria Math" panose="02040503050406030204" pitchFamily="18" charset="0"/>
                          </a:rPr>
                          <m:t>𝐶</m:t>
                        </m:r>
                      </m:lim>
                    </m:limLow>
                    <m:f>
                      <m:fPr>
                        <m:ctrlPr>
                          <a:rPr lang="en-US" sz="3200" i="1">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num>
                      <m:den>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𝑋</m:t>
                                </m:r>
                              </m:e>
                              <m:sub>
                                <m:r>
                                  <a:rPr lang="en-US" sz="3200" b="0" i="1" smtClean="0">
                                    <a:solidFill>
                                      <a:srgbClr val="C00000"/>
                                    </a:solidFill>
                                    <a:latin typeface="Cambria Math" panose="02040503050406030204" pitchFamily="18" charset="0"/>
                                  </a:rPr>
                                  <m:t>𝑡</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den>
                    </m:f>
                  </m:oMath>
                </a14:m>
                <a:r>
                  <a:rPr lang="en-US" sz="3200" dirty="0"/>
                  <a:t>, where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𝑋</m:t>
                        </m:r>
                      </m:e>
                      <m:sub>
                        <m:r>
                          <a:rPr lang="en-US" sz="3200" i="1">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oMath>
                </a14:m>
                <a:r>
                  <a:rPr lang="en-US" sz="3200" dirty="0"/>
                  <a:t>, which intuitively measures how “important” the point </a:t>
                </a:r>
                <a14:m>
                  <m:oMath xmlns:m="http://schemas.openxmlformats.org/officeDocument/2006/math">
                    <m:r>
                      <a:rPr lang="en-US" sz="3200" i="1">
                        <a:solidFill>
                          <a:srgbClr val="C00000"/>
                        </a:solidFill>
                        <a:latin typeface="Cambria Math" panose="02040503050406030204" pitchFamily="18" charset="0"/>
                      </a:rPr>
                      <m:t>𝑥</m:t>
                    </m:r>
                  </m:oMath>
                </a14:m>
                <a:r>
                  <a:rPr lang="en-US" sz="3200" dirty="0"/>
                  <a:t> is </a:t>
                </a:r>
                <a:r>
                  <a:rPr lang="en-US" sz="3200" i="1" dirty="0">
                    <a:solidFill>
                      <a:srgbClr val="00B050"/>
                    </a:solidFill>
                  </a:rPr>
                  <a:t>SO FAR</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3782"/>
                </a:stretch>
              </a:blipFill>
            </p:spPr>
            <p:txBody>
              <a:bodyPr/>
              <a:lstStyle/>
              <a:p>
                <a:r>
                  <a:rPr lang="en-US">
                    <a:noFill/>
                  </a:rPr>
                  <a:t> </a:t>
                </a:r>
              </a:p>
            </p:txBody>
          </p:sp>
        </mc:Fallback>
      </mc:AlternateContent>
    </p:spTree>
    <p:extLst>
      <p:ext uri="{BB962C8B-B14F-4D97-AF65-F5344CB8AC3E}">
        <p14:creationId xmlns:p14="http://schemas.microsoft.com/office/powerpoint/2010/main" val="289468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Online Sensitivity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Streaming algorithm</a:t>
                </a:r>
                <a:r>
                  <a:rPr lang="en-US" sz="3200" dirty="0"/>
                  <a:t>: sample each point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oMath>
                </a14:m>
                <a:r>
                  <a:rPr lang="en-US" sz="3200" dirty="0"/>
                  <a:t> with probability </a:t>
                </a:r>
                <a14:m>
                  <m:oMath xmlns:m="http://schemas.openxmlformats.org/officeDocument/2006/math">
                    <m:r>
                      <a:rPr lang="en-US" sz="3200" b="0" i="1" smtClean="0">
                        <a:solidFill>
                          <a:srgbClr val="C00000"/>
                        </a:solidFill>
                        <a:latin typeface="Cambria Math" panose="02040503050406030204" pitchFamily="18" charset="0"/>
                      </a:rPr>
                      <m:t>𝑝</m:t>
                    </m:r>
                    <m:d>
                      <m:dPr>
                        <m:ctrlPr>
                          <a:rPr lang="en-US" sz="3200" i="1">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e>
                    </m:d>
                    <m:r>
                      <a:rPr lang="en-US" sz="3200" i="1">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min</m:t>
                        </m:r>
                      </m:fName>
                      <m:e>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𝑘𝑑</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polylog</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𝜑</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m:t>
                            </m:r>
                          </m:e>
                        </m:d>
                      </m:e>
                    </m:func>
                  </m:oMath>
                </a14:m>
                <a:endParaRPr lang="en-US" sz="3200" i="1" dirty="0">
                  <a:solidFill>
                    <a:srgbClr val="00B050"/>
                  </a:solidFill>
                </a:endParaRPr>
              </a:p>
              <a:p>
                <a:pPr marL="0" indent="0">
                  <a:buClr>
                    <a:schemeClr val="tx1"/>
                  </a:buClr>
                  <a:buNone/>
                </a:pPr>
                <a:endParaRPr lang="en-US" sz="3200" i="1" dirty="0">
                  <a:solidFill>
                    <a:srgbClr val="00B050"/>
                  </a:solidFill>
                </a:endParaRPr>
              </a:p>
              <a:p>
                <a:pPr marL="0" indent="0">
                  <a:buClr>
                    <a:schemeClr val="tx1"/>
                  </a:buClr>
                  <a:buNone/>
                </a:pPr>
                <a:endParaRPr lang="en-US" sz="3200" i="1" dirty="0">
                  <a:solidFill>
                    <a:srgbClr val="00B050"/>
                  </a:solidFill>
                </a:endParaRPr>
              </a:p>
              <a:p>
                <a:pPr>
                  <a:buClr>
                    <a:schemeClr val="tx1"/>
                  </a:buClr>
                </a:pPr>
                <a:r>
                  <a:rPr lang="en-US" sz="3200" dirty="0"/>
                  <a:t>How to compute (or approximate) </a:t>
                </a:r>
                <a14:m>
                  <m:oMath xmlns:m="http://schemas.openxmlformats.org/officeDocument/2006/math">
                    <m:r>
                      <a:rPr lang="en-US" sz="3200" b="0" i="1" smtClean="0">
                        <a:solidFill>
                          <a:srgbClr val="C00000"/>
                        </a:solidFill>
                        <a:latin typeface="Cambria Math" panose="02040503050406030204" pitchFamily="18" charset="0"/>
                      </a:rPr>
                      <m:t>𝜑</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m:t>
                    </m:r>
                  </m:oMath>
                </a14:m>
                <a:r>
                  <a:rPr lang="en-US" sz="3200"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4168926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Online Sensitivity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Observation</a:t>
                </a:r>
                <a:r>
                  <a:rPr lang="en-US" sz="3200" dirty="0"/>
                  <a:t>: we can use a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e>
                    </m:d>
                  </m:oMath>
                </a14:m>
                <a:r>
                  <a:rPr lang="en-US" sz="3200" dirty="0"/>
                  <a:t>-coreset to obtain a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a:rPr lang="en-US" sz="3200" b="0" i="1" smtClean="0">
                        <a:solidFill>
                          <a:srgbClr val="C00000"/>
                        </a:solidFill>
                        <a:latin typeface="Cambria Math" panose="02040503050406030204" pitchFamily="18" charset="0"/>
                      </a:rPr>
                      <m:t>𝜑</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e>
                    </m:d>
                  </m:oMath>
                </a14:m>
                <a:endParaRPr lang="en-US" sz="3200" b="0" dirty="0">
                  <a:solidFill>
                    <a:srgbClr val="C00000"/>
                  </a:solidFill>
                </a:endParaRPr>
              </a:p>
              <a:p>
                <a:pPr marL="0" indent="0">
                  <a:buClr>
                    <a:schemeClr val="tx1"/>
                  </a:buClr>
                  <a:buNone/>
                </a:pPr>
                <a:endParaRPr lang="en-US" sz="3200" dirty="0"/>
              </a:p>
              <a:p>
                <a:pPr>
                  <a:buClr>
                    <a:schemeClr val="tx1"/>
                  </a:buClr>
                </a:pPr>
                <a:r>
                  <a:rPr lang="en-US" sz="3200" dirty="0"/>
                  <a:t>Use samples obtained from online sensitivity sampling at each time </a:t>
                </a:r>
                <a14:m>
                  <m:oMath xmlns:m="http://schemas.openxmlformats.org/officeDocument/2006/math">
                    <m:r>
                      <a:rPr lang="en-US" sz="3200" b="0" i="1" smtClean="0">
                        <a:solidFill>
                          <a:srgbClr val="C00000"/>
                        </a:solidFill>
                        <a:latin typeface="Cambria Math" panose="02040503050406030204" pitchFamily="18" charset="0"/>
                      </a:rPr>
                      <m:t>𝑡</m:t>
                    </m:r>
                    <m:r>
                      <a:rPr lang="en-US" sz="3200" b="0" i="1" smtClean="0">
                        <a:solidFill>
                          <a:srgbClr val="C00000"/>
                        </a:solidFill>
                        <a:latin typeface="Cambria Math" panose="02040503050406030204" pitchFamily="18" charset="0"/>
                      </a:rPr>
                      <m:t>−1</m:t>
                    </m:r>
                  </m:oMath>
                </a14:m>
                <a:r>
                  <a:rPr lang="en-US" sz="3200" dirty="0"/>
                  <a:t> to obtain a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a:rPr lang="en-US" sz="3200" i="1">
                        <a:solidFill>
                          <a:srgbClr val="C00000"/>
                        </a:solidFill>
                        <a:latin typeface="Cambria Math" panose="02040503050406030204" pitchFamily="18" charset="0"/>
                      </a:rPr>
                      <m:t>𝜑</m:t>
                    </m:r>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𝑡</m:t>
                            </m:r>
                          </m:sub>
                        </m:sSub>
                      </m:e>
                    </m:d>
                  </m:oMath>
                </a14:m>
                <a:endParaRPr lang="en-US" sz="3200" dirty="0">
                  <a:solidFill>
                    <a:srgbClr val="C00000"/>
                  </a:solidFill>
                </a:endParaRPr>
              </a:p>
              <a:p>
                <a:pPr>
                  <a:buClr>
                    <a:schemeClr val="tx1"/>
                  </a:buClr>
                </a:pPr>
                <a:endParaRPr lang="en-US" sz="3200" dirty="0"/>
              </a:p>
              <a:p>
                <a:pPr>
                  <a:buClr>
                    <a:schemeClr val="tx1"/>
                  </a:buClr>
                </a:pPr>
                <a:r>
                  <a:rPr lang="en-US" sz="3200" dirty="0"/>
                  <a:t>Can then perform online sensitivity sampling at time </a:t>
                </a:r>
                <a14:m>
                  <m:oMath xmlns:m="http://schemas.openxmlformats.org/officeDocument/2006/math">
                    <m:r>
                      <a:rPr lang="en-US" sz="3200" b="0" i="1" smtClean="0">
                        <a:solidFill>
                          <a:srgbClr val="C00000"/>
                        </a:solidFill>
                        <a:latin typeface="Cambria Math" panose="02040503050406030204" pitchFamily="18" charset="0"/>
                      </a:rPr>
                      <m:t>𝑡</m:t>
                    </m:r>
                  </m:oMath>
                </a14:m>
                <a:r>
                  <a:rPr lang="en-US" sz="3200" dirty="0"/>
                  <a:t> and by induction, at all times in the stream</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603217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Online Sensitivity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34014"/>
                <a:ext cx="10515600" cy="4351338"/>
              </a:xfrm>
            </p:spPr>
            <p:txBody>
              <a:bodyPr>
                <a:normAutofit/>
              </a:bodyPr>
              <a:lstStyle/>
              <a:p>
                <a:pPr>
                  <a:buClr>
                    <a:schemeClr val="tx1"/>
                  </a:buClr>
                </a:pPr>
                <a:r>
                  <a:rPr lang="en-US" sz="3200" dirty="0">
                    <a:solidFill>
                      <a:srgbClr val="00B050"/>
                    </a:solidFill>
                  </a:rPr>
                  <a:t>Streaming algorithm</a:t>
                </a:r>
                <a:r>
                  <a:rPr lang="en-US" sz="3200" dirty="0"/>
                  <a:t>: sample each point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𝑡</m:t>
                        </m:r>
                      </m:sub>
                    </m:sSub>
                  </m:oMath>
                </a14:m>
                <a:r>
                  <a:rPr lang="en-US" sz="3200" dirty="0"/>
                  <a:t> with probability </a:t>
                </a:r>
                <a14:m>
                  <m:oMath xmlns:m="http://schemas.openxmlformats.org/officeDocument/2006/math">
                    <m:r>
                      <a:rPr lang="en-US" sz="3200" i="1">
                        <a:solidFill>
                          <a:srgbClr val="C00000"/>
                        </a:solidFill>
                        <a:latin typeface="Cambria Math" panose="02040503050406030204" pitchFamily="18" charset="0"/>
                      </a:rPr>
                      <m:t>𝑝</m:t>
                    </m:r>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𝑡</m:t>
                            </m:r>
                          </m:sub>
                        </m:sSub>
                      </m:e>
                    </m:d>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min</m:t>
                        </m:r>
                      </m:fName>
                      <m:e>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𝑘𝑑</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r>
                              <a:rPr lang="en-US" sz="3200" i="1">
                                <a:solidFill>
                                  <a:srgbClr val="C00000"/>
                                </a:solidFill>
                                <a:latin typeface="Cambria Math" panose="02040503050406030204" pitchFamily="18" charset="0"/>
                              </a:rPr>
                              <m:t>⋅</m:t>
                            </m:r>
                            <m:r>
                              <m:rPr>
                                <m:sty m:val="p"/>
                              </m:rPr>
                              <a:rPr lang="en-US" sz="3200">
                                <a:solidFill>
                                  <a:srgbClr val="C00000"/>
                                </a:solidFill>
                                <a:latin typeface="Cambria Math" panose="02040503050406030204" pitchFamily="18" charset="0"/>
                              </a:rPr>
                              <m:t>polylog</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𝑛</m:t>
                                </m:r>
                                <m:r>
                                  <m:rPr>
                                    <m:sty m:val="p"/>
                                  </m:rPr>
                                  <a:rPr lang="en-US" sz="3200">
                                    <a:solidFill>
                                      <a:srgbClr val="C00000"/>
                                    </a:solidFill>
                                    <a:latin typeface="Cambria Math" panose="02040503050406030204" pitchFamily="18" charset="0"/>
                                  </a:rPr>
                                  <m:t>Δ</m:t>
                                </m:r>
                              </m:e>
                            </m:d>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𝜑</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𝑡</m:t>
                                </m:r>
                              </m:sub>
                            </m:sSub>
                            <m:r>
                              <a:rPr lang="en-US" sz="3200" i="1">
                                <a:solidFill>
                                  <a:srgbClr val="C00000"/>
                                </a:solidFill>
                                <a:latin typeface="Cambria Math" panose="02040503050406030204" pitchFamily="18" charset="0"/>
                              </a:rPr>
                              <m:t>)</m:t>
                            </m:r>
                          </m:e>
                        </m:d>
                      </m:e>
                    </m:func>
                  </m:oMath>
                </a14:m>
                <a:endParaRPr lang="en-US" sz="3200" i="1" dirty="0">
                  <a:solidFill>
                    <a:srgbClr val="00B050"/>
                  </a:solidFill>
                </a:endParaRPr>
              </a:p>
              <a:p>
                <a:pPr>
                  <a:buClr>
                    <a:schemeClr val="tx1"/>
                  </a:buClr>
                </a:pPr>
                <a:endParaRPr lang="en-US" sz="3200" dirty="0">
                  <a:solidFill>
                    <a:srgbClr val="00B050"/>
                  </a:solidFill>
                </a:endParaRPr>
              </a:p>
              <a:p>
                <a:pPr>
                  <a:buClr>
                    <a:schemeClr val="tx1"/>
                  </a:buClr>
                </a:pPr>
                <a:r>
                  <a:rPr lang="en-US" sz="3200" dirty="0"/>
                  <a:t>In total, roughly </a:t>
                </a:r>
                <a14:m>
                  <m:oMath xmlns:m="http://schemas.openxmlformats.org/officeDocument/2006/math">
                    <m:f>
                      <m:fPr>
                        <m:ctrlPr>
                          <a:rPr lang="en-US" sz="3200" b="0" i="1" smtClean="0">
                            <a:solidFill>
                              <a:srgbClr val="C00000"/>
                            </a:solidFill>
                            <a:latin typeface="Cambria Math" panose="02040503050406030204" pitchFamily="18" charset="0"/>
                          </a:rPr>
                        </m:ctrlPr>
                      </m:fPr>
                      <m:num>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𝑘</m:t>
                            </m:r>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𝑑</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poly</m:t>
                        </m:r>
                        <m:r>
                          <m:rPr>
                            <m:sty m:val="p"/>
                          </m:rPr>
                          <a:rPr lang="en-US" sz="3200" b="0" i="0" smtClean="0">
                            <a:solidFill>
                              <a:srgbClr val="C00000"/>
                            </a:solidFill>
                            <a:latin typeface="Cambria Math" panose="02040503050406030204" pitchFamily="18" charset="0"/>
                          </a:rPr>
                          <m:t>log</m:t>
                        </m:r>
                      </m:fName>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num>
                          <m:den>
                            <m:r>
                              <a:rPr lang="en-US" sz="3200" b="0" i="1" smtClean="0">
                                <a:solidFill>
                                  <a:srgbClr val="C00000"/>
                                </a:solidFill>
                                <a:latin typeface="Cambria Math" panose="02040503050406030204" pitchFamily="18" charset="0"/>
                              </a:rPr>
                              <m:t>𝜀</m:t>
                            </m:r>
                          </m:den>
                        </m:f>
                      </m:e>
                    </m:func>
                  </m:oMath>
                </a14:m>
                <a:r>
                  <a:rPr lang="en-US" sz="3200" dirty="0"/>
                  <a:t> points sampled in expectation</a:t>
                </a:r>
                <a:endParaRPr lang="en-US" sz="3200" dirty="0">
                  <a:solidFill>
                    <a:srgbClr val="00B050"/>
                  </a:solidFill>
                </a:endParaRP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34014"/>
                <a:ext cx="10515600" cy="4351338"/>
              </a:xfrm>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827232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Sampling</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911677"/>
          </a:xfrm>
        </p:spPr>
        <p:txBody>
          <a:bodyPr>
            <a:normAutofit/>
          </a:bodyPr>
          <a:lstStyle/>
          <a:p>
            <a:pPr>
              <a:buClr>
                <a:schemeClr val="tx1"/>
              </a:buClr>
            </a:pPr>
            <a:r>
              <a:rPr lang="en-US" dirty="0">
                <a:solidFill>
                  <a:srgbClr val="00B050"/>
                </a:solidFill>
              </a:rPr>
              <a:t>Previous intuition</a:t>
            </a:r>
            <a:r>
              <a:rPr lang="en-US" dirty="0"/>
              <a:t>: we can sample each point with probability proportional to how “important” the point is</a:t>
            </a:r>
          </a:p>
        </p:txBody>
      </p:sp>
      <p:sp>
        <p:nvSpPr>
          <p:cNvPr id="4" name="Oval 3">
            <a:extLst>
              <a:ext uri="{FF2B5EF4-FFF2-40B4-BE49-F238E27FC236}">
                <a16:creationId xmlns:a16="http://schemas.microsoft.com/office/drawing/2014/main" id="{ED4718C7-7F17-D623-ADE0-23F7609534F0}"/>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F861F7-8C00-0CEE-01F7-6FB7F9233550}"/>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8CCDB-E355-752D-EB67-065940A2492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76440E6-41F4-EA3D-9FE0-25C26AB239A7}"/>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616BBF-F185-0144-19A2-2A6D8E960E0B}"/>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C532011-D839-7BDC-41A1-5EF734879196}"/>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9984C-4352-33F1-CDBA-0B331725CA50}"/>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3D74E-F81E-B58A-9537-F269FC89A63C}"/>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587E42-40CE-CEA2-B8AE-4078A1472269}"/>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B95716A-E2AF-1EBD-ED68-85F0CAC32D20}"/>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C47A6C-DC11-F479-B3FD-21278673B1E2}"/>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E3995F-69BC-82B7-EB00-787C2945E13D}"/>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B2B4A10-4B8D-0393-4FB4-E1320696CC9C}"/>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6AB123-D107-B543-1FA4-6D30691FBC8A}"/>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884B21-6A77-BD4C-6B9E-F8CB87B0E654}"/>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9009AE-16DE-63E7-3D01-DCBAB714EF30}"/>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062BA6-C43E-A73E-2C7C-BFB094E00624}"/>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C32A2-188A-73C9-531F-0B9C61F458E4}"/>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479978-9015-DB2B-26EB-F7489C229A5B}"/>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3FEDB7-2B8E-01E2-C1DE-7FCD97BD24DF}"/>
              </a:ext>
            </a:extLst>
          </p:cNvPr>
          <p:cNvSpPr/>
          <p:nvPr/>
        </p:nvSpPr>
        <p:spPr>
          <a:xfrm>
            <a:off x="6148284" y="5986333"/>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AEA32E7-0F8E-2E04-C9A5-ECEF4A9BDC38}"/>
              </a:ext>
            </a:extLst>
          </p:cNvPr>
          <p:cNvSpPr/>
          <p:nvPr/>
        </p:nvSpPr>
        <p:spPr>
          <a:xfrm>
            <a:off x="6357788" y="532006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BA846F-9365-D21E-8E7E-2BCA874D07CB}"/>
              </a:ext>
            </a:extLst>
          </p:cNvPr>
          <p:cNvSpPr/>
          <p:nvPr/>
        </p:nvSpPr>
        <p:spPr>
          <a:xfrm>
            <a:off x="6014300" y="5632828"/>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C4EE679-9298-BBE4-0F26-7EF6AD6898AB}"/>
              </a:ext>
            </a:extLst>
          </p:cNvPr>
          <p:cNvSpPr/>
          <p:nvPr/>
        </p:nvSpPr>
        <p:spPr>
          <a:xfrm>
            <a:off x="6411028" y="570047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781DEC79-FBB4-9387-ADB7-FFBE7B5DC043}"/>
              </a:ext>
            </a:extLst>
          </p:cNvPr>
          <p:cNvSpPr txBox="1">
            <a:spLocks/>
          </p:cNvSpPr>
          <p:nvPr/>
        </p:nvSpPr>
        <p:spPr>
          <a:xfrm>
            <a:off x="836195" y="2621148"/>
            <a:ext cx="4599654" cy="1825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dirty="0"/>
              <a:t>We can also consider the “importance” of each point with respect to the following points in the stream</a:t>
            </a:r>
          </a:p>
        </p:txBody>
      </p:sp>
      <p:sp>
        <p:nvSpPr>
          <p:cNvPr id="30" name="Content Placeholder 2">
            <a:extLst>
              <a:ext uri="{FF2B5EF4-FFF2-40B4-BE49-F238E27FC236}">
                <a16:creationId xmlns:a16="http://schemas.microsoft.com/office/drawing/2014/main" id="{9A67E6BB-848D-12D3-F10D-DFF0D576A53C}"/>
              </a:ext>
            </a:extLst>
          </p:cNvPr>
          <p:cNvSpPr txBox="1">
            <a:spLocks/>
          </p:cNvSpPr>
          <p:nvPr/>
        </p:nvSpPr>
        <p:spPr>
          <a:xfrm>
            <a:off x="7106150" y="2550133"/>
            <a:ext cx="4599654" cy="2894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a:solidFill>
                  <a:srgbClr val="00B050"/>
                </a:solidFill>
              </a:rPr>
              <a:t>New </a:t>
            </a:r>
            <a:r>
              <a:rPr lang="en-US" dirty="0">
                <a:solidFill>
                  <a:srgbClr val="00B050"/>
                </a:solidFill>
              </a:rPr>
              <a:t>i</a:t>
            </a:r>
            <a:r>
              <a:rPr lang="en-US">
                <a:solidFill>
                  <a:srgbClr val="00B050"/>
                </a:solidFill>
              </a:rPr>
              <a:t>ntuition</a:t>
            </a:r>
            <a:r>
              <a:rPr lang="en-US" dirty="0"/>
              <a:t>: previous points do not matter in the importance of a point because the previous points can be expired</a:t>
            </a:r>
          </a:p>
        </p:txBody>
      </p:sp>
    </p:spTree>
    <p:extLst>
      <p:ext uri="{BB962C8B-B14F-4D97-AF65-F5344CB8AC3E}">
        <p14:creationId xmlns:p14="http://schemas.microsoft.com/office/powerpoint/2010/main" val="791109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Sampling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502137" y="1815546"/>
                <a:ext cx="11113693" cy="3807204"/>
              </a:xfrm>
            </p:spPr>
            <p:txBody>
              <a:bodyPr>
                <a:normAutofit/>
              </a:bodyPr>
              <a:lstStyle/>
              <a:p>
                <a:pPr>
                  <a:buClr>
                    <a:schemeClr val="tx1"/>
                  </a:buClr>
                </a:pPr>
                <a:r>
                  <a:rPr lang="en-US" dirty="0">
                    <a:solidFill>
                      <a:srgbClr val="00B050"/>
                    </a:solidFill>
                  </a:rPr>
                  <a:t>Theorem</a:t>
                </a:r>
                <a:r>
                  <a:rPr lang="en-US" dirty="0"/>
                  <a:t>: There exists a sliding window model algorithm that samples </a:t>
                </a:r>
                <a:r>
                  <a:rPr lang="en-US" sz="2800" dirty="0"/>
                  <a:t>roughly </a:t>
                </a:r>
                <a14:m>
                  <m:oMath xmlns:m="http://schemas.openxmlformats.org/officeDocument/2006/math">
                    <m:f>
                      <m:fPr>
                        <m:ctrlPr>
                          <a:rPr lang="en-US" sz="2800" b="0" i="1" smtClean="0">
                            <a:solidFill>
                              <a:srgbClr val="C00000"/>
                            </a:solidFill>
                            <a:latin typeface="Cambria Math" panose="02040503050406030204" pitchFamily="18" charset="0"/>
                          </a:rPr>
                        </m:ctrlPr>
                      </m:fPr>
                      <m:num>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𝑘</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𝑑</m:t>
                        </m:r>
                      </m:num>
                      <m:den>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𝜀</m:t>
                            </m:r>
                          </m:e>
                          <m:sup>
                            <m:r>
                              <a:rPr lang="en-US" sz="2800" b="0" i="1" smtClean="0">
                                <a:solidFill>
                                  <a:srgbClr val="C00000"/>
                                </a:solidFill>
                                <a:latin typeface="Cambria Math" panose="02040503050406030204" pitchFamily="18" charset="0"/>
                              </a:rPr>
                              <m:t>2</m:t>
                            </m:r>
                          </m:sup>
                        </m:sSup>
                      </m:den>
                    </m:f>
                    <m:r>
                      <a:rPr lang="en-US" sz="2800" b="0" i="1" smtClean="0">
                        <a:solidFill>
                          <a:srgbClr val="C00000"/>
                        </a:solidFill>
                        <a:latin typeface="Cambria Math" panose="02040503050406030204" pitchFamily="18" charset="0"/>
                      </a:rPr>
                      <m:t>⋅</m:t>
                    </m:r>
                    <m:func>
                      <m:funcPr>
                        <m:ctrlPr>
                          <a:rPr lang="en-US" sz="2800" b="0" i="1" smtClean="0">
                            <a:solidFill>
                              <a:srgbClr val="C00000"/>
                            </a:solidFill>
                            <a:latin typeface="Cambria Math" panose="02040503050406030204" pitchFamily="18" charset="0"/>
                          </a:rPr>
                        </m:ctrlPr>
                      </m:funcPr>
                      <m:fName>
                        <m:r>
                          <m:rPr>
                            <m:sty m:val="p"/>
                          </m:rPr>
                          <a:rPr lang="en-US" sz="2800" b="0" i="0" smtClean="0">
                            <a:solidFill>
                              <a:srgbClr val="C00000"/>
                            </a:solidFill>
                            <a:latin typeface="Cambria Math" panose="02040503050406030204" pitchFamily="18" charset="0"/>
                          </a:rPr>
                          <m:t>polylog</m:t>
                        </m:r>
                      </m:fName>
                      <m:e>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𝑛</m:t>
                            </m:r>
                            <m:r>
                              <m:rPr>
                                <m:sty m:val="p"/>
                              </m:rPr>
                              <a:rPr lang="en-US" sz="2800" b="0" i="0" smtClean="0">
                                <a:solidFill>
                                  <a:srgbClr val="C00000"/>
                                </a:solidFill>
                                <a:latin typeface="Cambria Math" panose="02040503050406030204" pitchFamily="18" charset="0"/>
                              </a:rPr>
                              <m:t>Δ</m:t>
                            </m:r>
                          </m:num>
                          <m:den>
                            <m:r>
                              <a:rPr lang="en-US" sz="2800" b="0" i="1" smtClean="0">
                                <a:solidFill>
                                  <a:srgbClr val="C00000"/>
                                </a:solidFill>
                                <a:latin typeface="Cambria Math" panose="02040503050406030204" pitchFamily="18" charset="0"/>
                              </a:rPr>
                              <m:t>𝜀</m:t>
                            </m:r>
                          </m:den>
                        </m:f>
                      </m:e>
                    </m:func>
                  </m:oMath>
                </a14:m>
                <a:r>
                  <a:rPr lang="en-US" sz="2800" dirty="0"/>
                  <a:t> points and outputs a coreset for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𝑘</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𝑧</m:t>
                    </m:r>
                    <m:r>
                      <a:rPr lang="en-US" b="0" i="1" smtClean="0">
                        <a:solidFill>
                          <a:srgbClr val="C00000"/>
                        </a:solidFill>
                        <a:latin typeface="Cambria Math" panose="02040503050406030204" pitchFamily="18" charset="0"/>
                      </a:rPr>
                      <m:t>)</m:t>
                    </m:r>
                  </m:oMath>
                </a14:m>
                <a:r>
                  <a:rPr lang="en-US" dirty="0"/>
                  <a:t>-clustering </a:t>
                </a:r>
                <a:r>
                  <a:rPr lang="en-US" dirty="0">
                    <a:solidFill>
                      <a:schemeClr val="accent1"/>
                    </a:solidFill>
                  </a:rPr>
                  <a:t>[WoodruffZhongZhou23]</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502137" y="1815546"/>
                <a:ext cx="11113693" cy="3807204"/>
              </a:xfrm>
              <a:blipFill>
                <a:blip r:embed="rId2"/>
                <a:stretch>
                  <a:fillRect l="-987" t="-2724" r="-49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ED4718C7-7F17-D623-ADE0-23F7609534F0}"/>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F861F7-8C00-0CEE-01F7-6FB7F9233550}"/>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8CCDB-E355-752D-EB67-065940A2492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76440E6-41F4-EA3D-9FE0-25C26AB239A7}"/>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616BBF-F185-0144-19A2-2A6D8E960E0B}"/>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C532011-D839-7BDC-41A1-5EF734879196}"/>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9984C-4352-33F1-CDBA-0B331725CA50}"/>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3D74E-F81E-B58A-9537-F269FC89A63C}"/>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587E42-40CE-CEA2-B8AE-4078A1472269}"/>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B95716A-E2AF-1EBD-ED68-85F0CAC32D20}"/>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C47A6C-DC11-F479-B3FD-21278673B1E2}"/>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E3995F-69BC-82B7-EB00-787C2945E13D}"/>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B2B4A10-4B8D-0393-4FB4-E1320696CC9C}"/>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6AB123-D107-B543-1FA4-6D30691FBC8A}"/>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884B21-6A77-BD4C-6B9E-F8CB87B0E654}"/>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9009AE-16DE-63E7-3D01-DCBAB714EF30}"/>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062BA6-C43E-A73E-2C7C-BFB094E00624}"/>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C32A2-188A-73C9-531F-0B9C61F458E4}"/>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479978-9015-DB2B-26EB-F7489C229A5B}"/>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3FEDB7-2B8E-01E2-C1DE-7FCD97BD24DF}"/>
              </a:ext>
            </a:extLst>
          </p:cNvPr>
          <p:cNvSpPr/>
          <p:nvPr/>
        </p:nvSpPr>
        <p:spPr>
          <a:xfrm>
            <a:off x="6148284" y="5986333"/>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AEA32E7-0F8E-2E04-C9A5-ECEF4A9BDC38}"/>
              </a:ext>
            </a:extLst>
          </p:cNvPr>
          <p:cNvSpPr/>
          <p:nvPr/>
        </p:nvSpPr>
        <p:spPr>
          <a:xfrm>
            <a:off x="6357788" y="532006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BA846F-9365-D21E-8E7E-2BCA874D07CB}"/>
              </a:ext>
            </a:extLst>
          </p:cNvPr>
          <p:cNvSpPr/>
          <p:nvPr/>
        </p:nvSpPr>
        <p:spPr>
          <a:xfrm>
            <a:off x="6014300" y="5632828"/>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C4EE679-9298-BBE4-0F26-7EF6AD6898AB}"/>
              </a:ext>
            </a:extLst>
          </p:cNvPr>
          <p:cNvSpPr/>
          <p:nvPr/>
        </p:nvSpPr>
        <p:spPr>
          <a:xfrm>
            <a:off x="6411028" y="570047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2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marL="0" indent="0">
                  <a:buClr>
                    <a:schemeClr val="tx1"/>
                  </a:buClr>
                  <a:buNone/>
                </a:pPr>
                <a:endParaRPr lang="en-US" dirty="0"/>
              </a:p>
              <a:p>
                <a:pPr>
                  <a:buClr>
                    <a:schemeClr val="tx1"/>
                  </a:buClr>
                </a:pPr>
                <a:r>
                  <a:rPr lang="en-US" dirty="0"/>
                  <a:t>Assign a “center”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to each cluster</a:t>
                </a:r>
                <a:endParaRPr lang="en-US" i="1" dirty="0"/>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a:p>
                <a:pPr lvl="1">
                  <a:buClr>
                    <a:schemeClr val="tx1"/>
                  </a:buClr>
                </a:pPr>
                <a:r>
                  <a:rPr lang="en-US" sz="2800" dirty="0"/>
                  <a:t>Assume points are in metric space with distance function </a:t>
                </a:r>
                <a14:m>
                  <m:oMath xmlns:m="http://schemas.openxmlformats.org/officeDocument/2006/math">
                    <m:r>
                      <m:rPr>
                        <m:sty m:val="p"/>
                      </m:rPr>
                      <a:rPr lang="en-US" sz="2800" b="0" i="0" smtClean="0">
                        <a:solidFill>
                          <a:srgbClr val="C00000"/>
                        </a:solidFill>
                        <a:latin typeface="Cambria Math" panose="02040503050406030204" pitchFamily="18" charset="0"/>
                      </a:rPr>
                      <m:t>dist</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m:t>
                    </m:r>
                  </m:oMath>
                </a14:m>
                <a:endParaRPr lang="en-US" sz="2800" dirty="0"/>
              </a:p>
              <a:p>
                <a:pPr lvl="1">
                  <a:buClr>
                    <a:schemeClr val="tx1"/>
                  </a:buClr>
                </a:pPr>
                <a:r>
                  <a:rPr lang="en-US" sz="2800" dirty="0"/>
                  <a:t>Define </a:t>
                </a:r>
                <a14:m>
                  <m:oMath xmlns:m="http://schemas.openxmlformats.org/officeDocument/2006/math">
                    <m:r>
                      <m:rPr>
                        <m:sty m:val="p"/>
                      </m:rPr>
                      <a:rPr lang="en-US" sz="280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𝑃</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𝑐</m:t>
                            </m:r>
                          </m:e>
                          <m:sub>
                            <m:r>
                              <a:rPr lang="en-US" sz="2800" b="0" i="1" smtClean="0">
                                <a:solidFill>
                                  <a:srgbClr val="C00000"/>
                                </a:solidFill>
                                <a:latin typeface="Cambria Math" panose="02040503050406030204" pitchFamily="18" charset="0"/>
                              </a:rPr>
                              <m:t>𝑖</m:t>
                            </m:r>
                          </m:sub>
                        </m:sSub>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𝑐</m:t>
                                    </m:r>
                                  </m:e>
                                  <m:sub>
                                    <m:r>
                                      <a:rPr lang="en-US" sz="2800" i="1">
                                        <a:solidFill>
                                          <a:srgbClr val="C00000"/>
                                        </a:solidFill>
                                        <a:latin typeface="Cambria Math" panose="02040503050406030204" pitchFamily="18" charset="0"/>
                                      </a:rPr>
                                      <m:t>𝑖</m:t>
                                    </m:r>
                                  </m:sub>
                                </m:sSub>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𝑃</m:t>
                            </m:r>
                          </m:e>
                          <m:sub>
                            <m:r>
                              <a:rPr lang="en-US" sz="2800" i="1">
                                <a:solidFill>
                                  <a:srgbClr val="C00000"/>
                                </a:solidFill>
                                <a:latin typeface="Cambria Math" panose="02040503050406030204" pitchFamily="18" charset="0"/>
                              </a:rPr>
                              <m:t>𝑖</m:t>
                            </m:r>
                          </m:sub>
                        </m:sSub>
                      </m:sub>
                    </m:sSub>
                  </m:oMath>
                </a14:m>
                <a:endParaRPr lang="en-US" sz="28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48520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a:p>
                <a:pPr lvl="1">
                  <a:buClr>
                    <a:schemeClr val="tx1"/>
                  </a:buClr>
                </a:pPr>
                <a:r>
                  <a:rPr lang="en-US" sz="2800" dirty="0"/>
                  <a:t>Define </a:t>
                </a:r>
                <a14:m>
                  <m:oMath xmlns:m="http://schemas.openxmlformats.org/officeDocument/2006/math">
                    <m:r>
                      <m:rPr>
                        <m:sty m:val="p"/>
                      </m:rPr>
                      <a:rPr lang="en-US" sz="280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𝑃</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𝑐</m:t>
                            </m:r>
                          </m:e>
                          <m:sub>
                            <m:r>
                              <a:rPr lang="en-US" sz="2800" b="0" i="1" smtClean="0">
                                <a:solidFill>
                                  <a:srgbClr val="C00000"/>
                                </a:solidFill>
                                <a:latin typeface="Cambria Math" panose="02040503050406030204" pitchFamily="18" charset="0"/>
                              </a:rPr>
                              <m:t>𝑖</m:t>
                            </m:r>
                          </m:sub>
                        </m:sSub>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𝑐</m:t>
                                    </m:r>
                                  </m:e>
                                  <m:sub>
                                    <m:r>
                                      <a:rPr lang="en-US" sz="2800" i="1">
                                        <a:solidFill>
                                          <a:srgbClr val="C00000"/>
                                        </a:solidFill>
                                        <a:latin typeface="Cambria Math" panose="02040503050406030204" pitchFamily="18" charset="0"/>
                                      </a:rPr>
                                      <m:t>𝑖</m:t>
                                    </m:r>
                                  </m:sub>
                                </m:sSub>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𝑃</m:t>
                            </m:r>
                          </m:e>
                          <m:sub>
                            <m:r>
                              <a:rPr lang="en-US" sz="2800" i="1">
                                <a:solidFill>
                                  <a:srgbClr val="C00000"/>
                                </a:solidFill>
                                <a:latin typeface="Cambria Math" panose="02040503050406030204" pitchFamily="18" charset="0"/>
                              </a:rPr>
                              <m:t>𝑖</m:t>
                            </m:r>
                          </m:sub>
                        </m:sSub>
                      </m:sub>
                    </m:sSub>
                  </m:oMath>
                </a14:m>
                <a:endParaRPr lang="en-US" sz="2800" dirty="0"/>
              </a:p>
              <a:p>
                <a:pPr lvl="1">
                  <a:buClr>
                    <a:schemeClr val="tx1"/>
                  </a:buClr>
                </a:pPr>
                <a:endParaRPr lang="en-US" sz="2800" dirty="0"/>
              </a:p>
              <a:p>
                <a:pPr>
                  <a:buClr>
                    <a:schemeClr val="tx1"/>
                  </a:buClr>
                </a:pPr>
                <a:r>
                  <a:rPr lang="en-US" dirty="0"/>
                  <a:t>Suppose the set of centers is </a:t>
                </a:r>
                <a14:m>
                  <m:oMath xmlns:m="http://schemas.openxmlformats.org/officeDocument/2006/math">
                    <m:r>
                      <a:rPr lang="en-US" b="0" i="1" smtClean="0">
                        <a:solidFill>
                          <a:srgbClr val="C00000"/>
                        </a:solidFill>
                        <a:latin typeface="Cambria Math" panose="02040503050406030204" pitchFamily="18" charset="0"/>
                      </a:rPr>
                      <m:t>𝐶</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𝑘</m:t>
                            </m:r>
                          </m:sub>
                        </m:sSub>
                      </m:e>
                    </m:d>
                  </m:oMath>
                </a14:m>
                <a:endParaRPr lang="en-US" sz="3200" dirty="0"/>
              </a:p>
              <a:p>
                <a:pPr lvl="1">
                  <a:buClr>
                    <a:schemeClr val="tx1"/>
                  </a:buClr>
                </a:pPr>
                <a:r>
                  <a:rPr lang="en-US" sz="2800" dirty="0"/>
                  <a:t>Define clustering cost </a:t>
                </a:r>
                <a14:m>
                  <m:oMath xmlns:m="http://schemas.openxmlformats.org/officeDocument/2006/math">
                    <m:r>
                      <m:rPr>
                        <m:sty m:val="p"/>
                      </m:rPr>
                      <a:rPr lang="en-US" sz="2800" smtClean="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𝑋</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𝐶</m:t>
                        </m:r>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smtClean="0">
                                    <a:solidFill>
                                      <a:srgbClr val="C00000"/>
                                    </a:solidFill>
                                    <a:latin typeface="Cambria Math" panose="02040503050406030204" pitchFamily="18" charset="0"/>
                                  </a:rPr>
                                  <m:t>𝐶</m:t>
                                </m:r>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𝐶</m:t>
                        </m:r>
                      </m:sub>
                    </m:sSub>
                  </m:oMath>
                </a14:m>
                <a:endParaRPr lang="en-US" sz="28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43936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42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5E1C6B7-C8FC-D24F-FBB0-4570907C7667}"/>
              </a:ext>
            </a:extLst>
          </p:cNvPr>
          <p:cNvCxnSpPr>
            <a:stCxn id="11" idx="3"/>
            <a:endCxn id="8" idx="0"/>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325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3219</Words>
  <Application>Microsoft Office PowerPoint</Application>
  <PresentationFormat>Widescreen</PresentationFormat>
  <Paragraphs>373</Paragraphs>
  <Slides>56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Cambria Math</vt:lpstr>
      <vt:lpstr>Office Theme</vt:lpstr>
      <vt:lpstr>Near-Optimal k-Clustering in the Sliding Window Model </vt:lpstr>
      <vt:lpstr>Clustering</vt:lpstr>
      <vt:lpstr>k-Clustering</vt:lpstr>
      <vt:lpstr>k-Clustering</vt:lpstr>
      <vt:lpstr>k-Clustering</vt:lpstr>
      <vt:lpstr>k-Clustering</vt:lpstr>
      <vt:lpstr>k-Clustering</vt:lpstr>
      <vt:lpstr>k-Clustering</vt:lpstr>
      <vt:lpstr>k-Clustering</vt:lpstr>
      <vt:lpstr>k-Clustering</vt:lpstr>
      <vt:lpstr>k-Clustering</vt:lpstr>
      <vt:lpstr>k-Clustering</vt:lpstr>
      <vt:lpstr>Euclidean k-Clustering</vt:lpstr>
      <vt:lpstr>The Streaming Model</vt:lpstr>
      <vt:lpstr>Streaming / Sliding Window Model</vt:lpstr>
      <vt:lpstr>Streaming / Sliding Window Model</vt:lpstr>
      <vt:lpstr>Streaming / Sliding Window Model</vt:lpstr>
      <vt:lpstr>Streaming / Sliding Window Model</vt:lpstr>
      <vt:lpstr>Sliding Window Model</vt:lpstr>
      <vt:lpstr>Sliding Window Model</vt:lpstr>
      <vt:lpstr>k-Clustering in the Sliding Window Model</vt:lpstr>
      <vt:lpstr>Our Results</vt:lpstr>
      <vt:lpstr>Our Results</vt:lpstr>
      <vt:lpstr>k-Clustering in the Sliding Window Model</vt:lpstr>
      <vt:lpstr>Sliding Window Model and Linear Sketches</vt:lpstr>
      <vt:lpstr>Sliding Window Model and Linear Sketches</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Sliding Window Model and Sampling</vt:lpstr>
      <vt:lpstr>Sliding Window Model and Sampling</vt:lpstr>
      <vt:lpstr>Coreset Construction and Sampling</vt:lpstr>
      <vt:lpstr>Coreset Construction and Sampling</vt:lpstr>
      <vt:lpstr>Coreset Construction and Sampling</vt:lpstr>
      <vt:lpstr>Coreset Construction and Sampling</vt:lpstr>
      <vt:lpstr>Coreset Construction and Sampling</vt:lpstr>
      <vt:lpstr>Coreset Construction and Sampling</vt:lpstr>
      <vt:lpstr>Coreset Construction and Sampling</vt:lpstr>
      <vt:lpstr>Coreset Construction and Sampling</vt:lpstr>
      <vt:lpstr>Sensitivity Sampling</vt:lpstr>
      <vt:lpstr>Online Sensitivity</vt:lpstr>
      <vt:lpstr>Online Sensitivity</vt:lpstr>
      <vt:lpstr>Online Sensitivity</vt:lpstr>
      <vt:lpstr>Online Sensitivity</vt:lpstr>
      <vt:lpstr>Sliding Window Model and Sampling</vt:lpstr>
      <vt:lpstr>Sliding Window Model and 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Near-Optimal k-Clustering in the Sliding Window Model </dc:title>
  <dc:creator>Samson Zhou</dc:creator>
  <cp:lastModifiedBy>Samson Zhou</cp:lastModifiedBy>
  <cp:revision>5</cp:revision>
  <dcterms:created xsi:type="dcterms:W3CDTF">2024-02-22T18:13:24Z</dcterms:created>
  <dcterms:modified xsi:type="dcterms:W3CDTF">2024-02-27T16:55:00Z</dcterms:modified>
</cp:coreProperties>
</file>