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788" r:id="rId2"/>
    <p:sldId id="1161" r:id="rId3"/>
    <p:sldId id="997" r:id="rId4"/>
    <p:sldId id="1004" r:id="rId5"/>
    <p:sldId id="1017" r:id="rId6"/>
    <p:sldId id="1018" r:id="rId7"/>
    <p:sldId id="1005" r:id="rId8"/>
    <p:sldId id="1019" r:id="rId9"/>
    <p:sldId id="1125" r:id="rId10"/>
    <p:sldId id="1109" r:id="rId11"/>
    <p:sldId id="1116" r:id="rId12"/>
    <p:sldId id="1123" r:id="rId13"/>
    <p:sldId id="1124" r:id="rId14"/>
    <p:sldId id="1121" r:id="rId15"/>
    <p:sldId id="1127" r:id="rId16"/>
    <p:sldId id="1128" r:id="rId17"/>
    <p:sldId id="1126" r:id="rId18"/>
    <p:sldId id="1130" r:id="rId19"/>
    <p:sldId id="1131" r:id="rId20"/>
    <p:sldId id="1132" r:id="rId21"/>
    <p:sldId id="1138" r:id="rId22"/>
    <p:sldId id="1134" r:id="rId23"/>
    <p:sldId id="1135" r:id="rId24"/>
    <p:sldId id="1136" r:id="rId25"/>
    <p:sldId id="1140" r:id="rId26"/>
    <p:sldId id="1137" r:id="rId27"/>
    <p:sldId id="1144" r:id="rId28"/>
    <p:sldId id="1143" r:id="rId29"/>
    <p:sldId id="1145" r:id="rId30"/>
    <p:sldId id="1146" r:id="rId31"/>
    <p:sldId id="1147" r:id="rId32"/>
    <p:sldId id="1148" r:id="rId33"/>
    <p:sldId id="1149" r:id="rId34"/>
    <p:sldId id="1150" r:id="rId35"/>
    <p:sldId id="1151" r:id="rId36"/>
    <p:sldId id="1152" r:id="rId37"/>
    <p:sldId id="1153" r:id="rId38"/>
    <p:sldId id="1154" r:id="rId39"/>
    <p:sldId id="1155" r:id="rId40"/>
    <p:sldId id="1156" r:id="rId41"/>
    <p:sldId id="1157" r:id="rId42"/>
    <p:sldId id="1159" r:id="rId43"/>
    <p:sldId id="1160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15T02:59:23.551"/>
    </inkml:context>
    <inkml:brush xml:id="br0">
      <inkml:brushProperty name="width" value="0.35" units="cm"/>
      <inkml:brushProperty name="height" value="0.35" units="cm"/>
      <inkml:brushProperty name="color" value="#AB008B"/>
    </inkml:brush>
  </inkml:definitions>
  <inkml:trace contextRef="#ctx0" brushRef="#br0">1 0 24575,'0'7'0,"1"-1"0,0 0 0,1 0 0,-1 1 0,1-1 0,0 0 0,1 0 0,-1-1 0,1 1 0,5 7 0,43 55 0,-29-42 0,-3 0 0,1-1 0,2-2 0,0 0 0,2-1 0,0-1 0,1-1 0,55 31 0,-12-13 0,614 299 0,-653-326 0,-14-6 0,-1 0 0,1 1 0,-1 1 0,0 0 0,0 1 0,-1 0 0,0 1 0,12 12 0,-23-19 0,-1 0 0,1-1 0,-1 1 0,0 0 0,0 0 0,0 0 0,0 0 0,0 0 0,0 0 0,-1 0 0,1 1 0,0-1 0,-1 0 0,0 0 0,0 0 0,0 1 0,0-1 0,0 0 0,0 0 0,0 1 0,-1-1 0,1 0 0,-1 0 0,1 0 0,-1 1 0,0-1 0,0 0 0,0 0 0,-2 2 0,-4 8 0,-1-1 0,-1 0 0,-18 19 0,0-1 0,23-24 0,1 0 0,-1 0 0,1 0 0,1 1 0,-1-1 0,1 1 0,0 0 0,0 0 0,0 0 0,1 0 0,0 0 0,0 0 0,0 0 0,1 0 0,0 1 0,1-1 0,-1 0 0,1 0 0,0 0 0,0 0 0,1 0 0,0 0 0,0 0 0,0-1 0,1 1 0,0-1 0,6 10 0,6 5 0,0-1 0,1 0 0,1-1 0,1-1 0,32 24 0,459 313 0,-148-112 0,-358-240 0,11 8 0,-1-1 0,-1 1 0,0 1 0,12 13 0,-21-20 0,0-1 0,-1 1 0,1 0 0,-1 0 0,0 0 0,0 1 0,-1-1 0,1 0 0,-1 1 0,0-1 0,0 1 0,0-1 0,-1 1 0,1-1 0,-1 1 0,0 0 0,-1-1 0,0 6 0,-5 19 0,-2-1 0,-1 0 0,-21 45 0,14-38 0,-15 55 0,28-78 0,0 0 0,1 0 0,1 1 0,0-1 0,0 1 0,1 0 0,1-1 0,3 20 0,-1-21 0,0 0 0,0-1 0,2 0 0,-1 1 0,1-2 0,1 1 0,11 16 0,56 59 0,-26-32 0,-7-4 0,60 98 0,-84-118 0,-2 0 0,0 1 0,-2 0 0,-1 1 0,9 44 0,-16-56 0,1 0 0,0 0 0,2 0 0,0-1 0,1 0 0,1 0 0,1-1 0,0 0 0,1 0 0,1-1 0,0-1 0,1 0 0,1-1 0,29 23 0,1-4 0,2-2 0,1-3 0,52 24 0,14 9 0,-107-58 0,-1 0 0,0 1 0,0 0 0,-1 0 0,1 0 0,-1 1 0,0-1 0,0 1 0,0 0 0,0 1 0,-1-1 0,0 0 0,3 8 0,0 5 0,0 0 0,6 38 0,8 25 0,-3-37 0,1-1 0,2-1 0,2-1 0,2-1 0,2 0 0,1-2 0,2-2 0,1 0 0,2-2 0,37 31 0,114 77 0,-22-18 0,-152-116 0,1 0 0,-1 1 0,-1-1 0,0 2 0,13 17 0,-19-23 0,0-1 0,0 1 0,0 0 0,-1 1 0,0-1 0,0 0 0,0 0 0,0 0 0,0 1 0,-1-1 0,0 0 0,0 1 0,0-1 0,0 0 0,-1 1 0,0-1 0,0 0 0,-2 9 0,-15 31 0,12-32 0,1 1 0,0 0 0,1-1 0,0 2 0,1-1 0,1 0 0,-1 17 0,3-27 0,0 0 0,0 0 0,1 0 0,0 0 0,-1 0 0,1-1 0,0 1 0,1 0 0,-1 0 0,0-1 0,1 1 0,-1-1 0,1 1 0,0-1 0,0 0 0,3 3 0,41 29 0,-37-27 0,221 122 0,-15-9 0,-206-115 0,0 0 0,-1 1 0,1 0 0,-1 0 0,-1 1 0,1 0 0,-1 1 0,0-1 0,-1 1 0,0 0 0,0 1 0,-1 0 0,0 0 0,0 0 0,-1 0 0,-1 1 0,1-1 0,-1 1 0,-1 0 0,0 0 0,0 0 0,-1 1 0,-1-1 0,0 13 0,-10 98 0,6-83 0,0 1 0,5 72 0,0-102 0,1 0 0,1 0 0,-1 0 0,2-1 0,-1 1 0,1-1 0,0 1 0,1-1 0,0-1 0,0 1 0,1-1 0,7 9 0,13 10 0,51 41 0,-47-42 0,386 355 0,-410-373 0,0 0 0,0 1 0,-1-1 0,0 1 0,-1 1 0,1-1 0,-1 1 0,-1-1 0,0 1 0,0 0 0,-1 0 0,0 1 0,0-1 0,0 19 0,-2 3 0,-2 1 0,-2-1 0,-8 36 0,-3 35 0,13-93 0,1-1 0,1 1 0,0 0 0,0 0 0,1 0 0,0-1 0,0 1 0,1 0 0,0-1 0,1 1 0,-1-1 0,2 1 0,-1-1 0,1 0 0,1-1 0,-1 1 0,1-1 0,0 0 0,1 0 0,0 0 0,0-1 0,8 7 0,13 10 0,42 28 0,-43-33 0,-1 1 0,30 29 0,-51-43 0,0 1 0,0 0 0,0 0 0,-1 0 0,0 0 0,0 1 0,-1-1 0,0 1 0,0 0 0,0 0 0,-1 0 0,0 0 0,-1 0 0,1 0 0,-1 0 0,-1 0 0,0 7 0,0-3 0,1-1 0,1 0 0,-1 1 0,2-1 0,2 14 0,-2-21 0,-1 1 0,1 0 0,0 0 0,0 0 0,0-1 0,0 1 0,1-1 0,0 0 0,-1 1 0,1-1 0,0 0 0,1-1 0,-1 1 0,0-1 0,1 1 0,0-1 0,4 2 0,7 2 0,0 0 0,0-2 0,0 0 0,20 3 0,28 7 0,-8 3 0,69 13 0,192 35 0,-302-61 0,0 1 0,-1 1 0,1 0 0,-1 0 0,0 1 0,-1 1 0,0 0 0,0 1 0,-1 0 0,0 1 0,-1 0 0,0 1 0,12 14 0,12 22 0,-2 1 0,27 53 0,-41-69 0,213 328 0,5 7 0,-219-335 0,1-1 0,2 0 0,36 41 0,-47-63 0,-1 0 0,2-1 0,-1 0 0,1-1 0,1 0 0,-1 0 0,1-1 0,0 0 0,1-1 0,-1 0 0,1-1 0,0-1 0,24 5 0,2 1 0,0 1 0,-1 2 0,-1 1 0,69 36 0,17 7 0,-107-50 0,0 1 0,-1 0 0,0 1 0,0 1 0,-1 0 0,0 1 0,0 0 0,-1 1 0,11 12 0,-17-16 0,0 1 0,-1 0 0,1 0 0,-2 0 0,1 0 0,-1 1 0,0 0 0,-1 0 0,0 0 0,-1 0 0,1 0 0,-2 1 0,1-1 0,-2 1 0,1-1 0,-2 17 0,-1-6 0,1-1 0,0 0 0,2 0 0,0 0 0,1 1 0,1-1 0,0 0 0,2-1 0,0 1 0,2-1 0,-1 0 0,2 0 0,18 29 0,2-6 0,3 0 0,1-3 0,60 57 0,-14-15 0,-72-72 0,0-1 0,0 1 0,-1-1 0,0 2 0,0-1 0,-1 0 0,0 1 0,0 0 0,-1 0 0,0 0 0,2 18 0,-2 0 0,-1 0 0,-3 47 0,-1 5 0,3-72 0,0-1 0,0 0 0,0 1 0,1-1 0,-1 0 0,2 1 0,-1-1 0,1-1 0,0 1 0,0 0 0,0 0 0,1-1 0,0 0 0,0 0 0,0 0 0,9 7 0,4 3 0,2-2 0,0 0 0,27 14 0,-29-17 0,442 206 0,-403-192 0,-48-21 0,4 1 0,0 1 0,-1 1 0,21 13 0,-27-15 0,-1 0 0,0 1 0,0-1 0,0 1 0,-1-1 0,0 1 0,1 0 0,-2 1 0,1-1 0,4 11 0,51 165 0,-36-101 0,-20-64 0,2-1 0,-1 0 0,2-1 0,0 1 0,1-1 0,0 0 0,1 0 0,13 18 0,7-1-1365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9F485A-07FD-41D0-AAC6-EAE95715B39D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0E803F-838A-43A6-BE24-768586ABCA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65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708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6264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3BD37-C45F-E6B4-D04A-9E4445B39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01F10A-B3FC-BFFA-0772-24151FD32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70F80-FCF7-9782-DDDB-D4CA9650F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E2BA0-27A5-3203-A4BC-1838DA256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983400-680C-B16B-3214-66EAB866D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196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0A0C0-07E8-79EE-FE21-28E9EAA65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7EA07-B2CD-FDDC-4ACD-FF8595B983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9ECF44-3029-DC76-6599-036965C35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AD3C4-59A2-0D3B-36D9-1C7BBF7F4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9DCF8-88A2-33CF-4817-3E300EC3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69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F34A0E-5C2E-2EAF-6365-7DF3DF55F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18166-C71A-D21E-C580-33FC77C63A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1886-0BEC-D62B-93B7-73EB2F0FC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FAA1-C57F-2F3D-D8A5-A05A0568A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E3E53-CF8F-A754-B6ED-9527426F2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56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83FE2-8A13-E567-E679-CA5C2528A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6C0F9-F942-CBEB-4DEA-D73F61AA9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72331-2C02-98D0-8CFB-12B22E215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3872-1A1C-1F41-953A-E5ABC2D3A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F6F3-D32A-EEE5-B25A-915C131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5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16C41-8119-31F3-2D45-B85AEB7BC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D1869-6316-BBFA-5FAA-0862DC72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A8499-38AC-B23F-16DC-71961033B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0E52F-B5C7-B496-F46E-93DB7DC7C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7D82B-80D6-E419-5D44-81165AA77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486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E8A46-6107-75C0-B0FA-6FBC151F7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9FBD8-F9B9-A6F9-6B09-D63FDB1FB9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D92DB-8DC9-ACBD-CFD9-0EB58BB00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081D06-318A-9CD3-7290-32D6F8A22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CF91BF-9F47-F133-9CAD-A7A99639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EAA3C-A110-3620-679B-CB31FBA5C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79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78BE0-DD48-9AB9-AB00-1C2D91DF0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075FA-2008-69D0-A636-3E7C1D388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0C35E5-B564-2CE1-1653-A75CC49B0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6011D0-B6A3-8F16-EDE4-CD4C6FEFC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BCF2F-69A1-030B-CF5A-AB3EBFA16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8E6BF0-89E3-891D-5EE4-B999AB74A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4E2CEB-577F-BB9D-F906-B726C1333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F6089F-C34B-8FC5-B36B-343D18BFE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07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A2A30-1EB0-AA3C-F344-029A16A58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C26BFD-FA3F-D48C-D1CB-780E81F3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963431-78A5-CC88-B950-6774BB04F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96A820-61C2-7F62-E2B4-B71B8FDA3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800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755AEC-FF9C-9820-2B76-C8308C8B8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DF519-B5EE-2990-8D24-455FF3B30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71E3F-275D-FCC8-BFCE-1E0663315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27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9DCDD-A0D0-7D59-9A5B-3596CBFB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690F5-60FE-73FA-C03E-CA347160F8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2F1B98-DFCF-9A61-34D7-05C551A200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F1BFF-6A10-7112-A2DC-D98488B77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5338A-B30B-C318-30A6-679DCFA0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CE631-D137-62CF-BFB1-018CD597B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0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C8C9-3D64-D79E-E1A2-2BC37293B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9C3-EF42-BC48-DAEB-34759C5783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EB48A-25B1-6435-B1D1-B51E1FB9C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C2A1B-D7BB-3D81-D938-D41D4E63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1534D7-37A9-DA33-A407-1E73D936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06837-1F41-A9F5-F143-D4EFE17C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668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2BC2A4-B633-6DFA-200E-1EB44C5D6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8E181F-35DA-E0B7-9C77-701993FD9F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D7F358-D9C0-11B1-4435-EA2D55871B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EF20D5-D6E6-4B54-9367-58F9DF0F77B8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DD124-022B-F5A3-0B7A-DB3E7CE10E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DB2C9-B9F6-AE2C-00C5-4CBB1BE59D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CF0EC-C13D-4468-BD1F-7BD74D48E5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93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customXml" Target="../ink/ink1.xml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730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74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0.png"/><Relationship Id="rId2" Type="http://schemas.openxmlformats.org/officeDocument/2006/relationships/image" Target="../media/image1010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" Type="http://schemas.openxmlformats.org/officeDocument/2006/relationships/image" Target="../media/image40.png"/><Relationship Id="rId16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0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9.png"/><Relationship Id="rId5" Type="http://schemas.openxmlformats.org/officeDocument/2006/relationships/image" Target="../media/image44.png"/><Relationship Id="rId15" Type="http://schemas.openxmlformats.org/officeDocument/2006/relationships/image" Target="../media/image63.png"/><Relationship Id="rId10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57.png"/><Relationship Id="rId14" Type="http://schemas.openxmlformats.org/officeDocument/2006/relationships/image" Target="../media/image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16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3200" dirty="0"/>
                  <a:t>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is a partition of the vertices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200" dirty="0"/>
                  <a:t> into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the remaining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crosses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size of the cut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is the number of edges that cross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369" t="-25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9309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Minimum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minimum cut of a graph is the size of the smallest cut across all pairs of sets of vertices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Find the minimum cut of a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3200" dirty="0"/>
                  <a:t> that separates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369" t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4237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8414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/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What is the minimum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 cut of the graph?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3C9DC-D666-C36D-9D21-CF0545C8A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299" y="429292"/>
                <a:ext cx="8563063" cy="584775"/>
              </a:xfrm>
              <a:prstGeom prst="rect">
                <a:avLst/>
              </a:prstGeom>
              <a:blipFill>
                <a:blip r:embed="rId17"/>
                <a:stretch>
                  <a:fillRect l="-185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14:cNvPr>
              <p14:cNvContentPartPr/>
              <p14:nvPr/>
            </p14:nvContentPartPr>
            <p14:xfrm>
              <a:off x="3866790" y="2332027"/>
              <a:ext cx="3294720" cy="4023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CD82510-113D-8994-8C15-972BC83E3DF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804150" y="2269027"/>
                <a:ext cx="3420360" cy="41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Min cut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394DCFA-C245-1B49-8D5D-13F53EB52B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20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9179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 indicating whether it crosses the cut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is on the side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9237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Min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Cut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295906"/>
                <a:ext cx="10615569" cy="2765565"/>
              </a:xfrm>
              <a:prstGeom prst="rect">
                <a:avLst/>
              </a:prstGeom>
              <a:blipFill>
                <a:blip r:embed="rId4"/>
                <a:stretch>
                  <a:fillRect t="-2649" b="-37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2508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30640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Min Cut-Max Flow Theorem?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>
                <a:solidFill>
                  <a:srgbClr val="00B050"/>
                </a:solidFill>
              </a:rPr>
              <a:t>Recall</a:t>
            </a:r>
            <a:r>
              <a:rPr lang="en-US" sz="3200" b="0" dirty="0"/>
              <a:t>: the </a:t>
            </a:r>
            <a:r>
              <a:rPr lang="en-US" sz="3200" b="0" dirty="0">
                <a:solidFill>
                  <a:srgbClr val="0070C0"/>
                </a:solidFill>
              </a:rPr>
              <a:t>max-flow min-cut theorem </a:t>
            </a:r>
            <a:r>
              <a:rPr lang="en-US" sz="3200" b="0" dirty="0"/>
              <a:t>states the </a:t>
            </a:r>
            <a:r>
              <a:rPr lang="en-US" sz="3200" b="0" dirty="0">
                <a:solidFill>
                  <a:srgbClr val="0070C0"/>
                </a:solidFill>
              </a:rPr>
              <a:t>maximum flow </a:t>
            </a:r>
            <a:r>
              <a:rPr lang="en-US" sz="3200" b="0" dirty="0"/>
              <a:t>through any graph between any fixed source and sink is exactly equal to the </a:t>
            </a:r>
            <a:r>
              <a:rPr lang="en-US" sz="3200" b="0" dirty="0">
                <a:solidFill>
                  <a:srgbClr val="0070C0"/>
                </a:solidFill>
              </a:rPr>
              <a:t>minimum cut</a:t>
            </a: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rgbClr val="0070C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b="0" dirty="0"/>
              <a:t>However, the dual LP to the max-flow problem is a fractional problem, while the LP for the min-cut problem requires integral solutions</a:t>
            </a:r>
          </a:p>
        </p:txBody>
      </p:sp>
    </p:spTree>
    <p:extLst>
      <p:ext uri="{BB962C8B-B14F-4D97-AF65-F5344CB8AC3E}">
        <p14:creationId xmlns:p14="http://schemas.microsoft.com/office/powerpoint/2010/main" val="111887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2489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3200" dirty="0">
                        <a:solidFill>
                          <a:srgbClr val="C00000"/>
                        </a:solidFill>
                      </a:rPr>
                      <m:t> 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62" y="2405640"/>
                <a:ext cx="5584972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0220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29 </a:t>
            </a:r>
            <a:r>
              <a:rPr lang="en-US" sz="3200" dirty="0"/>
              <a:t>in</a:t>
            </a:r>
            <a:r>
              <a:rPr lang="en-US" sz="3200" dirty="0">
                <a:solidFill>
                  <a:srgbClr val="00B050"/>
                </a:solidFill>
              </a:rPr>
              <a:t> “Introduction to Algorithms”,</a:t>
            </a:r>
            <a:r>
              <a:rPr lang="en-US" sz="3200" dirty="0"/>
              <a:t> by Thomas H. </a:t>
            </a:r>
            <a:r>
              <a:rPr lang="en-US" sz="3200" dirty="0" err="1"/>
              <a:t>Cormen</a:t>
            </a:r>
            <a:r>
              <a:rPr lang="en-US" sz="3200" dirty="0"/>
              <a:t>, Charles E. </a:t>
            </a:r>
            <a:r>
              <a:rPr lang="en-US" sz="3200" dirty="0" err="1"/>
              <a:t>Leiserson</a:t>
            </a:r>
            <a:r>
              <a:rPr lang="en-US" sz="3200" dirty="0"/>
              <a:t>, Ronald L. Rivest, and Clifford Stein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Chapters 5.1-5.5 </a:t>
            </a:r>
            <a:r>
              <a:rPr lang="en-US" sz="3200" dirty="0"/>
              <a:t>in </a:t>
            </a:r>
            <a:r>
              <a:rPr lang="en-US" sz="3200" dirty="0">
                <a:solidFill>
                  <a:srgbClr val="00B050"/>
                </a:solidFill>
              </a:rPr>
              <a:t>“The Design of Approximation Algorithms”</a:t>
            </a:r>
            <a:r>
              <a:rPr lang="en-US" sz="3200" dirty="0"/>
              <a:t>, by David P. Williamson and David B. </a:t>
            </a:r>
            <a:r>
              <a:rPr lang="en-US" sz="3200" dirty="0" err="1"/>
              <a:t>Shmoys</a:t>
            </a: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Integer Linear Programming (Standard Form)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Integer linear programming is NP-hard (solves vertex cover)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constraint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, the matrix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and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all have integer entries,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totally unimodular (every square submatrix has determinant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−1,0,1</m:t>
                    </m:r>
                  </m:oMath>
                </a14:m>
                <a:r>
                  <a:rPr lang="en-US" sz="3200" dirty="0"/>
                  <a:t>), then the vertices of the LP polytope are integers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use standard LP algorithms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1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5964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the MAX-SAT problem, the input is a CNF formula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,….,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goal is to assign values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/>
                  <a:t> to maximize the number of satisfied clauses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4219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assign each variable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 separate random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/</a:t>
                </a:r>
                <a:r>
                  <a:rPr lang="en-US" sz="3200" dirty="0">
                    <a:solidFill>
                      <a:srgbClr val="FF0000"/>
                    </a:solidFill>
                  </a:rPr>
                  <a:t>FALSE</a:t>
                </a:r>
                <a:r>
                  <a:rPr lang="en-US" sz="3200" dirty="0"/>
                  <a:t> value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is</m:t>
                            </m:r>
                            <m: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FALSE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≤1/2</m:t>
                        </m:r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a linearity of expectation, the expected number of satisfied clauses is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(at least)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713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Derandomization</a:t>
            </a:r>
            <a:r>
              <a:rPr lang="en-US" dirty="0">
                <a:solidFill>
                  <a:srgbClr val="C00000"/>
                </a:solidFill>
              </a:rPr>
              <a:t> of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get an algorithm that achieves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Method of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to be the value with the higher conditional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Random assignment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expectation, so there is a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/>
                  <a:t> that is 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-approximation in expectation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Iterate</a:t>
                </a:r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BF0233-4915-044B-C7A7-A2B6BA7B54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2266" cy="4422775"/>
              </a:xfrm>
              <a:blipFill>
                <a:blip r:embed="rId2"/>
                <a:stretch>
                  <a:fillRect l="-1263" t="-551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322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First suppose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 (will remove assumption later)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to be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TRUE</a:t>
                </a:r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&gt;1/2</m:t>
                    </m:r>
                  </m:oMath>
                </a14:m>
                <a:r>
                  <a:rPr lang="en-US" sz="3200" dirty="0"/>
                  <a:t> independently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735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AAC74-37B7-AEDD-C009-2789B8C43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49E7-90E1-2D63-FFB4-AD4873B5EC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Better Algorithm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Claim</a:t>
                </a:r>
                <a:r>
                  <a:rPr lang="en-US" sz="3200" dirty="0"/>
                  <a:t>: The probability that any given clause is satisfied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,1−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 is maximized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 </m:t>
                    </m:r>
                  </m:oMath>
                </a14:m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ra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there is no unit clause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bar>
                  </m:oMath>
                </a14:m>
                <a:r>
                  <a:rPr lang="en-US" sz="3200" dirty="0"/>
                  <a:t>, there is a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 approximation algorithm for MAX-SAT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618BDAD-257A-2C42-5424-C1D1B6A011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 r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4680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(Integer Program)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40809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Revisited (LP Relaxation)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bar>
                          <m:barPr>
                            <m:pos m:val="top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ba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(1−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40476"/>
              </a:xfrm>
              <a:prstGeom prst="rect">
                <a:avLst/>
              </a:prstGeom>
              <a:blipFill>
                <a:blip r:embed="rId3"/>
                <a:stretch>
                  <a:fillRect t="-4211" b="-10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0312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90739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679" y="1800699"/>
                <a:ext cx="9854215" cy="7340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/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A97231-71FE-8763-4D12-138EC67184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2450917"/>
                <a:ext cx="8005439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9217A18-5282-A18B-BD03-6F32EDC04CFB}"/>
              </a:ext>
            </a:extLst>
          </p:cNvPr>
          <p:cNvSpPr txBox="1"/>
          <p:nvPr/>
        </p:nvSpPr>
        <p:spPr>
          <a:xfrm>
            <a:off x="1854323" y="2759219"/>
            <a:ext cx="18121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(AM-GM)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/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</m:e>
                                </m:nary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nary>
                                  <m:naryPr>
                                    <m:chr m:val="∑"/>
                                    <m:supHide m:val="on"/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∈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  <m:sup/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(1−</m:t>
                                    </m:r>
                                    <m:sSubSup>
                                      <m:sSubSupPr>
                                        <m:ctrlP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sz="3200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b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</m:d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/>
                  <a:t> 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D8B5460-00E0-DF33-767B-A8280C628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6766" y="3568467"/>
                <a:ext cx="8005439" cy="11175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/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7603B3-5808-6D3C-1E31-1334124AF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875" y="4602188"/>
                <a:ext cx="8005439" cy="13738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8252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/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</m:num>
                                <m:den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692DB03-6B05-C61E-C475-A8463B3CA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2" y="1584156"/>
                <a:ext cx="6626048" cy="13738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/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75CA311-D3CC-F63E-238D-1D196AB9B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953" y="3000226"/>
                <a:ext cx="6626048" cy="1117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/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EDDB2E7-E432-4068-5DA3-457CA2C07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940" y="4228460"/>
                <a:ext cx="6094520" cy="1198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D07CEE77-8020-B087-1419-E9F8394DA92D}"/>
              </a:ext>
            </a:extLst>
          </p:cNvPr>
          <p:cNvSpPr txBox="1"/>
          <p:nvPr/>
        </p:nvSpPr>
        <p:spPr>
          <a:xfrm>
            <a:off x="1269508" y="3266613"/>
            <a:ext cx="22638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(concavity)</a:t>
            </a:r>
          </a:p>
        </p:txBody>
      </p:sp>
    </p:spTree>
    <p:extLst>
      <p:ext uri="{BB962C8B-B14F-4D97-AF65-F5344CB8AC3E}">
        <p14:creationId xmlns:p14="http://schemas.microsoft.com/office/powerpoint/2010/main" val="8020048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den>
                        </m:f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5322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142" y="4570632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64758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74447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 assignment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≈0.618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Randomized rounding gives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≈0.6321</m:t>
                    </m:r>
                  </m:oMath>
                </a14:m>
                <a:r>
                  <a:rPr lang="en-US" sz="3200" dirty="0"/>
                  <a:t>-approximation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these behave across values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607"/>
              </a:xfrm>
              <a:blipFill>
                <a:blip r:embed="rId2"/>
                <a:stretch>
                  <a:fillRect l="-1333" t="-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/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den>
                                  </m:f>
                                </m:e>
                              </m:d>
                            </m:e>
                            <m:sup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8EADE1D-3772-B85D-9C72-ABF4FA47D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5897" y="4034336"/>
                <a:ext cx="8357194" cy="16777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/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2F2AC-FE07-4DAC-EA7A-9CC8E75FF3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363" y="2668711"/>
                <a:ext cx="9765437" cy="829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499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MAX-SAT 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fontScale="925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small,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small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large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When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200" dirty="0"/>
                  <a:t> is large,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</m:oMath>
                </a14:m>
                <a:r>
                  <a:rPr lang="en-US" sz="3200" dirty="0"/>
                  <a:t> is large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</m:e>
                            </m:d>
                          </m:e>
                          <m:sup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small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17769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4884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1552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  <m: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f>
                                          <m:f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d>
                                              <m:dPr>
                                                <m:begChr m:val="|"/>
                                                <m:endChr m:val="|"/>
                                                <m:ctrlPr>
                                                  <a:rPr lang="en-US" sz="3200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𝐶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sz="3200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𝑗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𝐶</m:t>
                                            </m:r>
                                          </m:e>
                                          <m:sub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3453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51650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sz="3200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16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/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  <m: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f>
                                            <m:f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num>
                                            <m:den>
                                              <m:d>
                                                <m:dPr>
                                                  <m:begChr m:val="|"/>
                                                  <m:endChr m:val="|"/>
                                                  <m:ctrlPr>
                                                    <a:rPr lang="en-US" sz="3200" i="1">
                                                      <a:solidFill>
                                                        <a:srgbClr val="C00000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𝐶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sz="3200" i="1">
                                                          <a:solidFill>
                                                            <a:srgbClr val="C0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𝐶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den>
                          </m:f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9EBDE14-082E-6E64-E0F8-264990FE79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657" y="2463094"/>
                <a:ext cx="11706686" cy="19318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/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≈0.753≥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AFD3A2-EBEE-20B4-0DEF-40D42192BE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284" y="4151730"/>
                <a:ext cx="6094520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657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Input</a:t>
                </a:r>
                <a:r>
                  <a:rPr lang="en-US" sz="3200" dirty="0"/>
                  <a:t>: A directed graph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3200" b="0" dirty="0"/>
                  <a:t>, capacities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for each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sz="3200" b="0" dirty="0"/>
                  <a:t>, source vertex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, and sink vertex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flow</a:t>
                </a:r>
                <a:r>
                  <a:rPr lang="en-US" sz="3200" b="0" dirty="0"/>
                  <a:t> is assignment of weights to edges so that: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Capacity constraint</a:t>
                </a:r>
                <a:r>
                  <a:rPr lang="en-US" sz="3200" dirty="0"/>
                  <a:t>: the flow of an edge does not exceed its capacity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Conservation of flow</a:t>
                </a:r>
                <a:r>
                  <a:rPr lang="en-US" sz="3200" b="0" dirty="0"/>
                  <a:t>: sum of flows entering a node equals sum of flows exiting a node, except for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Goal</a:t>
                </a:r>
                <a:r>
                  <a:rPr lang="en-US" sz="3200" b="0" dirty="0"/>
                  <a:t>: Route as much flow as possible from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3200" b="0" dirty="0"/>
                  <a:t>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1039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Choosing the Better of Two Solutions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Run randomized rounding and random assignment and take the better of the two solutions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60223" cy="4761607"/>
              </a:xfrm>
              <a:blipFill>
                <a:blip r:embed="rId2"/>
                <a:stretch>
                  <a:fillRect l="-1224" t="-2685" r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/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satisfied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bSup>
                        <m:sSub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08ECA4-1A00-2CB7-AF16-58E0D5435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967" y="2761467"/>
                <a:ext cx="11706686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551313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Previously</a:t>
                </a:r>
                <a:r>
                  <a:rPr lang="en-US" sz="3200" dirty="0"/>
                  <a:t>: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if we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, where we split clause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into positive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negative literals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658446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we set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satisfied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</m:sup>
                        </m:sSup>
                      </m:e>
                    </m:nary>
                    <m:nary>
                      <m:naryPr>
                        <m:chr m:val="∏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  <m:sup>
                            <m:sSubSup>
                              <m:sSub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b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/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∗</m:t>
                                      </m:r>
                                    </m:sup>
                                  </m:sSub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sub>
                                    <m:sup/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(1−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b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e>
                              </m:nary>
                            </m:e>
                          </m:d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46BA25-A342-C0FC-6C51-500CE883F1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2682" y="3762662"/>
                <a:ext cx="6094520" cy="7856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/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4AA50DE-5601-BA12-4C23-C97A05217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594" y="5426101"/>
                <a:ext cx="1349406" cy="10143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/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C8CD4A0-0A5E-2A44-BEB6-86C06BE20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996" y="4700726"/>
                <a:ext cx="1349406" cy="6785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6777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Nonlinear Randomized Rounding for MAX-SAT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</m:oMath>
                </a14:m>
                <a:r>
                  <a:rPr lang="en-US" sz="3200" dirty="0"/>
                  <a:t> be the optimal solution to the LP relaxation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linearity of expectation,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dirty="0"/>
                  <a:t>-approximation algorithm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128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2492" y="4624310"/>
                <a:ext cx="649118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4" y="5800333"/>
                <a:ext cx="649118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5" y="4851788"/>
                <a:ext cx="64911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4180" y="4590178"/>
                <a:ext cx="649118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0843" y="2544419"/>
                <a:ext cx="64911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329" y="3836606"/>
                <a:ext cx="649118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5142" y="1642251"/>
                <a:ext cx="649118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60" y="2544613"/>
                <a:ext cx="649118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649118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1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Flow in a Directed Graph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950C33F3-D42B-FBF0-D791-B6310C3259B6}"/>
              </a:ext>
            </a:extLst>
          </p:cNvPr>
          <p:cNvSpPr/>
          <p:nvPr/>
        </p:nvSpPr>
        <p:spPr>
          <a:xfrm>
            <a:off x="2892451" y="37711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56E5722-E12B-BA44-11EF-ECAEE998F0F1}"/>
              </a:ext>
            </a:extLst>
          </p:cNvPr>
          <p:cNvSpPr/>
          <p:nvPr/>
        </p:nvSpPr>
        <p:spPr>
          <a:xfrm>
            <a:off x="4690771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44A7BD-AD39-FA9C-5FCE-0090DC9AEF41}"/>
              </a:ext>
            </a:extLst>
          </p:cNvPr>
          <p:cNvSpPr/>
          <p:nvPr/>
        </p:nvSpPr>
        <p:spPr>
          <a:xfrm>
            <a:off x="4611076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4E38AA1-91FB-ADA3-0D8A-8DE786A60F55}"/>
              </a:ext>
            </a:extLst>
          </p:cNvPr>
          <p:cNvSpPr/>
          <p:nvPr/>
        </p:nvSpPr>
        <p:spPr>
          <a:xfrm>
            <a:off x="7785154" y="555813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5FBA7EC-222B-B09C-4863-55DEABB1D1E5}"/>
              </a:ext>
            </a:extLst>
          </p:cNvPr>
          <p:cNvSpPr/>
          <p:nvPr/>
        </p:nvSpPr>
        <p:spPr>
          <a:xfrm>
            <a:off x="7864849" y="209269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/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D5AE82-D035-2A3F-3279-E4E2C4F9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7423" y="3326463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/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2B78E8-D61D-F72F-7E88-8AD896527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043" y="1565683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/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88D1AFA-C246-131F-2EAF-0046874B7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1565683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/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2CE02-50A7-54E2-EE3F-E047EB2FD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3825" y="5715103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/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3E37866-ABF2-4CE2-400B-B9ADD9CE5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5602" y="5805054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09858F5-F864-4F13-A2FA-5F567F4E60CC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028499" y="2226672"/>
            <a:ext cx="1605919" cy="1567514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4ACD65D-048C-CE71-CD41-875EAF060A0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4770466" y="2171175"/>
            <a:ext cx="309438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D03DAAC-FD88-46C4-2D14-6988D0325772}"/>
              </a:ext>
            </a:extLst>
          </p:cNvPr>
          <p:cNvSpPr/>
          <p:nvPr/>
        </p:nvSpPr>
        <p:spPr>
          <a:xfrm>
            <a:off x="9107971" y="378427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/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CE251B9-B91D-5C6A-B588-6FA7D093BA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1207" y="3326463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D2EE5D4-9DFA-D07D-AE6B-F26C9420A35A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051841" y="2226672"/>
            <a:ext cx="4836350" cy="162301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95BDC77-D433-41B6-5924-E6F9D8756279}"/>
              </a:ext>
            </a:extLst>
          </p:cNvPr>
          <p:cNvCxnSpPr>
            <a:cxnSpLocks/>
            <a:stCxn id="10" idx="5"/>
            <a:endCxn id="24" idx="1"/>
          </p:cNvCxnSpPr>
          <p:nvPr/>
        </p:nvCxnSpPr>
        <p:spPr>
          <a:xfrm>
            <a:off x="8000897" y="2226672"/>
            <a:ext cx="1130416" cy="158059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4C974D5-AAD3-136C-F126-6C190FCAC10A}"/>
              </a:ext>
            </a:extLst>
          </p:cNvPr>
          <p:cNvCxnSpPr>
            <a:cxnSpLocks/>
            <a:stCxn id="6" idx="6"/>
            <a:endCxn id="24" idx="2"/>
          </p:cNvCxnSpPr>
          <p:nvPr/>
        </p:nvCxnSpPr>
        <p:spPr>
          <a:xfrm>
            <a:off x="3051841" y="3849683"/>
            <a:ext cx="6056130" cy="1307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D915F90-4BF8-1976-79F0-CDFED342956F}"/>
              </a:ext>
            </a:extLst>
          </p:cNvPr>
          <p:cNvCxnSpPr>
            <a:cxnSpLocks/>
            <a:stCxn id="9" idx="0"/>
            <a:endCxn id="24" idx="3"/>
          </p:cNvCxnSpPr>
          <p:nvPr/>
        </p:nvCxnSpPr>
        <p:spPr>
          <a:xfrm flipV="1">
            <a:off x="7864849" y="3918257"/>
            <a:ext cx="1266464" cy="1639876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47EA00F-2C6D-D78E-A755-5F4E7BB16C81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4850161" y="5636618"/>
            <a:ext cx="2934993" cy="0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0192C78-DB10-044D-EBDC-D808350DA87C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3028499" y="3905180"/>
            <a:ext cx="1685614" cy="167594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900A99B-82C0-328B-A329-15E6B0FC1AC1}"/>
              </a:ext>
            </a:extLst>
          </p:cNvPr>
          <p:cNvCxnSpPr>
            <a:cxnSpLocks/>
            <a:stCxn id="8" idx="5"/>
            <a:endCxn id="9" idx="0"/>
          </p:cNvCxnSpPr>
          <p:nvPr/>
        </p:nvCxnSpPr>
        <p:spPr>
          <a:xfrm>
            <a:off x="4747124" y="2226672"/>
            <a:ext cx="3117725" cy="3331461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/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AC3F5D4-19D7-2C4A-D7A1-90B76DAB0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6777" y="4624310"/>
                <a:ext cx="884833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/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74DAF7F5-1FFA-ACF6-49DE-69121C4B5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433" y="5800333"/>
                <a:ext cx="87529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/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2B35547-D9C8-D7AD-0703-2F5A0563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6104" y="4851788"/>
                <a:ext cx="807141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/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7A6F6AA-BC0D-5C41-F660-CF9AFBDA3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5521" y="4590178"/>
                <a:ext cx="7977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/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E99346A-5E65-1F9C-0AA4-FA2C2400A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2264" y="2544419"/>
                <a:ext cx="96769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/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DE82FD7-7268-BFBB-283D-FE1E565890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868" y="3836606"/>
                <a:ext cx="952579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/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F6C18A08-E874-51D6-F131-1954CC5F81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865" y="1642251"/>
                <a:ext cx="894395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/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4743832-CC6E-2EE5-0012-27D9B1CB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559" y="2544613"/>
                <a:ext cx="1066289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/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3D7E2B3-0900-85EC-57D1-A7E4B79EAD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18" y="2653314"/>
                <a:ext cx="949514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/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b="0" dirty="0"/>
                  <a:t>Max flow is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5C9FB6-D07C-C5CB-FC0F-7868D2D46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4" y="5551284"/>
                <a:ext cx="2939642" cy="584775"/>
              </a:xfrm>
              <a:prstGeom prst="rect">
                <a:avLst/>
              </a:prstGeom>
              <a:blipFill>
                <a:blip r:embed="rId18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56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variables do we want?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Flow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each edge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What constraints do we want?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Capacity constraint, conservation of flow</a:t>
                </a:r>
                <a:endParaRPr lang="en-US" sz="3200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5661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Linear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Maximize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7"/>
                              </m:r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1724126"/>
              </a:xfrm>
              <a:prstGeom prst="rect">
                <a:avLst/>
              </a:prstGeom>
              <a:blipFill>
                <a:blip r:embed="rId4"/>
                <a:stretch>
                  <a:fillRect t="-4255" b="-8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118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</p:spPr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Dual Program for Max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Flow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518302-6FA0-65B6-5DB5-DAB2C0F3E9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80059" cy="1325563"/>
              </a:xfrm>
              <a:blipFill>
                <a:blip r:embed="rId2"/>
                <a:stretch>
                  <a:fillRect l="-2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Minimize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dirty="0"/>
                  <a:t> indicates whether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crosses the cut,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</m:oMath>
                </a14:m>
                <a:r>
                  <a:rPr lang="en-US" sz="3200" b="0" dirty="0"/>
                  <a:t> is the capacity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Subject to</a:t>
                </a:r>
                <a:r>
                  <a:rPr lang="en-US" sz="3200" dirty="0"/>
                  <a:t>: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E69FDC-D59D-4152-33AB-CD197468B8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sz="3200" i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231" y="3606299"/>
                <a:ext cx="10615569" cy="2225738"/>
              </a:xfrm>
              <a:prstGeom prst="rect">
                <a:avLst/>
              </a:prstGeom>
              <a:blipFill>
                <a:blip r:embed="rId4"/>
                <a:stretch>
                  <a:fillRect t="-3288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5444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1859</Words>
  <Application>Microsoft Office PowerPoint</Application>
  <PresentationFormat>Widescreen</PresentationFormat>
  <Paragraphs>339</Paragraphs>
  <Slides>43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Linear Programming (Standard Form)</vt:lpstr>
      <vt:lpstr>Max s-t Flow in a Directed Graph</vt:lpstr>
      <vt:lpstr>Max s-t Flow in a Directed Graph</vt:lpstr>
      <vt:lpstr>Max s-t Flow in a Directed Graph</vt:lpstr>
      <vt:lpstr>Linear Program for Max s-t Flow</vt:lpstr>
      <vt:lpstr>Linear Program for Max s-t Flow</vt:lpstr>
      <vt:lpstr>Dual Program for Max s-t Flow</vt:lpstr>
      <vt:lpstr>Cuts</vt:lpstr>
      <vt:lpstr>Minimum s-t Cut</vt:lpstr>
      <vt:lpstr>PowerPoint Presentation</vt:lpstr>
      <vt:lpstr>PowerPoint Presentation</vt:lpstr>
      <vt:lpstr>Linear Program for Min s-t Cut</vt:lpstr>
      <vt:lpstr>Linear Program for Min s-t Cut</vt:lpstr>
      <vt:lpstr>Dual Program for Max s-t Flow</vt:lpstr>
      <vt:lpstr>Min Cut-Max Flow Theorem?</vt:lpstr>
      <vt:lpstr>Linear Programming (Standard Form)</vt:lpstr>
      <vt:lpstr>Integer Linear Programming (Standard Form)</vt:lpstr>
      <vt:lpstr>Integer Linear Programming (Standard Form)</vt:lpstr>
      <vt:lpstr>MAX-SAT Revisited</vt:lpstr>
      <vt:lpstr>MAX-SAT Revisited</vt:lpstr>
      <vt:lpstr>Derandomization of MAX-SAT</vt:lpstr>
      <vt:lpstr>Better Algorithm for MAX-SAT</vt:lpstr>
      <vt:lpstr>Better Algorithm for MAX-SAT</vt:lpstr>
      <vt:lpstr>MAX-SAT Revisited (Integer Program)</vt:lpstr>
      <vt:lpstr>MAX-SAT Revisited (LP Relaxation)</vt:lpstr>
      <vt:lpstr>Randomized Rounding for MAX-SAT</vt:lpstr>
      <vt:lpstr>Randomized Rounding for MAX-SAT</vt:lpstr>
      <vt:lpstr>Randomized Rounding for MAX-SAT</vt:lpstr>
      <vt:lpstr>Randomized Rounding for MAX-SAT</vt:lpstr>
      <vt:lpstr>MAX-SAT Summary</vt:lpstr>
      <vt:lpstr>MAX-SAT Summary</vt:lpstr>
      <vt:lpstr>MAX-SAT Summary</vt:lpstr>
      <vt:lpstr>MAX-SAT Summary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Choosing the Better of Two Solutions</vt:lpstr>
      <vt:lpstr>Nonlinear Randomized Rounding for MAX-SAT</vt:lpstr>
      <vt:lpstr>Nonlinear Randomized Rounding for MAX-SAT</vt:lpstr>
      <vt:lpstr>Nonlinear Randomized Rounding for MAX-SAT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2024-03-22T00:19:43Z</dcterms:created>
  <dcterms:modified xsi:type="dcterms:W3CDTF">2024-03-27T03:43:48Z</dcterms:modified>
</cp:coreProperties>
</file>