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788" r:id="rId2"/>
    <p:sldId id="266" r:id="rId3"/>
    <p:sldId id="830" r:id="rId4"/>
    <p:sldId id="834" r:id="rId5"/>
    <p:sldId id="835" r:id="rId6"/>
    <p:sldId id="839" r:id="rId7"/>
    <p:sldId id="880" r:id="rId8"/>
    <p:sldId id="844" r:id="rId9"/>
    <p:sldId id="845" r:id="rId10"/>
    <p:sldId id="849" r:id="rId11"/>
    <p:sldId id="847" r:id="rId12"/>
    <p:sldId id="850" r:id="rId13"/>
    <p:sldId id="897" r:id="rId14"/>
    <p:sldId id="768" r:id="rId15"/>
    <p:sldId id="769" r:id="rId16"/>
    <p:sldId id="767" r:id="rId17"/>
    <p:sldId id="898" r:id="rId18"/>
    <p:sldId id="855" r:id="rId19"/>
    <p:sldId id="856" r:id="rId20"/>
    <p:sldId id="857" r:id="rId21"/>
    <p:sldId id="858" r:id="rId22"/>
    <p:sldId id="859" r:id="rId23"/>
    <p:sldId id="860" r:id="rId24"/>
    <p:sldId id="862" r:id="rId25"/>
    <p:sldId id="863" r:id="rId26"/>
    <p:sldId id="865" r:id="rId27"/>
    <p:sldId id="866" r:id="rId28"/>
    <p:sldId id="868" r:id="rId29"/>
    <p:sldId id="867" r:id="rId30"/>
    <p:sldId id="869" r:id="rId31"/>
    <p:sldId id="870" r:id="rId32"/>
    <p:sldId id="871" r:id="rId33"/>
    <p:sldId id="872" r:id="rId34"/>
    <p:sldId id="875" r:id="rId35"/>
    <p:sldId id="899" r:id="rId36"/>
    <p:sldId id="874" r:id="rId37"/>
    <p:sldId id="879" r:id="rId38"/>
    <p:sldId id="900" r:id="rId39"/>
    <p:sldId id="882" r:id="rId40"/>
    <p:sldId id="883" r:id="rId41"/>
    <p:sldId id="885" r:id="rId42"/>
    <p:sldId id="886" r:id="rId43"/>
    <p:sldId id="888" r:id="rId44"/>
    <p:sldId id="884" r:id="rId45"/>
    <p:sldId id="887" r:id="rId46"/>
    <p:sldId id="889" r:id="rId47"/>
    <p:sldId id="901" r:id="rId48"/>
    <p:sldId id="902" r:id="rId49"/>
    <p:sldId id="890" r:id="rId50"/>
    <p:sldId id="891" r:id="rId51"/>
    <p:sldId id="892" r:id="rId52"/>
    <p:sldId id="893" r:id="rId53"/>
    <p:sldId id="894" r:id="rId54"/>
    <p:sldId id="896" r:id="rId55"/>
    <p:sldId id="895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3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7670B-60EF-43EE-AB01-0FC4DF0FAA1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B2667-84A4-47E6-BBA4-6B206603F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4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0, 1, 3, 6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9C7C6-0955-4B11-A090-5EA7755349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23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0, 1, 3, 6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9C7C6-0955-4B11-A090-5EA7755349E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5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F903-1AA4-9B6A-F629-EE7AF2765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5BDA5-EEDC-FB37-9CA5-9D3120C75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FBE46-2C41-605A-4E91-C959447D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07CB1-918E-5842-5643-D5E5BC74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5CF09-34BE-7E5C-FB9E-F30D8ECD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0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B6A1-D57B-E8C0-741C-B9DE91C1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04846-2015-E399-5B7D-BD0665E4B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D8167-CB4B-805A-7C26-2E9C53F1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4DC4-642C-6017-8CBF-9A2D7853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E09DC-E145-9FA6-C1E3-DF01E57BB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1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E638E3-06B8-4454-A060-1E9619A38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3E8C5-697F-1AE9-737B-69A378209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1E09C-BF8B-EA59-7CF3-11FA8C6EC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9943E-E13F-37FB-6031-BD6C1E49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FD54D-79A9-55B7-E99E-217F4E28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4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2546-3672-8454-4710-9B6FFF67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00442-72BA-BB0E-B9BB-596118A11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3B23C-8F33-D955-A425-3EB947F5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06D6F-651A-9E42-3AE8-1028CC11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DD2D8-9F6C-6BF1-03BE-9BA8E1CA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1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E902-61C0-F33E-E1C6-612D71934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30EC3-FF25-C4F5-00AE-FB21A5770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B2967-A406-24E8-65A4-6DC245E4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612C3-7DE0-C172-7AB8-08E85DE0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2B625-11CD-5E46-AE1B-6762909A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9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D93F-DB09-8892-E8FA-2E1492C2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1CCB5-FA6C-E658-39F5-C1297D5D6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0B401-0FCE-9820-FE76-C08C03205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6F7EC-D776-2E55-4EF2-83DD1426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B6042-C061-743D-B1DD-E486821F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4A7D-BEF7-A7AA-3CAE-E7EAF429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1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020C-9B35-9238-4B31-243A438EB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57C21-AAEB-BC15-B029-4F2A4C93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5B0D5-8BCB-2008-7BD1-2D608347E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D7C90-1541-D1EF-9DE6-38403488C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6AEDA-DC55-2C35-F960-CFACDE631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2C910E-AF3C-7640-432F-C9547277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60AF49-E278-A21D-2B60-FC38269F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126D1-03AE-6FBF-3790-E3052967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5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ADB7-7139-3C52-CAEE-0DBBE86D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1481B-CB30-5A0A-0E2A-C62CD271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A6D17-C542-B442-E4AE-D62E3981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F3FE4-726E-9C11-9710-B5270E3C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7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FEC12E-9490-380D-3955-3EC21626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37435-EB9C-5C0A-0110-701183F4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D0946-9FB0-46EE-E8CE-4C7B7249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4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BC5D-41CC-0264-8D2E-FE9AFDBE8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9AEEF-F324-B770-5725-546AEF1FE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4CD8D-48C2-123D-0CF0-333091ED2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63A95-CE7E-62BF-1260-EBBA48D0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49B56-F37E-3EFA-3CB0-082CCA29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28A21-BB3B-7357-B3C6-4699D1CB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1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9ADA-B102-2AC5-D835-2F1CE4E18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C8749-2795-E5F6-48AE-2E6D7348A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E9950-EDE2-B045-3499-C2995A4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70633-18ED-232C-8826-5BF952AC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E09ED-3806-4155-1B5D-99627E2F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6A136-2C44-62B1-13AB-A1A5C0DA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4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9579F-1073-6CA3-F65B-03684969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5A361-A609-8CF3-B0FE-3C664C567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B3FDE-24DE-8B82-D1A9-D25916D22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71799-D348-D28A-F34D-9BE77F413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386FF-F9FB-13BB-C737-0867C9A88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76.png"/><Relationship Id="rId5" Type="http://schemas.openxmlformats.org/officeDocument/2006/relationships/image" Target="../media/image41.png"/><Relationship Id="rId10" Type="http://schemas.openxmlformats.org/officeDocument/2006/relationships/image" Target="../media/image75.png"/><Relationship Id="rId4" Type="http://schemas.openxmlformats.org/officeDocument/2006/relationships/image" Target="../media/image39.png"/><Relationship Id="rId9" Type="http://schemas.openxmlformats.org/officeDocument/2006/relationships/image" Target="../media/image7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15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85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0.png"/><Relationship Id="rId4" Type="http://schemas.openxmlformats.org/officeDocument/2006/relationships/image" Target="../media/image8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0.png"/><Relationship Id="rId4" Type="http://schemas.openxmlformats.org/officeDocument/2006/relationships/image" Target="../media/image1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6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Dealing with Collisions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store multiple items in the same location as a linked list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the maximum number of collisions in a location is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then could traverse a linked list of size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for a query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Query runtime: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  <a:blipFill>
                <a:blip r:embed="rId2"/>
                <a:stretch>
                  <a:fillRect l="-1043" t="-2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FDBE32-6357-F58A-DF8C-0D6B94875308}"/>
                  </a:ext>
                </a:extLst>
              </p:cNvPr>
              <p:cNvSpPr txBox="1"/>
              <p:nvPr/>
            </p:nvSpPr>
            <p:spPr>
              <a:xfrm>
                <a:off x="-419100" y="2483147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400" dirty="0" smtClean="0"/>
                        <m:t>Tejas</m:t>
                      </m:r>
                      <m:r>
                        <m:rPr>
                          <m:nor/>
                        </m:rPr>
                        <a:rPr lang="en-US" sz="2400" dirty="0" smtClean="0"/>
                        <m:t> </m:t>
                      </m:r>
                      <m:r>
                        <m:rPr>
                          <m:nor/>
                        </m:rPr>
                        <a:rPr lang="en-US" sz="2400" dirty="0" smtClean="0"/>
                        <m:t>Kakad</m:t>
                      </m:r>
                      <m: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FDBE32-6357-F58A-DF8C-0D6B94875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9100" y="2483147"/>
                <a:ext cx="6096000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B1A3C1-5A10-92F1-B87D-D701154C26E6}"/>
                  </a:ext>
                </a:extLst>
              </p:cNvPr>
              <p:cNvSpPr/>
              <p:nvPr/>
            </p:nvSpPr>
            <p:spPr>
              <a:xfrm>
                <a:off x="4454852" y="2483147"/>
                <a:ext cx="1914525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Zeling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Li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B1A3C1-5A10-92F1-B87D-D701154C2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852" y="2483147"/>
                <a:ext cx="1914525" cy="461665"/>
              </a:xfrm>
              <a:prstGeom prst="rect">
                <a:avLst/>
              </a:prstGeom>
              <a:blipFill>
                <a:blip r:embed="rId4"/>
                <a:stretch>
                  <a:fillRect b="-2469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CDAB947-D875-EB5C-7FED-936D5FCA5080}"/>
              </a:ext>
            </a:extLst>
          </p:cNvPr>
          <p:cNvSpPr/>
          <p:nvPr/>
        </p:nvSpPr>
        <p:spPr>
          <a:xfrm>
            <a:off x="6369377" y="2483147"/>
            <a:ext cx="191452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Tejas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Kakad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F4D2F4-D63D-6512-7B70-CEB8D4FA7AE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854777" y="2713980"/>
            <a:ext cx="6000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940E737-9B93-D8DF-F3E4-B5BF23032032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5494517" y="2862410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FCA02EEB-2C52-8119-8191-A5C3CF7DFD5D}"/>
              </a:ext>
            </a:extLst>
          </p:cNvPr>
          <p:cNvCxnSpPr>
            <a:cxnSpLocks/>
          </p:cNvCxnSpPr>
          <p:nvPr/>
        </p:nvCxnSpPr>
        <p:spPr>
          <a:xfrm rot="5400000">
            <a:off x="6451777" y="2862411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511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Collisions and Max Load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27222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no outcome will be rolled more than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27222"/>
              </a:xfrm>
              <a:blipFill>
                <a:blip r:embed="rId2"/>
                <a:stretch>
                  <a:fillRect l="-1043" t="-1183" b="-15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3248887"/>
                <a:ext cx="5580529" cy="18437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Worst case query time: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48887"/>
                <a:ext cx="5580529" cy="1843732"/>
              </a:xfrm>
              <a:prstGeom prst="rect">
                <a:avLst/>
              </a:prstGeom>
              <a:blipFill>
                <a:blip r:embed="rId3"/>
                <a:stretch>
                  <a:fillRect l="-1856" t="-5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B290FD2-5A5B-71F6-EB15-C7FC01EC5E8D}"/>
                  </a:ext>
                </a:extLst>
              </p:cNvPr>
              <p:cNvSpPr/>
              <p:nvPr/>
            </p:nvSpPr>
            <p:spPr>
              <a:xfrm>
                <a:off x="3970758" y="4505448"/>
                <a:ext cx="1914525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Zeling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Li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B290FD2-5A5B-71F6-EB15-C7FC01EC5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758" y="4505448"/>
                <a:ext cx="1914525" cy="461665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1FA9753B-CC09-0C55-C555-615BB973F921}"/>
              </a:ext>
            </a:extLst>
          </p:cNvPr>
          <p:cNvSpPr/>
          <p:nvPr/>
        </p:nvSpPr>
        <p:spPr>
          <a:xfrm>
            <a:off x="5885283" y="4505448"/>
            <a:ext cx="191452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Tejas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Kakad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5EA995-AA58-55B8-7018-1A5116356B0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370683" y="4736281"/>
            <a:ext cx="6000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41DB4CC-4909-8FCE-A4DA-F28DFA0BDBB1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5010423" y="4884711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0F5A8299-925F-9C9C-470A-CDB0395502EB}"/>
              </a:ext>
            </a:extLst>
          </p:cNvPr>
          <p:cNvCxnSpPr>
            <a:cxnSpLocks/>
          </p:cNvCxnSpPr>
          <p:nvPr/>
        </p:nvCxnSpPr>
        <p:spPr>
          <a:xfrm rot="5400000">
            <a:off x="5967683" y="4884712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087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4342133" cy="4449669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query time,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to avoid collisions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query time,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with linked lists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4342133" cy="4449669"/>
              </a:xfrm>
              <a:blipFill>
                <a:blip r:embed="rId2"/>
                <a:stretch>
                  <a:fillRect l="-2528" t="-2192" r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2F14458-C4C1-1A29-9C2F-BC52700D4E5F}"/>
              </a:ext>
            </a:extLst>
          </p:cNvPr>
          <p:cNvSpPr txBox="1">
            <a:spLocks/>
          </p:cNvSpPr>
          <p:nvPr/>
        </p:nvSpPr>
        <p:spPr>
          <a:xfrm>
            <a:off x="838200" y="3248887"/>
            <a:ext cx="4421090" cy="1843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276A6A1-8D83-61F3-66D9-5F2B7C709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741" y="2698281"/>
            <a:ext cx="2683529" cy="38602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0F3B12-F53B-27D9-E255-1E2EFFF063BA}"/>
              </a:ext>
            </a:extLst>
          </p:cNvPr>
          <p:cNvSpPr txBox="1"/>
          <p:nvPr/>
        </p:nvSpPr>
        <p:spPr>
          <a:xfrm>
            <a:off x="5629490" y="3563937"/>
            <a:ext cx="1679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Jubey</a:t>
            </a:r>
            <a:r>
              <a:rPr lang="en-US" sz="2400" dirty="0"/>
              <a:t> Garza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ADE268-2486-FEAB-365B-0856122A80E4}"/>
              </a:ext>
            </a:extLst>
          </p:cNvPr>
          <p:cNvSpPr txBox="1"/>
          <p:nvPr/>
        </p:nvSpPr>
        <p:spPr>
          <a:xfrm>
            <a:off x="5752187" y="4160539"/>
            <a:ext cx="1618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Tejas</a:t>
            </a:r>
            <a:r>
              <a:rPr lang="en-US" sz="2400" dirty="0"/>
              <a:t> </a:t>
            </a:r>
            <a:r>
              <a:rPr lang="en-US" sz="2400" dirty="0" err="1"/>
              <a:t>Kakad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E751CE-50E3-2933-3E5B-785645077354}"/>
              </a:ext>
            </a:extLst>
          </p:cNvPr>
          <p:cNvSpPr txBox="1"/>
          <p:nvPr/>
        </p:nvSpPr>
        <p:spPr>
          <a:xfrm>
            <a:off x="5874817" y="4755852"/>
            <a:ext cx="1194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Zeling</a:t>
            </a:r>
            <a:r>
              <a:rPr lang="en-US" sz="2400" dirty="0"/>
              <a:t> Li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682DC5-DD56-7292-8941-A50D5C624233}"/>
              </a:ext>
            </a:extLst>
          </p:cNvPr>
          <p:cNvSpPr txBox="1"/>
          <p:nvPr/>
        </p:nvSpPr>
        <p:spPr>
          <a:xfrm>
            <a:off x="5787607" y="5954941"/>
            <a:ext cx="1271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Tong Wu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FFCA26-21E4-4CF3-82CC-B82800930D2C}"/>
              </a:ext>
            </a:extLst>
          </p:cNvPr>
          <p:cNvSpPr txBox="1"/>
          <p:nvPr/>
        </p:nvSpPr>
        <p:spPr>
          <a:xfrm>
            <a:off x="5590694" y="2967335"/>
            <a:ext cx="1843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Vaibhav Bajaj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FCFE4E-5920-14FE-DE85-3E54DF24684A}"/>
              </a:ext>
            </a:extLst>
          </p:cNvPr>
          <p:cNvCxnSpPr>
            <a:stCxn id="22" idx="3"/>
          </p:cNvCxnSpPr>
          <p:nvPr/>
        </p:nvCxnSpPr>
        <p:spPr>
          <a:xfrm>
            <a:off x="7434660" y="3198168"/>
            <a:ext cx="1795554" cy="663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1ADC49-773F-3062-7115-71A3DD8CD33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309117" y="3794770"/>
            <a:ext cx="1916804" cy="48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FBAB50-F8D6-AC6F-135F-1104FA34C770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7370643" y="4391372"/>
            <a:ext cx="1815098" cy="237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3E0304-96F0-2D65-8C05-5B994C314DF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7069503" y="4986685"/>
            <a:ext cx="2156418" cy="22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A6B296-3FBB-C777-D007-52F8AD58C8B7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059558" y="6046929"/>
            <a:ext cx="2275714" cy="138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54A3988-067C-D800-0BBB-3E02C1475752}"/>
              </a:ext>
            </a:extLst>
          </p:cNvPr>
          <p:cNvSpPr txBox="1"/>
          <p:nvPr/>
        </p:nvSpPr>
        <p:spPr>
          <a:xfrm>
            <a:off x="5703421" y="5354752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Vidith</a:t>
            </a:r>
            <a:r>
              <a:rPr lang="en-US" sz="2400" dirty="0"/>
              <a:t> Madhu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708C90-EBD4-A6A8-A930-E527A43DBCD6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7595286" y="5585585"/>
            <a:ext cx="1704566" cy="2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B4053DB-D877-7B45-0310-D7392F675EA9}"/>
                  </a:ext>
                </a:extLst>
              </p:cNvPr>
              <p:cNvSpPr txBox="1"/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B4053DB-D877-7B45-0310-D7392F675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609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End of Probability Unit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6071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#1 (Birthday Paradox)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see a repeated outcome among the rolls?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364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#3 (Max Load)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“On average”, what is the largest number of times any outcome is rolled?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477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#4 (Coupon Collector)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see all possible outcomes among the rolls?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785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0739"/>
            <a:ext cx="9144000" cy="1701474"/>
          </a:xfrm>
        </p:spPr>
        <p:txBody>
          <a:bodyPr>
            <a:normAutofit/>
          </a:bodyPr>
          <a:lstStyle/>
          <a:p>
            <a:r>
              <a:rPr lang="en-US" sz="2800" dirty="0"/>
              <a:t>Many images from:</a:t>
            </a:r>
          </a:p>
          <a:p>
            <a:r>
              <a:rPr lang="en-US" sz="2800" dirty="0"/>
              <a:t>Cameron </a:t>
            </a:r>
            <a:r>
              <a:rPr lang="en-US" sz="2800" dirty="0" err="1"/>
              <a:t>Musco’s</a:t>
            </a:r>
            <a:endParaRPr lang="en-US" sz="2800" dirty="0"/>
          </a:p>
          <a:p>
            <a:r>
              <a:rPr lang="en-US" sz="2800" dirty="0"/>
              <a:t>COMPSCI 514: Algorithms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1663205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</p:txBody>
      </p:sp>
    </p:spTree>
    <p:extLst>
      <p:ext uri="{BB962C8B-B14F-4D97-AF65-F5344CB8AC3E}">
        <p14:creationId xmlns:p14="http://schemas.microsoft.com/office/powerpoint/2010/main" val="137280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Twitter has 450 million active monthly users (as of 2022), records (tens of) thousands of measurements per user: who they follow, who follows them, when they last visited the site, timestamps for specific interactions, how many tweets they have sent, the text of those tweets, etc...</a:t>
            </a:r>
          </a:p>
        </p:txBody>
      </p:sp>
    </p:spTree>
    <p:extLst>
      <p:ext uri="{BB962C8B-B14F-4D97-AF65-F5344CB8AC3E}">
        <p14:creationId xmlns:p14="http://schemas.microsoft.com/office/powerpoint/2010/main" val="74492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Class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e-mail me to set up research meeting by next week if you’re interested in doing final project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Everyone else will be opting into the final exam</a:t>
            </a:r>
          </a:p>
        </p:txBody>
      </p:sp>
    </p:spTree>
    <p:extLst>
      <p:ext uri="{BB962C8B-B14F-4D97-AF65-F5344CB8AC3E}">
        <p14:creationId xmlns:p14="http://schemas.microsoft.com/office/powerpoint/2010/main" val="3148261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 3 minute </a:t>
            </a:r>
            <a:r>
              <a:rPr lang="en-US" dirty="0" err="1"/>
              <a:t>Youtube</a:t>
            </a:r>
            <a:r>
              <a:rPr lang="en-US" dirty="0"/>
              <a:t> clip with a resolution of 500 x 500 pixels at 15 frames/second with 3 color channels is a recording of 2 billion pixel values. Even a 500 x 500 pixel color image has 750,000 pixel values</a:t>
            </a:r>
          </a:p>
        </p:txBody>
      </p:sp>
    </p:spTree>
    <p:extLst>
      <p:ext uri="{BB962C8B-B14F-4D97-AF65-F5344CB8AC3E}">
        <p14:creationId xmlns:p14="http://schemas.microsoft.com/office/powerpoint/2010/main" val="4070036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human genome contains 3 billion+ base pairs. Genetic datasets often contain information on 100s of thousands+ mutations and genetic markers</a:t>
            </a:r>
          </a:p>
        </p:txBody>
      </p:sp>
    </p:spTree>
    <p:extLst>
      <p:ext uri="{BB962C8B-B14F-4D97-AF65-F5344CB8AC3E}">
        <p14:creationId xmlns:p14="http://schemas.microsoft.com/office/powerpoint/2010/main" val="1632736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EB264F-CB22-6634-8D20-DBF3ED127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345" y="2460065"/>
            <a:ext cx="5826456" cy="409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Visualizing Big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44331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Data points are interpreted as high dimensional vectors, with real valued entries: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443318"/>
              </a:xfrm>
              <a:blipFill>
                <a:blip r:embed="rId3"/>
                <a:stretch>
                  <a:fillRect l="-1043" t="-6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B4CE9FD-7EFD-8D54-BC64-2607386737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1" y="3268943"/>
                <a:ext cx="3984812" cy="2746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Dataset is interpreted as a matrix: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B4CE9FD-7EFD-8D54-BC64-260738673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3268943"/>
                <a:ext cx="3984812" cy="2746375"/>
              </a:xfrm>
              <a:prstGeom prst="rect">
                <a:avLst/>
              </a:prstGeom>
              <a:blipFill>
                <a:blip r:embed="rId4"/>
                <a:stretch>
                  <a:fillRect l="-2757" t="-3548" r="-3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317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Dimensionality Reduction</a:t>
                </a:r>
                <a:r>
                  <a:rPr lang="en-US" dirty="0"/>
                  <a:t>: Transform the data points so that they have much smaller dimension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Transformation should still capture the key aspects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/>
              <p:nvPr/>
            </p:nvSpPr>
            <p:spPr>
              <a:xfrm>
                <a:off x="1147483" y="2926976"/>
                <a:ext cx="2671482" cy="593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483" y="2926976"/>
                <a:ext cx="2671482" cy="593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465EAC-C5D3-5C59-A6D2-79FEE99818B2}"/>
                  </a:ext>
                </a:extLst>
              </p:cNvPr>
              <p:cNvSpPr txBox="1"/>
              <p:nvPr/>
            </p:nvSpPr>
            <p:spPr>
              <a:xfrm>
                <a:off x="4636994" y="2926976"/>
                <a:ext cx="3048000" cy="593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465EAC-C5D3-5C59-A6D2-79FEE9981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994" y="2926976"/>
                <a:ext cx="3048000" cy="5936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D7CC38-3566-C5D4-F616-3610D049CD02}"/>
                  </a:ext>
                </a:extLst>
              </p:cNvPr>
              <p:cNvSpPr txBox="1"/>
              <p:nvPr/>
            </p:nvSpPr>
            <p:spPr>
              <a:xfrm>
                <a:off x="7858686" y="2931400"/>
                <a:ext cx="329452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for 	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D7CC38-3566-C5D4-F616-3610D049C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86" y="2931400"/>
                <a:ext cx="3294528" cy="584775"/>
              </a:xfrm>
              <a:prstGeom prst="rect">
                <a:avLst/>
              </a:prstGeom>
              <a:blipFill>
                <a:blip r:embed="rId5"/>
                <a:stretch>
                  <a:fillRect l="-4621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456645-44D7-22B3-3171-6FD9A6307A9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818965" y="3223788"/>
            <a:ext cx="8180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95F547E-669A-15E6-860C-E63A0CB2CB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565" y="3811680"/>
            <a:ext cx="1047886" cy="110265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AB729A-6D0B-DCAD-B9C7-E33987683963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 flipV="1">
            <a:off x="1763451" y="4359239"/>
            <a:ext cx="942276" cy="37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161378-DEF0-9648-1CF6-47374EF88E58}"/>
                  </a:ext>
                </a:extLst>
              </p:cNvPr>
              <p:cNvSpPr txBox="1"/>
              <p:nvPr/>
            </p:nvSpPr>
            <p:spPr>
              <a:xfrm>
                <a:off x="2705727" y="4066851"/>
                <a:ext cx="429409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=(0, 1, 0, 0, 1, 0, 1, 1)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161378-DEF0-9648-1CF6-47374EF88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727" y="4066851"/>
                <a:ext cx="429409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3CB8AB-6130-5D04-C44D-0ACB80526680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999822" y="4354913"/>
            <a:ext cx="1021975" cy="4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E79D1C4-59F3-E08A-AC1F-FD9802CEC209}"/>
                  </a:ext>
                </a:extLst>
              </p:cNvPr>
              <p:cNvSpPr txBox="1"/>
              <p:nvPr/>
            </p:nvSpPr>
            <p:spPr>
              <a:xfrm>
                <a:off x="7858686" y="4070621"/>
                <a:ext cx="300541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=(−1, 2, 1)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E79D1C4-59F3-E08A-AC1F-FD9802CEC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86" y="4070621"/>
                <a:ext cx="300541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071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Low Distortion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a distance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and an accuracy parameter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en-US" dirty="0"/>
                  <a:t>, a low-distortion embedding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a set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and a distance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/>
              <p:nvPr/>
            </p:nvSpPr>
            <p:spPr>
              <a:xfrm>
                <a:off x="1436034" y="3377407"/>
                <a:ext cx="9319931" cy="659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034" y="3377407"/>
                <a:ext cx="9319931" cy="659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415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6EDECF1-065D-468F-6CA2-CEAC2824F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364" y="2633731"/>
            <a:ext cx="5674659" cy="3749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6A2719-7136-BCA3-464B-812B8ADE6855}"/>
                  </a:ext>
                </a:extLst>
              </p:cNvPr>
              <p:cNvSpPr txBox="1"/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6A2719-7136-BCA3-464B-812B8ADE6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389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/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6EDECF1-065D-468F-6CA2-CEAC2824F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364" y="2633731"/>
            <a:ext cx="5674659" cy="3749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the distance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  <a:blipFill>
                <a:blip r:embed="rId5"/>
                <a:stretch>
                  <a:fillRect l="-2151" b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140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Low Distortion Embedding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en-US" dirty="0"/>
                  <a:t>, a low-distortion embedding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a set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such that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/>
              <p:nvPr/>
            </p:nvSpPr>
            <p:spPr>
              <a:xfrm>
                <a:off x="1543610" y="3200538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610" y="3200538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9F8D690-CEBA-0699-6A84-D33BC43BE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742" y="4012165"/>
            <a:ext cx="5059213" cy="2371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249BE0-08D9-0768-AF72-A07D9A2AF6A6}"/>
                  </a:ext>
                </a:extLst>
              </p:cNvPr>
              <p:cNvSpPr txBox="1"/>
              <p:nvPr/>
            </p:nvSpPr>
            <p:spPr>
              <a:xfrm>
                <a:off x="1319492" y="5592143"/>
                <a:ext cx="2238934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249BE0-08D9-0768-AF72-A07D9A2AF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492" y="5592143"/>
                <a:ext cx="2238934" cy="723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F06556-9DD0-7E0F-7750-86FCBF5692EC}"/>
                  </a:ext>
                </a:extLst>
              </p:cNvPr>
              <p:cNvSpPr txBox="1"/>
              <p:nvPr/>
            </p:nvSpPr>
            <p:spPr>
              <a:xfrm>
                <a:off x="6983505" y="5974440"/>
                <a:ext cx="2691335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F06556-9DD0-7E0F-7750-86FCBF569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505" y="5974440"/>
                <a:ext cx="2691335" cy="7237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2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044DFE-AA8B-ACEE-D3AE-DF279830C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363" y="1825624"/>
            <a:ext cx="3785907" cy="3883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Examples: 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462247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all lie on the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aseline="30000" dirty="0"/>
                  <a:t>st </a:t>
                </a:r>
                <a:r>
                  <a:rPr lang="en-US" dirty="0"/>
                  <a:t>- axis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be the first coordinate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Embedding has no distortion</a:t>
                </a: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462247" cy="4422775"/>
              </a:xfrm>
              <a:blipFill>
                <a:blip r:embed="rId3"/>
                <a:stretch>
                  <a:fillRect l="-1160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754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Examples: 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all lie on some line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Rotate to line to be the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aseline="30000" dirty="0"/>
                  <a:t>st </a:t>
                </a:r>
                <a:r>
                  <a:rPr lang="en-US" dirty="0"/>
                  <a:t>- axis and proceed as before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Require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for embedding with no distortion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FDB8AAA-B9C1-29C5-FAEB-F33D24D24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994278">
            <a:off x="6926603" y="3342839"/>
            <a:ext cx="5394253" cy="60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7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Recall: Concentration Inequalities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Concentration inequalities bound the probability that a random variable is “far away” from its expectation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Looking at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 for sufficiently high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gives a number of very strong (and useful!) concentration inequalities with exponential tail bounds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Chernoff bounds, Bernstein’s inequality, </a:t>
                </a:r>
                <a:r>
                  <a:rPr lang="en-US" dirty="0" err="1"/>
                  <a:t>Hoeffding’s</a:t>
                </a:r>
                <a:r>
                  <a:rPr lang="en-US" dirty="0"/>
                  <a:t> inequality, 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776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Examples: 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020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lie in some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-dimensional subspace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Rotate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to coincide with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 axes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02070"/>
              </a:xfrm>
              <a:blipFill>
                <a:blip r:embed="rId2"/>
                <a:stretch>
                  <a:fillRect l="-1043" t="-1987" b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2621D2D-3CBB-309A-822D-6BEC90118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051" y="2420472"/>
            <a:ext cx="9054354" cy="30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2160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no distortion?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663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no distortion? </a:t>
                </a:r>
                <a:r>
                  <a:rPr lang="en-US" dirty="0">
                    <a:solidFill>
                      <a:srgbClr val="FF0000"/>
                    </a:solidFill>
                  </a:rPr>
                  <a:t>NO!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distortion?</a:t>
                </a:r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171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</a:t>
                </a:r>
                <a:r>
                  <a:rPr lang="en-US" dirty="0">
                    <a:solidFill>
                      <a:srgbClr val="0070C0"/>
                    </a:solidFill>
                  </a:rPr>
                  <a:t>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no distortion? </a:t>
                </a:r>
                <a:r>
                  <a:rPr lang="en-US" dirty="0">
                    <a:solidFill>
                      <a:srgbClr val="FF0000"/>
                    </a:solidFill>
                  </a:rPr>
                  <a:t>NO!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distortion?</a:t>
                </a:r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  <a:r>
                  <a:rPr lang="en-US" dirty="0">
                    <a:solidFill>
                      <a:srgbClr val="00B050"/>
                    </a:solidFill>
                  </a:rPr>
                  <a:t>YES!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Johnson-</a:t>
                </a:r>
                <a:r>
                  <a:rPr lang="en-US" dirty="0" err="1"/>
                  <a:t>Lindenstrauss</a:t>
                </a:r>
                <a:r>
                  <a:rPr lang="en-US" dirty="0"/>
                  <a:t> Lemma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262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en-US" dirty="0"/>
                  <a:t>, there exists a linear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with 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so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918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en-US" dirty="0"/>
                  <a:t>, there exists a linear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with 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so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=0.5,</m:t>
                    </m:r>
                  </m:oMath>
                </a14:m>
                <a:r>
                  <a:rPr lang="en-US" dirty="0"/>
                  <a:t> only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≈6600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268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en-US" dirty="0"/>
                  <a:t>, there exists a linear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with 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so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Moreover, if each entry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satisfies the guarantee with high probability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6869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26253B-032A-93F9-93A2-CF159971A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31" y="1821915"/>
            <a:ext cx="5238261" cy="4088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called a random projection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  <a:blipFill>
                <a:blip r:embed="rId3"/>
                <a:stretch>
                  <a:fillRect l="-1893" t="-1958" r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86BF21-4066-85A9-EE5C-A10F7B3E73B7}"/>
                  </a:ext>
                </a:extLst>
              </p:cNvPr>
              <p:cNvSpPr txBox="1"/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86BF21-4066-85A9-EE5C-A10F7B3E7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C4B534-C180-B374-0F95-97B1154BFEC3}"/>
                  </a:ext>
                </a:extLst>
              </p:cNvPr>
              <p:cNvSpPr txBox="1"/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C4B534-C180-B374-0F95-97B1154BF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B2764-6B75-601D-8245-0BFDC2B6F833}"/>
                  </a:ext>
                </a:extLst>
              </p:cNvPr>
              <p:cNvSpPr txBox="1"/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B2764-6B75-601D-8245-0BFDC2B6F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143674-777D-F23D-F46F-09FF661D9F67}"/>
                  </a:ext>
                </a:extLst>
              </p:cNvPr>
              <p:cNvSpPr txBox="1"/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143674-777D-F23D-F46F-09FF661D9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2E853-31D2-33A7-E5E4-D011CE9DF8BB}"/>
                  </a:ext>
                </a:extLst>
              </p:cNvPr>
              <p:cNvSpPr txBox="1"/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2E853-31D2-33A7-E5E4-D011CE9DF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34FE9-0DC2-E0CE-17C3-04315D3B65F8}"/>
                  </a:ext>
                </a:extLst>
              </p:cNvPr>
              <p:cNvSpPr txBox="1"/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34FE9-0DC2-E0CE-17C3-04315D3B6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2CA-8B1F-68A1-2270-EC07A8067823}"/>
                  </a:ext>
                </a:extLst>
              </p:cNvPr>
              <p:cNvSpPr txBox="1"/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2CA-8B1F-68A1-2270-EC07A8067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3E0CA2-1DB1-6E74-A65F-F97489BD9699}"/>
                  </a:ext>
                </a:extLst>
              </p:cNvPr>
              <p:cNvSpPr txBox="1"/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3E0CA2-1DB1-6E74-A65F-F97489BD9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21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“Applying a simple random linear transformation to a set of points approximately preserves all pairwise distances”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4692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81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Recall: Concentration Inequalities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Markov’s inequality</a:t>
                </a:r>
                <a:r>
                  <a:rPr lang="en-US" dirty="0"/>
                  <a:t>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Chebyshev’s inequality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≤0.186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1440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FDDD75-BDB4-85DF-2F5F-69795F8B4342}"/>
                  </a:ext>
                </a:extLst>
              </p:cNvPr>
              <p:cNvSpPr txBox="1"/>
              <p:nvPr/>
            </p:nvSpPr>
            <p:spPr>
              <a:xfrm>
                <a:off x="1568262" y="5812835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FDDD75-BDB4-85DF-2F5F-69795F8B4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5812835"/>
                <a:ext cx="931993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2243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JL says that the random projection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preserves all pairwise distances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Distributional JL shows that the random projection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preserves the norm of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dirty="0"/>
                  <a:t>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b="0" dirty="0"/>
                  <a:t>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0" dirty="0"/>
                  <a:t> total vectors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1822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b="0" dirty="0"/>
                  <a:t>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b="0" dirty="0"/>
                  <a:t>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0" dirty="0"/>
                  <a:t> total vectors </a:t>
                </a:r>
              </a:p>
              <a:p>
                <a:pPr>
                  <a:buClr>
                    <a:schemeClr val="tx1"/>
                  </a:buClr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1043" t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274D3B8-0525-2524-7A34-D66F546FF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731" y="2334183"/>
            <a:ext cx="5471774" cy="44913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C56190-59C1-2137-C723-B8928EF7F50B}"/>
                  </a:ext>
                </a:extLst>
              </p:cNvPr>
              <p:cNvSpPr txBox="1"/>
              <p:nvPr/>
            </p:nvSpPr>
            <p:spPr>
              <a:xfrm>
                <a:off x="7933764" y="2706451"/>
                <a:ext cx="672353" cy="52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C56190-59C1-2137-C723-B8928EF7F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764" y="2706451"/>
                <a:ext cx="672353" cy="5298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A63E77-97EF-F640-A850-97A3AC1AAAA7}"/>
                  </a:ext>
                </a:extLst>
              </p:cNvPr>
              <p:cNvSpPr txBox="1"/>
              <p:nvPr/>
            </p:nvSpPr>
            <p:spPr>
              <a:xfrm>
                <a:off x="9457765" y="2805062"/>
                <a:ext cx="672353" cy="52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A63E77-97EF-F640-A850-97A3AC1AA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765" y="2805062"/>
                <a:ext cx="672353" cy="5298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D234B4-9F5C-BD93-1BF1-565939CACB22}"/>
                  </a:ext>
                </a:extLst>
              </p:cNvPr>
              <p:cNvSpPr txBox="1"/>
              <p:nvPr/>
            </p:nvSpPr>
            <p:spPr>
              <a:xfrm>
                <a:off x="6096000" y="5037274"/>
                <a:ext cx="672353" cy="52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D234B4-9F5C-BD93-1BF1-565939CAC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037274"/>
                <a:ext cx="672353" cy="5298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05A1BF-436E-FA69-0675-1AE80F74CCCB}"/>
                  </a:ext>
                </a:extLst>
              </p:cNvPr>
              <p:cNvSpPr txBox="1"/>
              <p:nvPr/>
            </p:nvSpPr>
            <p:spPr>
              <a:xfrm>
                <a:off x="9175376" y="6098004"/>
                <a:ext cx="672353" cy="52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05A1BF-436E-FA69-0675-1AE80F74C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376" y="6098004"/>
                <a:ext cx="672353" cy="5298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151069-A8D7-1BBA-1730-449319AE7BD6}"/>
                  </a:ext>
                </a:extLst>
              </p:cNvPr>
              <p:cNvSpPr txBox="1"/>
              <p:nvPr/>
            </p:nvSpPr>
            <p:spPr>
              <a:xfrm>
                <a:off x="9694152" y="4314937"/>
                <a:ext cx="672353" cy="52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2.4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151069-A8D7-1BBA-1730-449319AE7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152" y="4314937"/>
                <a:ext cx="672353" cy="5298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5198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happens when we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7029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happens when we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Union bound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9395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4194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(Here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first coordinate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217"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912B281-591A-8E5B-57C7-ACBDF34E5343}"/>
              </a:ext>
            </a:extLst>
          </p:cNvPr>
          <p:cNvSpPr/>
          <p:nvPr/>
        </p:nvSpPr>
        <p:spPr>
          <a:xfrm>
            <a:off x="8480612" y="4303059"/>
            <a:ext cx="430306" cy="23039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2E280-9CAE-8B78-AB5A-8A86C39C363E}"/>
              </a:ext>
            </a:extLst>
          </p:cNvPr>
          <p:cNvSpPr/>
          <p:nvPr/>
        </p:nvSpPr>
        <p:spPr>
          <a:xfrm>
            <a:off x="4643717" y="4303059"/>
            <a:ext cx="3523130" cy="10399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C631C5-0BB9-CBC6-862A-C1DB312C6C5C}"/>
                  </a:ext>
                </a:extLst>
              </p:cNvPr>
              <p:cNvSpPr txBox="1"/>
              <p:nvPr/>
            </p:nvSpPr>
            <p:spPr>
              <a:xfrm>
                <a:off x="8433547" y="4298303"/>
                <a:ext cx="533401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C631C5-0BB9-CBC6-862A-C1DB312C6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547" y="4298303"/>
                <a:ext cx="533401" cy="2246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462A30-71D9-CCC2-B4FE-132DC8A8D727}"/>
                  </a:ext>
                </a:extLst>
              </p:cNvPr>
              <p:cNvSpPr txBox="1"/>
              <p:nvPr/>
            </p:nvSpPr>
            <p:spPr>
              <a:xfrm>
                <a:off x="5392270" y="4592179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462A30-71D9-CCC2-B4FE-132DC8A8D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270" y="4592179"/>
                <a:ext cx="20260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9925627-9784-3DD7-4278-4B100C2D9D00}"/>
              </a:ext>
            </a:extLst>
          </p:cNvPr>
          <p:cNvSpPr/>
          <p:nvPr/>
        </p:nvSpPr>
        <p:spPr>
          <a:xfrm>
            <a:off x="9724463" y="4316234"/>
            <a:ext cx="430306" cy="11102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DEEBD8-EE22-5EFF-8D70-E604A3EC82F8}"/>
                  </a:ext>
                </a:extLst>
              </p:cNvPr>
              <p:cNvSpPr txBox="1"/>
              <p:nvPr/>
            </p:nvSpPr>
            <p:spPr>
              <a:xfrm>
                <a:off x="9672915" y="4221359"/>
                <a:ext cx="53340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DEEBD8-EE22-5EFF-8D70-E604A3EC8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915" y="4221359"/>
                <a:ext cx="533401" cy="1200329"/>
              </a:xfrm>
              <a:prstGeom prst="rect">
                <a:avLst/>
              </a:prstGeom>
              <a:blipFill>
                <a:blip r:embed="rId6"/>
                <a:stretch>
                  <a:fillRect l="-3448" b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AFEB16-C3AE-B9C0-F16E-B605C7B7963A}"/>
              </a:ext>
            </a:extLst>
          </p:cNvPr>
          <p:cNvCxnSpPr>
            <a:cxnSpLocks/>
          </p:cNvCxnSpPr>
          <p:nvPr/>
        </p:nvCxnSpPr>
        <p:spPr>
          <a:xfrm>
            <a:off x="9081246" y="4894730"/>
            <a:ext cx="47288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8246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#5 (Gaussian Behavior)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and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D9B3D0-3089-85F5-65BF-F8E6F59C4A93}"/>
                  </a:ext>
                </a:extLst>
              </p:cNvPr>
              <p:cNvSpPr txBox="1"/>
              <p:nvPr/>
            </p:nvSpPr>
            <p:spPr>
              <a:xfrm>
                <a:off x="3263153" y="3616687"/>
                <a:ext cx="7691718" cy="898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PDF of Gaussian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D9B3D0-3089-85F5-65BF-F8E6F59C4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153" y="3616687"/>
                <a:ext cx="7691718" cy="898836"/>
              </a:xfrm>
              <a:prstGeom prst="rect">
                <a:avLst/>
              </a:prstGeom>
              <a:blipFill>
                <a:blip r:embed="rId4"/>
                <a:stretch>
                  <a:fillRect l="-1585" b="-6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7610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#6 (Gaussian Stability)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independent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. What is the distribution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e>
                    </m:d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311D135-123C-A38C-689E-8E3E03AAC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931" y="3420695"/>
            <a:ext cx="6176687" cy="151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5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i="1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, normal random variable with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t="-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E298795C-2347-4746-BE24-D5E74F558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756" y="4142160"/>
            <a:ext cx="4125936" cy="2542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519A34-5982-C868-7DC8-DCAC16786BB4}"/>
                  </a:ext>
                </a:extLst>
              </p:cNvPr>
              <p:cNvSpPr txBox="1"/>
              <p:nvPr/>
            </p:nvSpPr>
            <p:spPr>
              <a:xfrm>
                <a:off x="6096000" y="3687350"/>
                <a:ext cx="2088776" cy="595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519A34-5982-C868-7DC8-DCAC16786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87350"/>
                <a:ext cx="2088776" cy="595291"/>
              </a:xfrm>
              <a:prstGeom prst="rect">
                <a:avLst/>
              </a:prstGeom>
              <a:blipFill>
                <a:blip r:embed="rId4"/>
                <a:stretch>
                  <a:fillRect l="-5831" t="-6122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3F52B5-F605-FB99-4554-AB6434347F07}"/>
                  </a:ext>
                </a:extLst>
              </p:cNvPr>
              <p:cNvSpPr txBox="1"/>
              <p:nvPr/>
            </p:nvSpPr>
            <p:spPr>
              <a:xfrm>
                <a:off x="3774140" y="3723386"/>
                <a:ext cx="208877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variance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3F52B5-F605-FB99-4554-AB6434347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140" y="3723386"/>
                <a:ext cx="2088776" cy="523220"/>
              </a:xfrm>
              <a:prstGeom prst="rect">
                <a:avLst/>
              </a:prstGeom>
              <a:blipFill>
                <a:blip r:embed="rId5"/>
                <a:stretch>
                  <a:fillRect l="-5831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37FE54-58D3-45A8-343C-666B41D120D9}"/>
                  </a:ext>
                </a:extLst>
              </p:cNvPr>
              <p:cNvSpPr txBox="1"/>
              <p:nvPr/>
            </p:nvSpPr>
            <p:spPr>
              <a:xfrm>
                <a:off x="7918075" y="5510213"/>
                <a:ext cx="1156447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37FE54-58D3-45A8-343C-666B41D12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075" y="5510213"/>
                <a:ext cx="1156447" cy="5579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D3ABB5-0EEA-9A0E-CA2F-A4762F6389A6}"/>
                  </a:ext>
                </a:extLst>
              </p:cNvPr>
              <p:cNvSpPr txBox="1"/>
              <p:nvPr/>
            </p:nvSpPr>
            <p:spPr>
              <a:xfrm>
                <a:off x="2702926" y="5510213"/>
                <a:ext cx="1156447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D3ABB5-0EEA-9A0E-CA2F-A4762F638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926" y="5510213"/>
                <a:ext cx="1156447" cy="5579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88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Chernoff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Useful variant of Bernstein’s inequality when the random variables are binary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Chernoff bounds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 1}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83976" y="4508358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𝛿𝜇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976" y="4508358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9717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Gaussian Stability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8ABD83-CB2F-6E86-B87F-38C15F29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39" y="2127249"/>
            <a:ext cx="11434619" cy="28135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0FFD8F-1CE1-E04C-05BD-53D3381403FC}"/>
                  </a:ext>
                </a:extLst>
              </p:cNvPr>
              <p:cNvSpPr txBox="1"/>
              <p:nvPr/>
            </p:nvSpPr>
            <p:spPr>
              <a:xfrm>
                <a:off x="959223" y="1511394"/>
                <a:ext cx="2088776" cy="528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0FFD8F-1CE1-E04C-05BD-53D338140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223" y="1511394"/>
                <a:ext cx="2088776" cy="528222"/>
              </a:xfrm>
              <a:prstGeom prst="rect">
                <a:avLst/>
              </a:prstGeom>
              <a:blipFill>
                <a:blip r:embed="rId3"/>
                <a:stretch>
                  <a:fillRect l="-5831" t="-1034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129C27-E92C-893F-05D6-BEC0F8738B0D}"/>
                  </a:ext>
                </a:extLst>
              </p:cNvPr>
              <p:cNvSpPr txBox="1"/>
              <p:nvPr/>
            </p:nvSpPr>
            <p:spPr>
              <a:xfrm>
                <a:off x="3514164" y="1511394"/>
                <a:ext cx="2088776" cy="528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129C27-E92C-893F-05D6-BEC0F8738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164" y="1511394"/>
                <a:ext cx="2088776" cy="528222"/>
              </a:xfrm>
              <a:prstGeom prst="rect">
                <a:avLst/>
              </a:prstGeom>
              <a:blipFill>
                <a:blip r:embed="rId4"/>
                <a:stretch>
                  <a:fillRect l="-5831" t="-1034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FFD9CB-7503-C1BB-414D-9030D559024E}"/>
                  </a:ext>
                </a:extLst>
              </p:cNvPr>
              <p:cNvSpPr txBox="1"/>
              <p:nvPr/>
            </p:nvSpPr>
            <p:spPr>
              <a:xfrm>
                <a:off x="8032376" y="1511394"/>
                <a:ext cx="2088776" cy="540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FFD9CB-7503-C1BB-414D-9030D5590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376" y="1511394"/>
                <a:ext cx="2088776" cy="540276"/>
              </a:xfrm>
              <a:prstGeom prst="rect">
                <a:avLst/>
              </a:prstGeom>
              <a:blipFill>
                <a:blip r:embed="rId5"/>
                <a:stretch>
                  <a:fillRect l="-6140" t="-7865" b="-3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D7C348-F217-7CD0-A7DD-871D59D2E6ED}"/>
                  </a:ext>
                </a:extLst>
              </p:cNvPr>
              <p:cNvSpPr txBox="1"/>
              <p:nvPr/>
            </p:nvSpPr>
            <p:spPr>
              <a:xfrm>
                <a:off x="1651745" y="4808724"/>
                <a:ext cx="8668871" cy="982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D7C348-F217-7CD0-A7DD-871D59D2E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745" y="4808724"/>
                <a:ext cx="8668871" cy="9823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FE0DE8-C45C-793F-7763-52E0E97470A2}"/>
                  </a:ext>
                </a:extLst>
              </p:cNvPr>
              <p:cNvSpPr txBox="1"/>
              <p:nvPr/>
            </p:nvSpPr>
            <p:spPr>
              <a:xfrm>
                <a:off x="3213845" y="5864661"/>
                <a:ext cx="50247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What is the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FE0DE8-C45C-793F-7763-52E0E9747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845" y="5864661"/>
                <a:ext cx="5024719" cy="523220"/>
              </a:xfrm>
              <a:prstGeom prst="rect">
                <a:avLst/>
              </a:prstGeom>
              <a:blipFill>
                <a:blip r:embed="rId7"/>
                <a:stretch>
                  <a:fillRect l="-242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3314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Gaussian 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independent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, we have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EF4BA2-17A4-AD67-6669-4E4611A323E8}"/>
                  </a:ext>
                </a:extLst>
              </p:cNvPr>
              <p:cNvSpPr txBox="1"/>
              <p:nvPr/>
            </p:nvSpPr>
            <p:spPr>
              <a:xfrm>
                <a:off x="1128992" y="2459778"/>
                <a:ext cx="9319931" cy="590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EF4BA2-17A4-AD67-6669-4E4611A32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92" y="2459778"/>
                <a:ext cx="9319931" cy="5906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311D135-123C-A38C-689E-8E3E03AAC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331" y="3585931"/>
            <a:ext cx="6176687" cy="151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65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Gaussian 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independent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, we have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EF4BA2-17A4-AD67-6669-4E4611A323E8}"/>
                  </a:ext>
                </a:extLst>
              </p:cNvPr>
              <p:cNvSpPr txBox="1"/>
              <p:nvPr/>
            </p:nvSpPr>
            <p:spPr>
              <a:xfrm>
                <a:off x="1128992" y="2459778"/>
                <a:ext cx="9319931" cy="590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EF4BA2-17A4-AD67-6669-4E4611A32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92" y="2459778"/>
                <a:ext cx="9319931" cy="5906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311D135-123C-A38C-689E-8E3E03AAC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331" y="3585931"/>
            <a:ext cx="6176687" cy="15163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C7277F-C28C-8979-0A79-35B63FAEFFC8}"/>
                  </a:ext>
                </a:extLst>
              </p:cNvPr>
              <p:cNvSpPr txBox="1"/>
              <p:nvPr/>
            </p:nvSpPr>
            <p:spPr>
              <a:xfrm>
                <a:off x="1651745" y="4808724"/>
                <a:ext cx="8668871" cy="982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C7277F-C28C-8979-0A79-35B63FAEF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745" y="4808724"/>
                <a:ext cx="8668871" cy="9823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29BF01-FDCA-1A08-B72E-27B7D6586EBA}"/>
                  </a:ext>
                </a:extLst>
              </p:cNvPr>
              <p:cNvSpPr txBox="1"/>
              <p:nvPr/>
            </p:nvSpPr>
            <p:spPr>
              <a:xfrm>
                <a:off x="3213845" y="5864661"/>
                <a:ext cx="5024719" cy="737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29BF01-FDCA-1A08-B72E-27B7D6586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845" y="5864661"/>
                <a:ext cx="5024719" cy="7371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915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Gaussian 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800" dirty="0"/>
                  <a:t>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Correct expectation!</a:t>
                </a:r>
              </a:p>
              <a:p>
                <a:endParaRPr lang="en-US" dirty="0"/>
              </a:p>
              <a:p>
                <a:r>
                  <a:rPr lang="en-US" dirty="0"/>
                  <a:t>How is it distributed?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6951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distributed as Chi-Squared random variable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degrees of freedom (sum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squared independent Gaussians)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t="-1935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7A57307-8FBB-077B-C848-A24AFE4B9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055" y="3182471"/>
            <a:ext cx="4277304" cy="292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460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distributed as Chi-Squared random variable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degrees of freedom (sum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squared independent Gaussians)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Chi-Squared Concentration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be a Chi-Squared random variable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degrees of freedom. Then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Claim follows from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1935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7682F7-ACB1-B8A9-1DC9-96358E8C02D4}"/>
                  </a:ext>
                </a:extLst>
              </p:cNvPr>
              <p:cNvSpPr txBox="1"/>
              <p:nvPr/>
            </p:nvSpPr>
            <p:spPr>
              <a:xfrm>
                <a:off x="1146922" y="4683025"/>
                <a:ext cx="9319931" cy="652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/8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7682F7-ACB1-B8A9-1DC9-96358E8C0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922" y="4683025"/>
                <a:ext cx="9319931" cy="652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08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Median-of-Means Framework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estimate a hidden statistic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of a dataset and we know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Suppose each time we use the algorithm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it outputs a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Suppose we want to estimate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to accuracy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Accuracy boosting</a:t>
                </a:r>
                <a:r>
                  <a:rPr lang="en-US" dirty="0"/>
                  <a:t>: Repeat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times and take the </a:t>
                </a:r>
                <a:r>
                  <a:rPr lang="en-US" dirty="0">
                    <a:solidFill>
                      <a:srgbClr val="FF0000"/>
                    </a:solidFill>
                  </a:rPr>
                  <a:t>mean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Success boosting: </a:t>
                </a:r>
                <a:r>
                  <a:rPr lang="en-US" dirty="0"/>
                  <a:t>Find the </a:t>
                </a:r>
                <a:r>
                  <a:rPr lang="en-US" dirty="0">
                    <a:solidFill>
                      <a:srgbClr val="FF0000"/>
                    </a:solidFill>
                  </a:rPr>
                  <a:t>mean</a:t>
                </a:r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times and take the </a:t>
                </a:r>
                <a:r>
                  <a:rPr lang="en-US" dirty="0">
                    <a:solidFill>
                      <a:srgbClr val="FF0000"/>
                    </a:solidFill>
                  </a:rPr>
                  <a:t>median</a:t>
                </a:r>
                <a:r>
                  <a:rPr lang="en-US" dirty="0"/>
                  <a:t>, to be correct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07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#3 (Max Load)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“On average”, what is the largest number of times any outcome is rolled?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64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Max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Recall we fixed a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3 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means that with probability at least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we will get fewer 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3 </m:t>
                        </m:r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rolls with value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Union bound</a:t>
                </a:r>
                <a:r>
                  <a:rPr lang="en-US" dirty="0"/>
                  <a:t>: With probability at least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no outcome will be rolled more than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34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72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Suppose we have a number of files, how do we consistently store them in memory?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741" y="2698281"/>
            <a:ext cx="2683529" cy="3860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3E642-1C91-58D5-3657-DED0DB0EEFFB}"/>
              </a:ext>
            </a:extLst>
          </p:cNvPr>
          <p:cNvSpPr txBox="1"/>
          <p:nvPr/>
        </p:nvSpPr>
        <p:spPr>
          <a:xfrm>
            <a:off x="5629490" y="3563937"/>
            <a:ext cx="1679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Jubey</a:t>
            </a:r>
            <a:r>
              <a:rPr lang="en-US" sz="2400" dirty="0"/>
              <a:t> Garza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35AC7-067A-41F1-A525-3A9847D68274}"/>
              </a:ext>
            </a:extLst>
          </p:cNvPr>
          <p:cNvSpPr txBox="1"/>
          <p:nvPr/>
        </p:nvSpPr>
        <p:spPr>
          <a:xfrm>
            <a:off x="5752187" y="4160539"/>
            <a:ext cx="1618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Tejas</a:t>
            </a:r>
            <a:r>
              <a:rPr lang="en-US" sz="2400" dirty="0"/>
              <a:t> </a:t>
            </a:r>
            <a:r>
              <a:rPr lang="en-US" sz="2400" dirty="0" err="1"/>
              <a:t>Kakad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0C46B-1A29-01C4-F367-B765BD6BFCA4}"/>
              </a:ext>
            </a:extLst>
          </p:cNvPr>
          <p:cNvSpPr txBox="1"/>
          <p:nvPr/>
        </p:nvSpPr>
        <p:spPr>
          <a:xfrm>
            <a:off x="5874817" y="4755852"/>
            <a:ext cx="1194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Zeling</a:t>
            </a:r>
            <a:r>
              <a:rPr lang="en-US" sz="2400" dirty="0"/>
              <a:t> Li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56A79-56E5-B186-0AEA-1E1F970DA833}"/>
              </a:ext>
            </a:extLst>
          </p:cNvPr>
          <p:cNvSpPr txBox="1"/>
          <p:nvPr/>
        </p:nvSpPr>
        <p:spPr>
          <a:xfrm>
            <a:off x="5787607" y="5954941"/>
            <a:ext cx="1271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Tong Wu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D5270-DC05-6008-965F-114EB5C4A02D}"/>
              </a:ext>
            </a:extLst>
          </p:cNvPr>
          <p:cNvSpPr txBox="1"/>
          <p:nvPr/>
        </p:nvSpPr>
        <p:spPr>
          <a:xfrm>
            <a:off x="5590694" y="2967335"/>
            <a:ext cx="1843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Vaibhav Bajaj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CFFB7F-380E-2652-499E-3F85455D12AE}"/>
              </a:ext>
            </a:extLst>
          </p:cNvPr>
          <p:cNvCxnSpPr>
            <a:stCxn id="9" idx="3"/>
          </p:cNvCxnSpPr>
          <p:nvPr/>
        </p:nvCxnSpPr>
        <p:spPr>
          <a:xfrm>
            <a:off x="7434660" y="3198168"/>
            <a:ext cx="1795554" cy="663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F26F1D-177C-EED4-E291-ED67F383918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309117" y="3794770"/>
            <a:ext cx="1916804" cy="48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3233D5-5EA8-7648-D7EB-BEE3A2A5D6C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370643" y="4391372"/>
            <a:ext cx="1815098" cy="237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22B346-6302-2626-EAA1-309259FD53E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069503" y="4986685"/>
            <a:ext cx="2156418" cy="22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C50621-CE1A-3048-BAC3-C7EC332A25D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059558" y="6046929"/>
            <a:ext cx="2275714" cy="138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D804F5-0BB1-21A6-E485-896200CD5163}"/>
              </a:ext>
            </a:extLst>
          </p:cNvPr>
          <p:cNvSpPr txBox="1"/>
          <p:nvPr/>
        </p:nvSpPr>
        <p:spPr>
          <a:xfrm>
            <a:off x="5703421" y="5354752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Vidith</a:t>
            </a:r>
            <a:r>
              <a:rPr lang="en-US" sz="2400" dirty="0"/>
              <a:t> Madhu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D9D0AF-69AC-61F5-2D79-42F8B906717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595286" y="5585585"/>
            <a:ext cx="1704566" cy="2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/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248887"/>
                <a:ext cx="4421090" cy="18437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If we hash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we require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to avoid collisions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48887"/>
                <a:ext cx="4421090" cy="1843732"/>
              </a:xfrm>
              <a:prstGeom prst="rect">
                <a:avLst/>
              </a:prstGeom>
              <a:blipFill>
                <a:blip r:embed="rId4"/>
                <a:stretch>
                  <a:fillRect l="-2483" t="-5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574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2831</Words>
  <Application>Microsoft Office PowerPoint</Application>
  <PresentationFormat>Widescreen</PresentationFormat>
  <Paragraphs>390</Paragraphs>
  <Slides>55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Class Logistics</vt:lpstr>
      <vt:lpstr>Recall: Concentration Inequalities</vt:lpstr>
      <vt:lpstr>Recall: Concentration Inequalities</vt:lpstr>
      <vt:lpstr>Last Time: Chernoff Bounds</vt:lpstr>
      <vt:lpstr>Last Time: Median-of-Means Framework</vt:lpstr>
      <vt:lpstr>Trivia Question #3 (Max Load)</vt:lpstr>
      <vt:lpstr>Last Time: Max Load</vt:lpstr>
      <vt:lpstr>Hashing</vt:lpstr>
      <vt:lpstr>Dealing with Collisions</vt:lpstr>
      <vt:lpstr>Collisions and Max Load</vt:lpstr>
      <vt:lpstr>Hashing</vt:lpstr>
      <vt:lpstr>End of Probability Unit</vt:lpstr>
      <vt:lpstr>Trivia Question #1 (Birthday Paradox)</vt:lpstr>
      <vt:lpstr>Trivia Question #3 (Max Load)</vt:lpstr>
      <vt:lpstr>Trivia Question #4 (Coupon Collector)</vt:lpstr>
      <vt:lpstr>Dimensionality Reduction</vt:lpstr>
      <vt:lpstr>Big Data</vt:lpstr>
      <vt:lpstr>Big Data</vt:lpstr>
      <vt:lpstr>Big Data</vt:lpstr>
      <vt:lpstr>Big Data</vt:lpstr>
      <vt:lpstr>Visualizing Big Data</vt:lpstr>
      <vt:lpstr>Dimensionality Reduction</vt:lpstr>
      <vt:lpstr>Low Distortion Embedding</vt:lpstr>
      <vt:lpstr>Euclidean Space</vt:lpstr>
      <vt:lpstr>Euclidean Space</vt:lpstr>
      <vt:lpstr>Low Distortion Embedding for Euclidean Space</vt:lpstr>
      <vt:lpstr>Examples: Embeddings for Euclidean Space</vt:lpstr>
      <vt:lpstr>Examples: Embeddings for Euclidean Space</vt:lpstr>
      <vt:lpstr>Examples: Embeddings for Euclidean Space</vt:lpstr>
      <vt:lpstr>Embeddings for Euclidean Space</vt:lpstr>
      <vt:lpstr>Embeddings for Euclidean Space</vt:lpstr>
      <vt:lpstr>Embeddings for Euclidean Space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Trivia Question #5 (Gaussian Behavior)</vt:lpstr>
      <vt:lpstr>Trivia Question #6 (Gaussian Stability)</vt:lpstr>
      <vt:lpstr>Johnson-Lindenstrauss Lemma</vt:lpstr>
      <vt:lpstr>Gaussian Stability</vt:lpstr>
      <vt:lpstr>Gaussian Stability</vt:lpstr>
      <vt:lpstr>Gaussian Stability</vt:lpstr>
      <vt:lpstr>Gaussian Stability</vt:lpstr>
      <vt:lpstr>Johnson-Lindenstrauss Lemma</vt:lpstr>
      <vt:lpstr>Johnson-Lindenstrauss Lemma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2</cp:revision>
  <dcterms:created xsi:type="dcterms:W3CDTF">2024-02-06T22:28:18Z</dcterms:created>
  <dcterms:modified xsi:type="dcterms:W3CDTF">2024-02-06T23:15:57Z</dcterms:modified>
</cp:coreProperties>
</file>