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861" r:id="rId2"/>
    <p:sldId id="989" r:id="rId3"/>
    <p:sldId id="1122" r:id="rId4"/>
    <p:sldId id="1135" r:id="rId5"/>
    <p:sldId id="1146" r:id="rId6"/>
    <p:sldId id="1155" r:id="rId7"/>
    <p:sldId id="1156" r:id="rId8"/>
    <p:sldId id="1214" r:id="rId9"/>
    <p:sldId id="1216" r:id="rId10"/>
    <p:sldId id="1218" r:id="rId11"/>
    <p:sldId id="1217" r:id="rId12"/>
    <p:sldId id="1215" r:id="rId13"/>
    <p:sldId id="1124" r:id="rId14"/>
    <p:sldId id="1125" r:id="rId15"/>
    <p:sldId id="1126" r:id="rId16"/>
    <p:sldId id="1103" r:id="rId17"/>
    <p:sldId id="1102" r:id="rId18"/>
    <p:sldId id="1105" r:id="rId19"/>
    <p:sldId id="1209" r:id="rId20"/>
    <p:sldId id="1210" r:id="rId21"/>
    <p:sldId id="1104" r:id="rId22"/>
    <p:sldId id="1212" r:id="rId23"/>
    <p:sldId id="1213" r:id="rId24"/>
    <p:sldId id="1106" r:id="rId25"/>
    <p:sldId id="1107" r:id="rId26"/>
    <p:sldId id="1123" r:id="rId27"/>
    <p:sldId id="1108" r:id="rId28"/>
    <p:sldId id="1111" r:id="rId29"/>
    <p:sldId id="1112" r:id="rId30"/>
    <p:sldId id="1113" r:id="rId31"/>
    <p:sldId id="1115" r:id="rId32"/>
    <p:sldId id="1116" r:id="rId33"/>
    <p:sldId id="1117" r:id="rId34"/>
    <p:sldId id="1098" r:id="rId35"/>
    <p:sldId id="1101" r:id="rId36"/>
    <p:sldId id="1099" r:id="rId37"/>
    <p:sldId id="1100" r:id="rId38"/>
    <p:sldId id="257" r:id="rId39"/>
    <p:sldId id="258" r:id="rId40"/>
    <p:sldId id="635" r:id="rId41"/>
    <p:sldId id="636" r:id="rId42"/>
    <p:sldId id="634" r:id="rId43"/>
    <p:sldId id="637" r:id="rId44"/>
    <p:sldId id="643" r:id="rId45"/>
    <p:sldId id="665" r:id="rId46"/>
    <p:sldId id="644" r:id="rId47"/>
    <p:sldId id="639" r:id="rId48"/>
    <p:sldId id="641" r:id="rId49"/>
    <p:sldId id="649" r:id="rId50"/>
    <p:sldId id="642" r:id="rId51"/>
    <p:sldId id="645" r:id="rId52"/>
    <p:sldId id="647" r:id="rId53"/>
    <p:sldId id="652" r:id="rId54"/>
    <p:sldId id="648" r:id="rId55"/>
    <p:sldId id="651" r:id="rId56"/>
    <p:sldId id="654" r:id="rId57"/>
    <p:sldId id="653" r:id="rId58"/>
    <p:sldId id="646" r:id="rId59"/>
    <p:sldId id="650" r:id="rId60"/>
    <p:sldId id="655" r:id="rId61"/>
    <p:sldId id="664" r:id="rId62"/>
    <p:sldId id="656" r:id="rId63"/>
    <p:sldId id="657" r:id="rId64"/>
    <p:sldId id="662" r:id="rId65"/>
    <p:sldId id="663" r:id="rId66"/>
    <p:sldId id="658" r:id="rId67"/>
    <p:sldId id="659" r:id="rId68"/>
    <p:sldId id="660" r:id="rId69"/>
    <p:sldId id="661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4D80EF-1E83-4F9D-A16F-0F004562ABE3}" v="178" dt="2023-10-20T03:26:09.9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microsoft.com/office/2016/11/relationships/changesInfo" Target="changesInfos/changesInfo1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son Zhou" userId="be955f33642ecbf5" providerId="LiveId" clId="{894D80EF-1E83-4F9D-A16F-0F004562ABE3}"/>
    <pc:docChg chg="undo redo custSel addSld modSld">
      <pc:chgData name="Samson Zhou" userId="be955f33642ecbf5" providerId="LiveId" clId="{894D80EF-1E83-4F9D-A16F-0F004562ABE3}" dt="2023-10-20T03:29:27.811" v="310" actId="478"/>
      <pc:docMkLst>
        <pc:docMk/>
      </pc:docMkLst>
      <pc:sldChg chg="modSp add mod">
        <pc:chgData name="Samson Zhou" userId="be955f33642ecbf5" providerId="LiveId" clId="{894D80EF-1E83-4F9D-A16F-0F004562ABE3}" dt="2023-10-20T03:15:41.220" v="74" actId="20577"/>
        <pc:sldMkLst>
          <pc:docMk/>
          <pc:sldMk cId="2734295711" sldId="1135"/>
        </pc:sldMkLst>
        <pc:spChg chg="mod">
          <ac:chgData name="Samson Zhou" userId="be955f33642ecbf5" providerId="LiveId" clId="{894D80EF-1E83-4F9D-A16F-0F004562ABE3}" dt="2023-10-20T03:15:41.220" v="74" actId="20577"/>
          <ac:spMkLst>
            <pc:docMk/>
            <pc:sldMk cId="2734295711" sldId="1135"/>
            <ac:spMk id="3" creationId="{00000000-0000-0000-0000-000000000000}"/>
          </ac:spMkLst>
        </pc:spChg>
      </pc:sldChg>
      <pc:sldChg chg="modSp add mod">
        <pc:chgData name="Samson Zhou" userId="be955f33642ecbf5" providerId="LiveId" clId="{894D80EF-1E83-4F9D-A16F-0F004562ABE3}" dt="2023-10-20T03:14:59.583" v="11" actId="20577"/>
        <pc:sldMkLst>
          <pc:docMk/>
          <pc:sldMk cId="1776708465" sldId="1146"/>
        </pc:sldMkLst>
        <pc:spChg chg="mod">
          <ac:chgData name="Samson Zhou" userId="be955f33642ecbf5" providerId="LiveId" clId="{894D80EF-1E83-4F9D-A16F-0F004562ABE3}" dt="2023-10-20T03:14:59.583" v="11" actId="20577"/>
          <ac:spMkLst>
            <pc:docMk/>
            <pc:sldMk cId="1776708465" sldId="1146"/>
            <ac:spMk id="3" creationId="{00000000-0000-0000-0000-000000000000}"/>
          </ac:spMkLst>
        </pc:spChg>
      </pc:sldChg>
      <pc:sldChg chg="modSp add mod">
        <pc:chgData name="Samson Zhou" userId="be955f33642ecbf5" providerId="LiveId" clId="{894D80EF-1E83-4F9D-A16F-0F004562ABE3}" dt="2023-10-20T03:15:12.487" v="23" actId="20577"/>
        <pc:sldMkLst>
          <pc:docMk/>
          <pc:sldMk cId="3844263" sldId="1155"/>
        </pc:sldMkLst>
        <pc:spChg chg="mod">
          <ac:chgData name="Samson Zhou" userId="be955f33642ecbf5" providerId="LiveId" clId="{894D80EF-1E83-4F9D-A16F-0F004562ABE3}" dt="2023-10-20T03:15:12.487" v="23" actId="20577"/>
          <ac:spMkLst>
            <pc:docMk/>
            <pc:sldMk cId="3844263" sldId="1155"/>
            <ac:spMk id="3" creationId="{00000000-0000-0000-0000-000000000000}"/>
          </ac:spMkLst>
        </pc:spChg>
      </pc:sldChg>
      <pc:sldChg chg="modSp add mod">
        <pc:chgData name="Samson Zhou" userId="be955f33642ecbf5" providerId="LiveId" clId="{894D80EF-1E83-4F9D-A16F-0F004562ABE3}" dt="2023-10-20T03:15:20.109" v="25"/>
        <pc:sldMkLst>
          <pc:docMk/>
          <pc:sldMk cId="3071521533" sldId="1156"/>
        </pc:sldMkLst>
        <pc:spChg chg="mod">
          <ac:chgData name="Samson Zhou" userId="be955f33642ecbf5" providerId="LiveId" clId="{894D80EF-1E83-4F9D-A16F-0F004562ABE3}" dt="2023-10-20T03:15:20.109" v="25"/>
          <ac:spMkLst>
            <pc:docMk/>
            <pc:sldMk cId="3071521533" sldId="1156"/>
            <ac:spMk id="3" creationId="{00000000-0000-0000-0000-000000000000}"/>
          </ac:spMkLst>
        </pc:spChg>
      </pc:sldChg>
      <pc:sldChg chg="modSp add mod">
        <pc:chgData name="Samson Zhou" userId="be955f33642ecbf5" providerId="LiveId" clId="{894D80EF-1E83-4F9D-A16F-0F004562ABE3}" dt="2023-10-20T03:17:12.342" v="256" actId="20577"/>
        <pc:sldMkLst>
          <pc:docMk/>
          <pc:sldMk cId="976474374" sldId="1214"/>
        </pc:sldMkLst>
        <pc:spChg chg="mod">
          <ac:chgData name="Samson Zhou" userId="be955f33642ecbf5" providerId="LiveId" clId="{894D80EF-1E83-4F9D-A16F-0F004562ABE3}" dt="2023-10-20T03:15:55.588" v="87" actId="20577"/>
          <ac:spMkLst>
            <pc:docMk/>
            <pc:sldMk cId="976474374" sldId="1214"/>
            <ac:spMk id="3" creationId="{00000000-0000-0000-0000-000000000000}"/>
          </ac:spMkLst>
        </pc:spChg>
        <pc:spChg chg="mod">
          <ac:chgData name="Samson Zhou" userId="be955f33642ecbf5" providerId="LiveId" clId="{894D80EF-1E83-4F9D-A16F-0F004562ABE3}" dt="2023-10-20T03:17:12.342" v="256" actId="20577"/>
          <ac:spMkLst>
            <pc:docMk/>
            <pc:sldMk cId="976474374" sldId="1214"/>
            <ac:spMk id="4" creationId="{00000000-0000-0000-0000-000000000000}"/>
          </ac:spMkLst>
        </pc:spChg>
      </pc:sldChg>
      <pc:sldChg chg="delSp modSp add mod">
        <pc:chgData name="Samson Zhou" userId="be955f33642ecbf5" providerId="LiveId" clId="{894D80EF-1E83-4F9D-A16F-0F004562ABE3}" dt="2023-10-20T03:29:27.811" v="310" actId="478"/>
        <pc:sldMkLst>
          <pc:docMk/>
          <pc:sldMk cId="1199545275" sldId="1215"/>
        </pc:sldMkLst>
        <pc:cxnChg chg="del mod">
          <ac:chgData name="Samson Zhou" userId="be955f33642ecbf5" providerId="LiveId" clId="{894D80EF-1E83-4F9D-A16F-0F004562ABE3}" dt="2023-10-20T03:29:25.715" v="308" actId="478"/>
          <ac:cxnSpMkLst>
            <pc:docMk/>
            <pc:sldMk cId="1199545275" sldId="1215"/>
            <ac:cxnSpMk id="28" creationId="{57CD418F-82FC-6CA0-3EA1-1487870EC350}"/>
          </ac:cxnSpMkLst>
        </pc:cxnChg>
        <pc:cxnChg chg="del mod">
          <ac:chgData name="Samson Zhou" userId="be955f33642ecbf5" providerId="LiveId" clId="{894D80EF-1E83-4F9D-A16F-0F004562ABE3}" dt="2023-10-20T03:29:23.765" v="306" actId="478"/>
          <ac:cxnSpMkLst>
            <pc:docMk/>
            <pc:sldMk cId="1199545275" sldId="1215"/>
            <ac:cxnSpMk id="35" creationId="{8F079F87-98F4-74F3-B8F8-DDD9DBD3B26A}"/>
          </ac:cxnSpMkLst>
        </pc:cxnChg>
        <pc:cxnChg chg="del mod">
          <ac:chgData name="Samson Zhou" userId="be955f33642ecbf5" providerId="LiveId" clId="{894D80EF-1E83-4F9D-A16F-0F004562ABE3}" dt="2023-10-20T03:29:27.811" v="310" actId="478"/>
          <ac:cxnSpMkLst>
            <pc:docMk/>
            <pc:sldMk cId="1199545275" sldId="1215"/>
            <ac:cxnSpMk id="39" creationId="{53A7C65B-C949-6B86-9199-F1EC4FF3090B}"/>
          </ac:cxnSpMkLst>
        </pc:cxnChg>
        <pc:cxnChg chg="del mod">
          <ac:chgData name="Samson Zhou" userId="be955f33642ecbf5" providerId="LiveId" clId="{894D80EF-1E83-4F9D-A16F-0F004562ABE3}" dt="2023-10-20T03:29:26.348" v="309" actId="478"/>
          <ac:cxnSpMkLst>
            <pc:docMk/>
            <pc:sldMk cId="1199545275" sldId="1215"/>
            <ac:cxnSpMk id="42" creationId="{057AEA5A-680A-B867-9AF8-7000CCC6B708}"/>
          </ac:cxnSpMkLst>
        </pc:cxnChg>
        <pc:cxnChg chg="del mod">
          <ac:chgData name="Samson Zhou" userId="be955f33642ecbf5" providerId="LiveId" clId="{894D80EF-1E83-4F9D-A16F-0F004562ABE3}" dt="2023-10-20T03:29:24.366" v="307" actId="478"/>
          <ac:cxnSpMkLst>
            <pc:docMk/>
            <pc:sldMk cId="1199545275" sldId="1215"/>
            <ac:cxnSpMk id="48" creationId="{0EAA11A1-4CA4-3485-7DC9-AB8FD9F978ED}"/>
          </ac:cxnSpMkLst>
        </pc:cxnChg>
        <pc:cxnChg chg="del mod">
          <ac:chgData name="Samson Zhou" userId="be955f33642ecbf5" providerId="LiveId" clId="{894D80EF-1E83-4F9D-A16F-0F004562ABE3}" dt="2023-10-20T03:29:22.723" v="305" actId="478"/>
          <ac:cxnSpMkLst>
            <pc:docMk/>
            <pc:sldMk cId="1199545275" sldId="1215"/>
            <ac:cxnSpMk id="53" creationId="{AC040920-2E40-A27C-ED72-5F21222CEC4C}"/>
          </ac:cxnSpMkLst>
        </pc:cxnChg>
      </pc:sldChg>
      <pc:sldChg chg="delSp modSp add mod">
        <pc:chgData name="Samson Zhou" userId="be955f33642ecbf5" providerId="LiveId" clId="{894D80EF-1E83-4F9D-A16F-0F004562ABE3}" dt="2023-10-20T03:25:54.890" v="262" actId="478"/>
        <pc:sldMkLst>
          <pc:docMk/>
          <pc:sldMk cId="1168499589" sldId="1216"/>
        </pc:sldMkLst>
        <pc:cxnChg chg="del mod">
          <ac:chgData name="Samson Zhou" userId="be955f33642ecbf5" providerId="LiveId" clId="{894D80EF-1E83-4F9D-A16F-0F004562ABE3}" dt="2023-10-20T03:25:49.029" v="261" actId="478"/>
          <ac:cxnSpMkLst>
            <pc:docMk/>
            <pc:sldMk cId="1168499589" sldId="1216"/>
            <ac:cxnSpMk id="20" creationId="{168F1F94-A60A-1244-DE4A-20A4F1BC7F35}"/>
          </ac:cxnSpMkLst>
        </pc:cxnChg>
        <pc:cxnChg chg="del mod">
          <ac:chgData name="Samson Zhou" userId="be955f33642ecbf5" providerId="LiveId" clId="{894D80EF-1E83-4F9D-A16F-0F004562ABE3}" dt="2023-10-20T03:25:47.256" v="260" actId="478"/>
          <ac:cxnSpMkLst>
            <pc:docMk/>
            <pc:sldMk cId="1168499589" sldId="1216"/>
            <ac:cxnSpMk id="35" creationId="{8F079F87-98F4-74F3-B8F8-DDD9DBD3B26A}"/>
          </ac:cxnSpMkLst>
        </pc:cxnChg>
        <pc:cxnChg chg="del mod">
          <ac:chgData name="Samson Zhou" userId="be955f33642ecbf5" providerId="LiveId" clId="{894D80EF-1E83-4F9D-A16F-0F004562ABE3}" dt="2023-10-20T03:25:54.890" v="262" actId="478"/>
          <ac:cxnSpMkLst>
            <pc:docMk/>
            <pc:sldMk cId="1168499589" sldId="1216"/>
            <ac:cxnSpMk id="42" creationId="{057AEA5A-680A-B867-9AF8-7000CCC6B708}"/>
          </ac:cxnSpMkLst>
        </pc:cxnChg>
      </pc:sldChg>
      <pc:sldChg chg="add">
        <pc:chgData name="Samson Zhou" userId="be955f33642ecbf5" providerId="LiveId" clId="{894D80EF-1E83-4F9D-A16F-0F004562ABE3}" dt="2023-10-20T03:25:44.278" v="259"/>
        <pc:sldMkLst>
          <pc:docMk/>
          <pc:sldMk cId="3175172054" sldId="1217"/>
        </pc:sldMkLst>
      </pc:sldChg>
      <pc:sldChg chg="modSp add mod">
        <pc:chgData name="Samson Zhou" userId="be955f33642ecbf5" providerId="LiveId" clId="{894D80EF-1E83-4F9D-A16F-0F004562ABE3}" dt="2023-10-20T03:28:59.792" v="304" actId="1076"/>
        <pc:sldMkLst>
          <pc:docMk/>
          <pc:sldMk cId="3679451606" sldId="1218"/>
        </pc:sldMkLst>
        <pc:spChg chg="mod">
          <ac:chgData name="Samson Zhou" userId="be955f33642ecbf5" providerId="LiveId" clId="{894D80EF-1E83-4F9D-A16F-0F004562ABE3}" dt="2023-10-20T03:27:32.515" v="281" actId="1076"/>
          <ac:spMkLst>
            <pc:docMk/>
            <pc:sldMk cId="3679451606" sldId="1218"/>
            <ac:spMk id="6" creationId="{1220A12D-E423-430B-F720-287655ABABB1}"/>
          </ac:spMkLst>
        </pc:spChg>
        <pc:spChg chg="mod">
          <ac:chgData name="Samson Zhou" userId="be955f33642ecbf5" providerId="LiveId" clId="{894D80EF-1E83-4F9D-A16F-0F004562ABE3}" dt="2023-10-20T03:28:59.792" v="304" actId="1076"/>
          <ac:spMkLst>
            <pc:docMk/>
            <pc:sldMk cId="3679451606" sldId="1218"/>
            <ac:spMk id="7" creationId="{76E5C1EA-72B4-2CBE-7C6E-5A5D9C97EA82}"/>
          </ac:spMkLst>
        </pc:spChg>
        <pc:spChg chg="mod">
          <ac:chgData name="Samson Zhou" userId="be955f33642ecbf5" providerId="LiveId" clId="{894D80EF-1E83-4F9D-A16F-0F004562ABE3}" dt="2023-10-20T03:26:27.906" v="267" actId="1076"/>
          <ac:spMkLst>
            <pc:docMk/>
            <pc:sldMk cId="3679451606" sldId="1218"/>
            <ac:spMk id="8" creationId="{05B8633D-3670-F964-D26D-6FA052822E0B}"/>
          </ac:spMkLst>
        </pc:spChg>
        <pc:spChg chg="mod">
          <ac:chgData name="Samson Zhou" userId="be955f33642ecbf5" providerId="LiveId" clId="{894D80EF-1E83-4F9D-A16F-0F004562ABE3}" dt="2023-10-20T03:27:48.572" v="286" actId="1076"/>
          <ac:spMkLst>
            <pc:docMk/>
            <pc:sldMk cId="3679451606" sldId="1218"/>
            <ac:spMk id="9" creationId="{0CFD0B55-ADBF-2090-7DE4-DA99C4D41B5B}"/>
          </ac:spMkLst>
        </pc:spChg>
        <pc:spChg chg="mod">
          <ac:chgData name="Samson Zhou" userId="be955f33642ecbf5" providerId="LiveId" clId="{894D80EF-1E83-4F9D-A16F-0F004562ABE3}" dt="2023-10-20T03:28:29.377" v="298" actId="1076"/>
          <ac:spMkLst>
            <pc:docMk/>
            <pc:sldMk cId="3679451606" sldId="1218"/>
            <ac:spMk id="10" creationId="{A8C5CE5C-66C8-AD03-7099-8B9DD1BD2BF7}"/>
          </ac:spMkLst>
        </pc:spChg>
        <pc:spChg chg="mod">
          <ac:chgData name="Samson Zhou" userId="be955f33642ecbf5" providerId="LiveId" clId="{894D80EF-1E83-4F9D-A16F-0F004562ABE3}" dt="2023-10-20T03:27:42.809" v="285" actId="1076"/>
          <ac:spMkLst>
            <pc:docMk/>
            <pc:sldMk cId="3679451606" sldId="1218"/>
            <ac:spMk id="12" creationId="{F1758E37-2FA0-BE34-BF9E-EF3EBC5C3686}"/>
          </ac:spMkLst>
        </pc:spChg>
        <pc:spChg chg="mod">
          <ac:chgData name="Samson Zhou" userId="be955f33642ecbf5" providerId="LiveId" clId="{894D80EF-1E83-4F9D-A16F-0F004562ABE3}" dt="2023-10-20T03:28:49.869" v="302" actId="1076"/>
          <ac:spMkLst>
            <pc:docMk/>
            <pc:sldMk cId="3679451606" sldId="1218"/>
            <ac:spMk id="13" creationId="{DBD63DD2-56E3-6296-C5E9-4C04C8AA105B}"/>
          </ac:spMkLst>
        </pc:spChg>
        <pc:spChg chg="mod">
          <ac:chgData name="Samson Zhou" userId="be955f33642ecbf5" providerId="LiveId" clId="{894D80EF-1E83-4F9D-A16F-0F004562ABE3}" dt="2023-10-20T03:28:32.944" v="299" actId="1076"/>
          <ac:spMkLst>
            <pc:docMk/>
            <pc:sldMk cId="3679451606" sldId="1218"/>
            <ac:spMk id="14" creationId="{40E7196B-711E-16C0-C60F-61F5AE148D11}"/>
          </ac:spMkLst>
        </pc:spChg>
        <pc:spChg chg="mod">
          <ac:chgData name="Samson Zhou" userId="be955f33642ecbf5" providerId="LiveId" clId="{894D80EF-1E83-4F9D-A16F-0F004562ABE3}" dt="2023-10-20T03:28:52.962" v="303" actId="1076"/>
          <ac:spMkLst>
            <pc:docMk/>
            <pc:sldMk cId="3679451606" sldId="1218"/>
            <ac:spMk id="15" creationId="{A4B287CA-5FEF-6F3E-6BC5-5E2028E794A1}"/>
          </ac:spMkLst>
        </pc:spChg>
        <pc:spChg chg="mod">
          <ac:chgData name="Samson Zhou" userId="be955f33642ecbf5" providerId="LiveId" clId="{894D80EF-1E83-4F9D-A16F-0F004562ABE3}" dt="2023-10-20T03:28:46.522" v="301" actId="1076"/>
          <ac:spMkLst>
            <pc:docMk/>
            <pc:sldMk cId="3679451606" sldId="1218"/>
            <ac:spMk id="16" creationId="{33262B0F-3E58-179B-CF5E-2C46B606B3A7}"/>
          </ac:spMkLst>
        </pc:spChg>
        <pc:spChg chg="mod">
          <ac:chgData name="Samson Zhou" userId="be955f33642ecbf5" providerId="LiveId" clId="{894D80EF-1E83-4F9D-A16F-0F004562ABE3}" dt="2023-10-20T03:27:38.238" v="283" actId="1076"/>
          <ac:spMkLst>
            <pc:docMk/>
            <pc:sldMk cId="3679451606" sldId="1218"/>
            <ac:spMk id="51" creationId="{B8B8C319-75D8-D054-4224-0F02F24639B5}"/>
          </ac:spMkLst>
        </pc:spChg>
        <pc:spChg chg="mod">
          <ac:chgData name="Samson Zhou" userId="be955f33642ecbf5" providerId="LiveId" clId="{894D80EF-1E83-4F9D-A16F-0F004562ABE3}" dt="2023-10-20T03:28:40.881" v="300" actId="1076"/>
          <ac:spMkLst>
            <pc:docMk/>
            <pc:sldMk cId="3679451606" sldId="1218"/>
            <ac:spMk id="52" creationId="{6F359442-3D6B-F341-2FF4-0D0A5976B01C}"/>
          </ac:spMkLst>
        </pc:spChg>
        <pc:cxnChg chg="mod">
          <ac:chgData name="Samson Zhou" userId="be955f33642ecbf5" providerId="LiveId" clId="{894D80EF-1E83-4F9D-A16F-0F004562ABE3}" dt="2023-10-20T03:27:32.515" v="281" actId="1076"/>
          <ac:cxnSpMkLst>
            <pc:docMk/>
            <pc:sldMk cId="3679451606" sldId="1218"/>
            <ac:cxnSpMk id="18" creationId="{B31EB665-9B83-11E5-320B-A1B5A704946B}"/>
          </ac:cxnSpMkLst>
        </pc:cxnChg>
        <pc:cxnChg chg="mod">
          <ac:chgData name="Samson Zhou" userId="be955f33642ecbf5" providerId="LiveId" clId="{894D80EF-1E83-4F9D-A16F-0F004562ABE3}" dt="2023-10-20T03:28:29.377" v="298" actId="1076"/>
          <ac:cxnSpMkLst>
            <pc:docMk/>
            <pc:sldMk cId="3679451606" sldId="1218"/>
            <ac:cxnSpMk id="23" creationId="{2CE32320-253B-BD1C-86DB-907BC3106111}"/>
          </ac:cxnSpMkLst>
        </pc:cxnChg>
        <pc:cxnChg chg="mod">
          <ac:chgData name="Samson Zhou" userId="be955f33642ecbf5" providerId="LiveId" clId="{894D80EF-1E83-4F9D-A16F-0F004562ABE3}" dt="2023-10-20T03:28:59.792" v="304" actId="1076"/>
          <ac:cxnSpMkLst>
            <pc:docMk/>
            <pc:sldMk cId="3679451606" sldId="1218"/>
            <ac:cxnSpMk id="28" creationId="{57CD418F-82FC-6CA0-3EA1-1487870EC350}"/>
          </ac:cxnSpMkLst>
        </pc:cxnChg>
        <pc:cxnChg chg="mod">
          <ac:chgData name="Samson Zhou" userId="be955f33642ecbf5" providerId="LiveId" clId="{894D80EF-1E83-4F9D-A16F-0F004562ABE3}" dt="2023-10-20T03:28:29.377" v="298" actId="1076"/>
          <ac:cxnSpMkLst>
            <pc:docMk/>
            <pc:sldMk cId="3679451606" sldId="1218"/>
            <ac:cxnSpMk id="39" creationId="{53A7C65B-C949-6B86-9199-F1EC4FF3090B}"/>
          </ac:cxnSpMkLst>
        </pc:cxnChg>
        <pc:cxnChg chg="mod">
          <ac:chgData name="Samson Zhou" userId="be955f33642ecbf5" providerId="LiveId" clId="{894D80EF-1E83-4F9D-A16F-0F004562ABE3}" dt="2023-10-20T03:27:48.572" v="286" actId="1076"/>
          <ac:cxnSpMkLst>
            <pc:docMk/>
            <pc:sldMk cId="3679451606" sldId="1218"/>
            <ac:cxnSpMk id="48" creationId="{0EAA11A1-4CA4-3485-7DC9-AB8FD9F978ED}"/>
          </ac:cxnSpMkLst>
        </pc:cxnChg>
        <pc:cxnChg chg="mod">
          <ac:chgData name="Samson Zhou" userId="be955f33642ecbf5" providerId="LiveId" clId="{894D80EF-1E83-4F9D-A16F-0F004562ABE3}" dt="2023-10-20T03:27:38.238" v="283" actId="1076"/>
          <ac:cxnSpMkLst>
            <pc:docMk/>
            <pc:sldMk cId="3679451606" sldId="1218"/>
            <ac:cxnSpMk id="53" creationId="{AC040920-2E40-A27C-ED72-5F21222CEC4C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31EA65-F4DE-48D3-9109-813EF84776F1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B2CEB-F925-45BB-8F32-584C250E7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72922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90958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24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6211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21810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08708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7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9617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57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72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86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708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783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93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7390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42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2849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A4A6C-F661-7D7F-587E-6348994695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D048A-BA21-D3A7-E390-E435991DB0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C3B42E-ED14-9AD5-39FF-F2B554ED7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12836C-AEC4-28F4-F13E-EDE154E4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B418E-2037-E340-FF83-75659F4D6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910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F8E8B-6B1C-A50B-6FA4-402B9BAA81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C93A2C-6A38-9646-A74E-C55F6A8D7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2CE128-03D5-0DDF-1C6B-DECDB015A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7681F-EC76-3BDF-71FF-F17C10C92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7167C-C8D6-7BC4-007C-2B9646C6F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7494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865065-0DF2-132E-15AB-6A23E6AAD3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E8585B-7C1C-6470-2957-E0CD58D145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65029-5E3F-16A3-251E-884BBB767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EFEE6-C7AE-1EF4-5850-AF5E8D9BE1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CC8F7-9693-8C7B-5D5D-6A026D9B2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88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6328-48B0-0D71-93EA-F9EF4A6273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D292-5602-ACE3-0BEA-B89B0932F0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889FBB-5D6E-1915-752F-F4EB4133A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BEBB92-7A50-0E58-81F2-50F8DB0AE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1EC85-9616-0CCA-FE5A-AFA7855BD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6573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B0B3-22CD-E9DA-8E53-74779178C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4B82EE-5473-F010-5E70-20C6E8094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DDDAF-6720-C67D-38D7-22E4E8DD6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B1B419-E648-FC67-69A6-902B6D317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4B7F13-5022-59D2-846E-35541AFC0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96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CEBAA-0F7A-DA2A-883A-69AC85E7E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F31F-152C-ADA3-9B98-F468E15DCA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086D3-1BF1-00B4-9B2F-2B829775BA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402466-ED16-38D1-0814-47750AED4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21D0DB-A577-4815-BC25-50BF38D44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F82AFA-56B6-2CC7-1C00-81CB2B4FF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540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47877-9924-F66B-CCCC-5042E22DF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4C756F-21FA-4BBF-E477-7BBAD8604F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8B5FC5-342A-A532-F8CF-12EC7B73D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16821-6A6D-0C95-646B-9ABB77C15B0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5A5FC78-C86D-D737-B8D7-FAB8F189E6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5479C-5F8E-CD55-F432-553A18915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9A1C24-27D7-C92D-5BE8-EBFDFB4F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6371A2-0BF1-C8BC-4372-AFE3FEB76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0234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085F4-6716-E009-514C-89B22C731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6C0E9BB-7754-1ABC-8A03-D8AF08CF7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F3EB18-951D-DCF1-AEE6-F25AE0109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33D2A7-DC64-A9B7-398B-372518B8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976F34-96C6-C81A-C00A-E411628EA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A170D-2928-4FC7-6FF1-47334D91C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2E2CB2-76CA-2D6A-55C1-25D388F4A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650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99E2D-83A9-DA09-FB45-FADAEDC12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F3F85-99DD-6971-1A98-1D9BAF9BB3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19D2BA-73D0-CE81-E059-C448C99EF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50DECC-DB22-D797-F903-13C85F8879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B78A9A-4D78-5C9C-9E40-F4724679A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708103-D139-E57A-D725-67B969BFC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261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BA430-4CB1-CF44-9CC8-4568A8652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9909-EB5B-9FBB-F235-9CD960A008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00391E-6AE3-F243-2FC1-C1B515D397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921B5-66CB-53F6-FAA8-07C9B2CF5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8CB3A9-41FA-C564-0FBB-E088ADCAA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CF85EF-9C84-47A1-84F7-62610CF923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881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38CD50-DD94-4928-1440-113AA3FF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15CD3-0243-A519-0D58-D192AF93D4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DA2666-ED39-C60C-C499-E9B12488AD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41584-BEF1-4CF8-A3CF-92DE56651F33}" type="datetimeFigureOut">
              <a:rPr lang="en-US" smtClean="0"/>
              <a:t>10/19/2023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DD5CD1-6CE9-3500-6437-4B0433433B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1CD32-0E3B-B4DD-EFEA-3950CD0F05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0311B4-AF04-4EC0-860B-2B3371572E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810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1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2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2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1.png"/><Relationship Id="rId9" Type="http://schemas.openxmlformats.org/officeDocument/2006/relationships/image" Target="../media/image2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00.png"/><Relationship Id="rId4" Type="http://schemas.openxmlformats.org/officeDocument/2006/relationships/image" Target="../media/image15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20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3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1.png"/><Relationship Id="rId4" Type="http://schemas.openxmlformats.org/officeDocument/2006/relationships/image" Target="../media/image24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1.png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4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7" Type="http://schemas.openxmlformats.org/officeDocument/2006/relationships/image" Target="../media/image410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213.png"/><Relationship Id="rId4" Type="http://schemas.openxmlformats.org/officeDocument/2006/relationships/image" Target="../media/image310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0.png"/><Relationship Id="rId7" Type="http://schemas.openxmlformats.org/officeDocument/2006/relationships/image" Target="../media/image81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00.png"/><Relationship Id="rId5" Type="http://schemas.openxmlformats.org/officeDocument/2006/relationships/image" Target="../media/image710.png"/><Relationship Id="rId4" Type="http://schemas.openxmlformats.org/officeDocument/2006/relationships/image" Target="../media/image310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0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.png"/><Relationship Id="rId9" Type="http://schemas.openxmlformats.org/officeDocument/2006/relationships/image" Target="../media/image7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1.png"/><Relationship Id="rId4" Type="http://schemas.openxmlformats.org/officeDocument/2006/relationships/image" Target="../media/image12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4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00.png"/><Relationship Id="rId3" Type="http://schemas.openxmlformats.org/officeDocument/2006/relationships/image" Target="../media/image151.png"/><Relationship Id="rId7" Type="http://schemas.openxmlformats.org/officeDocument/2006/relationships/image" Target="../media/image191.png"/><Relationship Id="rId2" Type="http://schemas.openxmlformats.org/officeDocument/2006/relationships/image" Target="../media/image2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1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1.png"/><Relationship Id="rId3" Type="http://schemas.openxmlformats.org/officeDocument/2006/relationships/image" Target="../media/image261.png"/><Relationship Id="rId7" Type="http://schemas.openxmlformats.org/officeDocument/2006/relationships/image" Target="../media/image301.png"/><Relationship Id="rId2" Type="http://schemas.openxmlformats.org/officeDocument/2006/relationships/image" Target="../media/image2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1.png"/><Relationship Id="rId4" Type="http://schemas.openxmlformats.org/officeDocument/2006/relationships/image" Target="../media/image27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3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image" Target="../media/image330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0.png"/><Relationship Id="rId2" Type="http://schemas.openxmlformats.org/officeDocument/2006/relationships/image" Target="../media/image4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0.png"/><Relationship Id="rId2" Type="http://schemas.openxmlformats.org/officeDocument/2006/relationships/image" Target="../media/image4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151.png"/><Relationship Id="rId7" Type="http://schemas.openxmlformats.org/officeDocument/2006/relationships/image" Target="../media/image181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0.png"/><Relationship Id="rId5" Type="http://schemas.openxmlformats.org/officeDocument/2006/relationships/image" Target="../media/image171.png"/><Relationship Id="rId4" Type="http://schemas.openxmlformats.org/officeDocument/2006/relationships/image" Target="../media/image16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1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1.png"/><Relationship Id="rId4" Type="http://schemas.openxmlformats.org/officeDocument/2006/relationships/image" Target="../media/image24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1.png"/><Relationship Id="rId2" Type="http://schemas.openxmlformats.org/officeDocument/2006/relationships/image" Target="../media/image49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1.png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51.png"/><Relationship Id="rId7" Type="http://schemas.openxmlformats.org/officeDocument/2006/relationships/image" Target="../media/image9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2.png"/><Relationship Id="rId5" Type="http://schemas.openxmlformats.org/officeDocument/2006/relationships/image" Target="../media/image78.png"/><Relationship Id="rId4" Type="http://schemas.openxmlformats.org/officeDocument/2006/relationships/image" Target="../media/image6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21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2664960" y="5445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8581906" y="3962294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8482304" y="193548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482304" y="55708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2553216" y="193838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5252806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1447861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793" y="1424287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4048" y="5387774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1906" y="3983135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2801008" y="2069462"/>
            <a:ext cx="5704638" cy="339926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H="1">
            <a:off x="2553216" y="2013965"/>
            <a:ext cx="6088478" cy="29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 flipV="1">
            <a:off x="2824350" y="3962294"/>
            <a:ext cx="5837251" cy="156193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>
            <a:off x="2632911" y="2095357"/>
            <a:ext cx="5929088" cy="347554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2824350" y="5524225"/>
            <a:ext cx="5681296" cy="6966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8518599" y="298052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7331" y="2528502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 flipV="1">
            <a:off x="2824350" y="3059005"/>
            <a:ext cx="5694249" cy="246522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9451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8F079F87-98F4-74F3-B8F8-DDD9DBD3B26A}"/>
              </a:ext>
            </a:extLst>
          </p:cNvPr>
          <p:cNvCxnSpPr>
            <a:cxnSpLocks/>
            <a:stCxn id="8" idx="4"/>
            <a:endCxn id="7" idx="0"/>
          </p:cNvCxnSpPr>
          <p:nvPr/>
        </p:nvCxnSpPr>
        <p:spPr>
          <a:xfrm>
            <a:off x="4984386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57AEA5A-680A-B867-9AF8-7000CCC6B708}"/>
              </a:ext>
            </a:extLst>
          </p:cNvPr>
          <p:cNvCxnSpPr>
            <a:cxnSpLocks/>
            <a:stCxn id="7" idx="6"/>
            <a:endCxn id="9" idx="2"/>
          </p:cNvCxnSpPr>
          <p:nvPr/>
        </p:nvCxnSpPr>
        <p:spPr>
          <a:xfrm>
            <a:off x="5143776" y="5326225"/>
            <a:ext cx="293499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51720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68F1F94-A60A-1244-DE4A-20A4F1BC7F35}"/>
              </a:ext>
            </a:extLst>
          </p:cNvPr>
          <p:cNvCxnSpPr>
            <a:cxnSpLocks/>
            <a:stCxn id="6" idx="6"/>
            <a:endCxn id="10" idx="3"/>
          </p:cNvCxnSpPr>
          <p:nvPr/>
        </p:nvCxnSpPr>
        <p:spPr>
          <a:xfrm flipV="1">
            <a:off x="3345456" y="1916279"/>
            <a:ext cx="4836350" cy="162301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995452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29560320-4E9A-F429-95E9-096D871510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539" y="3057525"/>
            <a:ext cx="6438900" cy="3800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91470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960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65698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7043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9803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Assign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</a:t>
                </a:r>
                <a:endParaRPr lang="en-US" i="1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Assume points are in metric space with distance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⋅,⋅)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203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the set of centers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,…,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sz="32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</m:t>
                    </m:r>
                    <m:r>
                      <m:rPr>
                        <m:sty m:val="p"/>
                      </m:rP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ost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28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8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936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9423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27</a:t>
            </a:r>
            <a:r>
              <a:rPr lang="en-US" dirty="0"/>
              <a:t>: </a:t>
            </a:r>
            <a:r>
              <a:rPr lang="en-US" dirty="0" err="1"/>
              <a:t>Chunkai</a:t>
            </a:r>
            <a:r>
              <a:rPr lang="en-US" dirty="0"/>
              <a:t>, Jung, Galaxy AI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November 29</a:t>
            </a:r>
            <a:r>
              <a:rPr lang="en-US" dirty="0"/>
              <a:t>: STMI, Anmol,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December 1</a:t>
            </a:r>
            <a:r>
              <a:rPr lang="en-US" dirty="0"/>
              <a:t>: </a:t>
            </a:r>
            <a:r>
              <a:rPr lang="en-US" dirty="0" err="1"/>
              <a:t>Bokun</a:t>
            </a:r>
            <a:r>
              <a:rPr lang="en-US" dirty="0"/>
              <a:t>, Ayesha, </a:t>
            </a:r>
            <a:r>
              <a:rPr lang="en-US" dirty="0" err="1"/>
              <a:t>Dawei</a:t>
            </a:r>
            <a:r>
              <a:rPr lang="en-US" dirty="0"/>
              <a:t>, </a:t>
            </a:r>
            <a:r>
              <a:rPr lang="en-US" dirty="0" err="1"/>
              <a:t>Lipai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E1C6B7-C8FC-D24F-FBB0-4570907C7667}"/>
              </a:ext>
            </a:extLst>
          </p:cNvPr>
          <p:cNvCxnSpPr>
            <a:stCxn id="11" idx="3"/>
            <a:endCxn id="8" idx="0"/>
          </p:cNvCxnSpPr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3250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06870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2565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Define clustering cost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</m:oMath>
                </a14:m>
                <a:r>
                  <a:rPr lang="en-US" sz="3200" dirty="0"/>
                  <a:t> to be a function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dist</m:t>
                            </m:r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-center: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lim>
                        </m:limLow>
                      </m:fName>
                      <m: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-median: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 sz="320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dist</m:t>
                        </m:r>
                        <m:d>
                          <m:d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</m:d>
                      </m:e>
                    </m:nary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b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>
            <a:extLst>
              <a:ext uri="{FF2B5EF4-FFF2-40B4-BE49-F238E27FC236}">
                <a16:creationId xmlns:a16="http://schemas.microsoft.com/office/drawing/2014/main" id="{CB51D111-CEC1-E11C-75B9-D5432E0446AB}"/>
              </a:ext>
            </a:extLst>
          </p:cNvPr>
          <p:cNvSpPr/>
          <p:nvPr/>
        </p:nvSpPr>
        <p:spPr>
          <a:xfrm>
            <a:off x="8938469" y="447491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A424537-710A-700D-9584-087FDA88E7E5}"/>
              </a:ext>
            </a:extLst>
          </p:cNvPr>
          <p:cNvSpPr/>
          <p:nvPr/>
        </p:nvSpPr>
        <p:spPr>
          <a:xfrm>
            <a:off x="11054864" y="43179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34E69EE-8458-8F1D-4739-88B788BC85C4}"/>
              </a:ext>
            </a:extLst>
          </p:cNvPr>
          <p:cNvSpPr/>
          <p:nvPr/>
        </p:nvSpPr>
        <p:spPr>
          <a:xfrm>
            <a:off x="11128658" y="321777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52155062-7623-39D9-D7A0-691ABE1350CE}"/>
              </a:ext>
            </a:extLst>
          </p:cNvPr>
          <p:cNvSpPr/>
          <p:nvPr/>
        </p:nvSpPr>
        <p:spPr>
          <a:xfrm>
            <a:off x="8384303" y="38085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838DF76-8924-D48A-191D-1EF528FC8D51}"/>
              </a:ext>
            </a:extLst>
          </p:cNvPr>
          <p:cNvSpPr/>
          <p:nvPr/>
        </p:nvSpPr>
        <p:spPr>
          <a:xfrm>
            <a:off x="10177181" y="590161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00342B3-F401-E0C4-4D93-CAD4567864A4}"/>
              </a:ext>
            </a:extLst>
          </p:cNvPr>
          <p:cNvSpPr/>
          <p:nvPr/>
        </p:nvSpPr>
        <p:spPr>
          <a:xfrm>
            <a:off x="9097859" y="320922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DD43A3B-4567-14D2-3F94-087BD643B352}"/>
              </a:ext>
            </a:extLst>
          </p:cNvPr>
          <p:cNvSpPr/>
          <p:nvPr/>
        </p:nvSpPr>
        <p:spPr>
          <a:xfrm>
            <a:off x="10145672" y="242407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8E3E2BAB-E6E5-C77E-B3E4-1A9496EAA76B}"/>
              </a:ext>
            </a:extLst>
          </p:cNvPr>
          <p:cNvSpPr/>
          <p:nvPr/>
        </p:nvSpPr>
        <p:spPr>
          <a:xfrm>
            <a:off x="9970876" y="3768295"/>
            <a:ext cx="254491" cy="190648"/>
          </a:xfrm>
          <a:prstGeom prst="triangle">
            <a:avLst/>
          </a:prstGeom>
          <a:solidFill>
            <a:srgbClr val="7030A0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E31A4A6-9BA0-DB27-76B3-3DE5841E16CC}"/>
              </a:ext>
            </a:extLst>
          </p:cNvPr>
          <p:cNvCxnSpPr/>
          <p:nvPr/>
        </p:nvCxnSpPr>
        <p:spPr>
          <a:xfrm>
            <a:off x="10098122" y="3958943"/>
            <a:ext cx="158754" cy="194267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F325B96-5C16-2D0F-3D13-8CAC39ED5CA4}"/>
              </a:ext>
            </a:extLst>
          </p:cNvPr>
          <p:cNvCxnSpPr>
            <a:cxnSpLocks/>
            <a:stCxn id="11" idx="4"/>
            <a:endCxn id="4" idx="0"/>
          </p:cNvCxnSpPr>
          <p:nvPr/>
        </p:nvCxnSpPr>
        <p:spPr>
          <a:xfrm>
            <a:off x="10225367" y="3958943"/>
            <a:ext cx="909192" cy="3590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18AAE8E-4446-5B19-5631-364CF5FC654C}"/>
              </a:ext>
            </a:extLst>
          </p:cNvPr>
          <p:cNvCxnSpPr>
            <a:cxnSpLocks/>
            <a:stCxn id="11" idx="5"/>
            <a:endCxn id="6" idx="3"/>
          </p:cNvCxnSpPr>
          <p:nvPr/>
        </p:nvCxnSpPr>
        <p:spPr>
          <a:xfrm flipV="1">
            <a:off x="10161744" y="3351752"/>
            <a:ext cx="990256" cy="51186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974F8462-ABA1-0F02-01DF-148BC55272A1}"/>
              </a:ext>
            </a:extLst>
          </p:cNvPr>
          <p:cNvCxnSpPr>
            <a:cxnSpLocks/>
            <a:stCxn id="11" idx="2"/>
            <a:endCxn id="3" idx="7"/>
          </p:cNvCxnSpPr>
          <p:nvPr/>
        </p:nvCxnSpPr>
        <p:spPr>
          <a:xfrm flipH="1">
            <a:off x="9074517" y="3958943"/>
            <a:ext cx="896359" cy="53896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1F07D7A-606D-574D-DDEB-5BAFDD47BF72}"/>
              </a:ext>
            </a:extLst>
          </p:cNvPr>
          <p:cNvCxnSpPr>
            <a:cxnSpLocks/>
            <a:stCxn id="11" idx="0"/>
            <a:endCxn id="10" idx="5"/>
          </p:cNvCxnSpPr>
          <p:nvPr/>
        </p:nvCxnSpPr>
        <p:spPr>
          <a:xfrm flipV="1">
            <a:off x="10098122" y="2558059"/>
            <a:ext cx="183598" cy="12102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17E1DD-07FA-3A7F-0FA7-EF85C2582CF9}"/>
              </a:ext>
            </a:extLst>
          </p:cNvPr>
          <p:cNvCxnSpPr>
            <a:cxnSpLocks/>
            <a:stCxn id="9" idx="5"/>
            <a:endCxn id="11" idx="1"/>
          </p:cNvCxnSpPr>
          <p:nvPr/>
        </p:nvCxnSpPr>
        <p:spPr>
          <a:xfrm>
            <a:off x="9233907" y="3343211"/>
            <a:ext cx="800592" cy="52040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73D795BC-F6DC-54B5-9329-1FEB20B7EC00}"/>
              </a:ext>
            </a:extLst>
          </p:cNvPr>
          <p:cNvCxnSpPr>
            <a:cxnSpLocks/>
            <a:stCxn id="11" idx="2"/>
            <a:endCxn id="7" idx="6"/>
          </p:cNvCxnSpPr>
          <p:nvPr/>
        </p:nvCxnSpPr>
        <p:spPr>
          <a:xfrm flipH="1" flipV="1">
            <a:off x="8543693" y="3887045"/>
            <a:ext cx="1427183" cy="7189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/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38EA7FD-F695-8CC5-805F-43C48F3C1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2696" y="4982628"/>
                <a:ext cx="2008094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/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3741638-0574-02A9-49E2-903B7E1E2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6829" y="2786041"/>
                <a:ext cx="200809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/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FEB0C2D-1E0C-0DCA-ED3B-14D314926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0666" y="3172131"/>
                <a:ext cx="2008094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/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FAF6E63-F5AE-798E-8C38-3DC62616B8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6530" y="3816628"/>
                <a:ext cx="200809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/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8CE6765-0774-E1F1-D098-937F49542D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7199" y="4313240"/>
                <a:ext cx="2008094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/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74014E2-CD6E-E0ED-0AEC-77D95FD379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72422" y="3549431"/>
                <a:ext cx="2008094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/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⋅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1858186-FD47-FF7C-293C-4924F6017E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6971" y="3226094"/>
                <a:ext cx="200809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71521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b="0" dirty="0">
                    <a:solidFill>
                      <a:srgbClr val="C00000"/>
                    </a:solidFill>
                  </a:rPr>
                  <a:t>Euclidean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Euclidean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-clustering, input points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b="0" dirty="0"/>
                  <a:t> are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 (for us, they will be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≔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1,2,…,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Δ</m:t>
                            </m:r>
                          </m:e>
                        </m:d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sz="3200" dirty="0"/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dist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+…+</m:t>
                        </m:r>
                        <m:sSup>
                          <m:sSup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3200" b="0" i="1" dirty="0"/>
                  <a:t> </a:t>
                </a:r>
                <a:r>
                  <a:rPr lang="en-US" sz="3200" b="0" dirty="0"/>
                  <a:t>is the Euclidean distance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i="1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problem: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333" t="-2801" r="-1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/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8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sz="280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min</m:t>
                          </m:r>
                        </m:e>
                        <m:li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: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lim>
                      </m:limLow>
                      <m:sSup>
                        <m:sSup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  <m:sub>
                              <m:r>
                                <m:rPr>
                                  <m:brk m:alnAt="7"/>
                                </m:r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sub>
                          </m:sSub>
                          <m:d>
                            <m:d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sz="280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dist</m:t>
                              </m:r>
                              <m:d>
                                <m:dPr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5D305CF-D10E-0138-0157-660FF7386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0211" y="5653568"/>
                <a:ext cx="8794377" cy="12044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5600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1333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5202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2154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points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specific clustering objective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for all sets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5183773" cy="3046988"/>
              </a:xfrm>
              <a:prstGeom prst="rect">
                <a:avLst/>
              </a:prstGeom>
              <a:blipFill>
                <a:blip r:embed="rId2"/>
                <a:stretch>
                  <a:fillRect l="-2706" t="-2400" r="-3647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E963977B-3A1E-82AF-0EE4-659562720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5C31AD6-8D9C-7A46-E8DE-EF1CC181D880}"/>
              </a:ext>
            </a:extLst>
          </p:cNvPr>
          <p:cNvSpPr/>
          <p:nvPr/>
        </p:nvSpPr>
        <p:spPr>
          <a:xfrm>
            <a:off x="10457377" y="314323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F543FCA1-ADFC-5453-8CDD-D9E467D995AF}"/>
              </a:ext>
            </a:extLst>
          </p:cNvPr>
          <p:cNvSpPr/>
          <p:nvPr/>
        </p:nvSpPr>
        <p:spPr>
          <a:xfrm>
            <a:off x="6270707" y="317675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253D42B-6F77-E1F9-00B5-00E6DBC1CBA4}"/>
              </a:ext>
            </a:extLst>
          </p:cNvPr>
          <p:cNvSpPr/>
          <p:nvPr/>
        </p:nvSpPr>
        <p:spPr>
          <a:xfrm>
            <a:off x="11092884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2456FC-C3F3-CC13-F190-39BCE5EACD2E}"/>
              </a:ext>
            </a:extLst>
          </p:cNvPr>
          <p:cNvSpPr/>
          <p:nvPr/>
        </p:nvSpPr>
        <p:spPr>
          <a:xfrm>
            <a:off x="10581313" y="27645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BD2D58F-34FE-A5AC-DD17-942F04AB89AF}"/>
              </a:ext>
            </a:extLst>
          </p:cNvPr>
          <p:cNvSpPr/>
          <p:nvPr/>
        </p:nvSpPr>
        <p:spPr>
          <a:xfrm>
            <a:off x="10791983" y="340506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92A99B5-94FD-9265-FBD8-432E6C1ACF0C}"/>
              </a:ext>
            </a:extLst>
          </p:cNvPr>
          <p:cNvSpPr/>
          <p:nvPr/>
        </p:nvSpPr>
        <p:spPr>
          <a:xfrm>
            <a:off x="6508400" y="352184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98348FC-B426-840E-98E9-81D6E15B6917}"/>
              </a:ext>
            </a:extLst>
          </p:cNvPr>
          <p:cNvSpPr/>
          <p:nvPr/>
        </p:nvSpPr>
        <p:spPr>
          <a:xfrm>
            <a:off x="6942833" y="291692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508C21-919A-02F1-0F67-17E194572D8E}"/>
              </a:ext>
            </a:extLst>
          </p:cNvPr>
          <p:cNvSpPr/>
          <p:nvPr/>
        </p:nvSpPr>
        <p:spPr>
          <a:xfrm>
            <a:off x="11194410" y="336696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EF5BC45-14BC-A875-7CE3-FC52DAEAB6F3}"/>
              </a:ext>
            </a:extLst>
          </p:cNvPr>
          <p:cNvSpPr/>
          <p:nvPr/>
        </p:nvSpPr>
        <p:spPr>
          <a:xfrm>
            <a:off x="6657689" y="3143236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130B78-40E2-3D0F-E1D1-34D5E9A17AD3}"/>
              </a:ext>
            </a:extLst>
          </p:cNvPr>
          <p:cNvSpPr/>
          <p:nvPr/>
        </p:nvSpPr>
        <p:spPr>
          <a:xfrm>
            <a:off x="6892540" y="341441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3C4AAA8-0081-C2C0-2D40-B3408327AFDD}"/>
              </a:ext>
            </a:extLst>
          </p:cNvPr>
          <p:cNvSpPr/>
          <p:nvPr/>
        </p:nvSpPr>
        <p:spPr>
          <a:xfrm>
            <a:off x="6430097" y="2843006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F826F0-18B7-7FA5-023C-D01DBC5FD980}"/>
              </a:ext>
            </a:extLst>
          </p:cNvPr>
          <p:cNvSpPr/>
          <p:nvPr/>
        </p:nvSpPr>
        <p:spPr>
          <a:xfrm>
            <a:off x="10837351" y="3064751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F688BC61-22FE-9174-C538-A1EF7F743DC3}"/>
              </a:ext>
            </a:extLst>
          </p:cNvPr>
          <p:cNvSpPr/>
          <p:nvPr/>
        </p:nvSpPr>
        <p:spPr>
          <a:xfrm>
            <a:off x="8214962" y="1972999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71DFB1B-8A9C-27BC-19C5-FC3395E0EE69}"/>
              </a:ext>
            </a:extLst>
          </p:cNvPr>
          <p:cNvSpPr/>
          <p:nvPr/>
        </p:nvSpPr>
        <p:spPr>
          <a:xfrm>
            <a:off x="9145382" y="1972201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85A1981-49EC-0100-519B-FB6CA821B39F}"/>
              </a:ext>
            </a:extLst>
          </p:cNvPr>
          <p:cNvSpPr/>
          <p:nvPr/>
        </p:nvSpPr>
        <p:spPr>
          <a:xfrm>
            <a:off x="8887088" y="1713163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392D0D2-1F57-3477-87B4-6804BA92F28E}"/>
              </a:ext>
            </a:extLst>
          </p:cNvPr>
          <p:cNvSpPr/>
          <p:nvPr/>
        </p:nvSpPr>
        <p:spPr>
          <a:xfrm>
            <a:off x="8599457" y="1939478"/>
            <a:ext cx="159390" cy="156970"/>
          </a:xfrm>
          <a:prstGeom prst="ellipse">
            <a:avLst/>
          </a:pr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C87F3727-8F12-17A8-BDF0-2C9F50C90A67}"/>
              </a:ext>
            </a:extLst>
          </p:cNvPr>
          <p:cNvSpPr/>
          <p:nvPr/>
        </p:nvSpPr>
        <p:spPr>
          <a:xfrm>
            <a:off x="8836795" y="221065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2DE7EB2-F57C-2401-42B0-99F9358D30B4}"/>
              </a:ext>
            </a:extLst>
          </p:cNvPr>
          <p:cNvSpPr/>
          <p:nvPr/>
        </p:nvSpPr>
        <p:spPr>
          <a:xfrm>
            <a:off x="8374352" y="163924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34DEBEC-287E-2912-0C62-A494F601619E}"/>
              </a:ext>
            </a:extLst>
          </p:cNvPr>
          <p:cNvSpPr/>
          <p:nvPr/>
        </p:nvSpPr>
        <p:spPr>
          <a:xfrm>
            <a:off x="8693062" y="1413038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62388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b="0" dirty="0">
                <a:solidFill>
                  <a:srgbClr val="C00000"/>
                </a:solidFill>
              </a:rPr>
              <a:t>Coreset (Formal Definition)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cost function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33" t="-280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/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m:rPr>
                          <m:sty m:val="p"/>
                        </m:rPr>
                        <a:rPr lang="en-US" sz="3200" i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A60A669-0136-6FD7-41FB-FE8CF150D6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4449"/>
                <a:ext cx="1063241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/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-clustering: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Cost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  <m:d>
                              <m:dPr>
                                <m:ctrlP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dist</m:t>
                                </m:r>
                                <m:d>
                                  <m:dPr>
                                    <m:ctrlP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sup>
                        </m:sSup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40D5302-FE2C-BE47-CF4D-E6463B7022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3910" y="5550958"/>
                <a:ext cx="9301967" cy="626005"/>
              </a:xfrm>
              <a:prstGeom prst="rect">
                <a:avLst/>
              </a:prstGeom>
              <a:blipFill>
                <a:blip r:embed="rId5"/>
                <a:stretch>
                  <a:fillRect b="-245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EF34725-1923-857C-C5CA-77E438F11170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26288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Merge-and-reduce framework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94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/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0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p>
                                <m:sSupPr>
                                  <m:ctrlP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0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404ECA-3D98-4D9C-AD47-5584842F95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070" y="4111565"/>
                <a:ext cx="923364" cy="7900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104E6C-D424-07BF-2736-314B07BAF3AC}"/>
              </a:ext>
            </a:extLst>
          </p:cNvPr>
          <p:cNvCxnSpPr>
            <a:stCxn id="5" idx="1"/>
          </p:cNvCxnSpPr>
          <p:nvPr/>
        </p:nvCxnSpPr>
        <p:spPr>
          <a:xfrm flipH="1">
            <a:off x="6320118" y="4506577"/>
            <a:ext cx="519952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F47BF53-5E10-12C4-FBE7-B4048FF5BAC7}"/>
              </a:ext>
            </a:extLst>
          </p:cNvPr>
          <p:cNvCxnSpPr>
            <a:cxnSpLocks/>
          </p:cNvCxnSpPr>
          <p:nvPr/>
        </p:nvCxnSpPr>
        <p:spPr>
          <a:xfrm flipV="1">
            <a:off x="6320118" y="4111565"/>
            <a:ext cx="0" cy="395012"/>
          </a:xfrm>
          <a:prstGeom prst="line">
            <a:avLst/>
          </a:prstGeom>
          <a:ln w="381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6517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Previously: Semi-streaming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that we have a g</a:t>
                </a:r>
                <a:r>
                  <a:rPr lang="en-US" sz="2800" dirty="0"/>
                  <a:t>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 edges of the graph arrive sequentially, i.e., insertion-only model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We are allowed to use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Enough to store a matching, </a:t>
                </a:r>
                <a:r>
                  <a:rPr lang="en-US" dirty="0">
                    <a:solidFill>
                      <a:srgbClr val="FF0000"/>
                    </a:solidFill>
                  </a:rPr>
                  <a:t>NOT</a:t>
                </a:r>
                <a:r>
                  <a:rPr lang="en-US" dirty="0"/>
                  <a:t> enough to store entire graph,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can be as large as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049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03AD941-8EF2-9D20-37D5-E4BFABC9F3D5}"/>
              </a:ext>
            </a:extLst>
          </p:cNvPr>
          <p:cNvCxnSpPr>
            <a:cxnSpLocks/>
          </p:cNvCxnSpPr>
          <p:nvPr/>
        </p:nvCxnSpPr>
        <p:spPr>
          <a:xfrm flipV="1">
            <a:off x="6154407" y="4699224"/>
            <a:ext cx="0" cy="85173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A0A806F-3E3D-9A61-4B40-9637D24DAAD7}"/>
              </a:ext>
            </a:extLst>
          </p:cNvPr>
          <p:cNvSpPr txBox="1"/>
          <p:nvPr/>
        </p:nvSpPr>
        <p:spPr>
          <a:xfrm>
            <a:off x="5569528" y="5602350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Merge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9F1C13D-E523-BBC1-B8CC-B73D3F517DBC}"/>
              </a:ext>
            </a:extLst>
          </p:cNvPr>
          <p:cNvSpPr txBox="1"/>
          <p:nvPr/>
        </p:nvSpPr>
        <p:spPr>
          <a:xfrm>
            <a:off x="299233" y="5015881"/>
            <a:ext cx="13115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Reduce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6FA5362-15DF-94BE-9510-E9A30CCA000F}"/>
              </a:ext>
            </a:extLst>
          </p:cNvPr>
          <p:cNvCxnSpPr>
            <a:cxnSpLocks/>
          </p:cNvCxnSpPr>
          <p:nvPr/>
        </p:nvCxnSpPr>
        <p:spPr>
          <a:xfrm flipV="1">
            <a:off x="489527" y="4001294"/>
            <a:ext cx="591128" cy="1014587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8238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each block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Create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for the set of points formed by the union of two coresets for each block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715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There are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3200" dirty="0"/>
                  <a:t> levels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Each coreset is a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num>
                          <m:den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-coreset of two coresets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approximation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320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num>
                              <m:den>
                                <m:func>
                                  <m:funcPr>
                                    <m:ctrlP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sz="3200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r>
                                      <a:rPr lang="en-US" sz="3200" i="1" dirty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func>
                              </m:den>
                            </m:f>
                          </m:e>
                        </m:d>
                      </m:e>
                      <m:sup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=(1+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4859628-8C84-CD0C-82AF-A4BBE9A32E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7287" y="4909127"/>
            <a:ext cx="987742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16472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 in the Streaming Model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D984B7A-8516-47FC-9176-8158CF0B5C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Suppose there exists a </a:t>
                </a:r>
                <a14:m>
                  <m:oMath xmlns:m="http://schemas.openxmlformats.org/officeDocument/2006/math">
                    <m:r>
                      <a:rPr lang="en-US" sz="32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-coreset construction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-clustering that uses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weighted input points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Partition the stream into blocks containing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Total space is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unc>
                      <m:func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  <m: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32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333" t="-2801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/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/>
                  <a:t>For </a:t>
                </a:r>
                <a14:m>
                  <m:oMath xmlns:m="http://schemas.openxmlformats.org/officeDocument/2006/math"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200" dirty="0"/>
                  <a:t>-means clustering, this is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func>
                          <m:funcPr>
                            <m:ctrlP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sz="3200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sz="3200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fName>
                          <m:e>
                            <m:r>
                              <a:rPr lang="en-US" sz="3200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3200" dirty="0"/>
                  <a:t> points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D885FBF-2C07-3AF3-7E1D-8AC826260B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09" y="5206265"/>
                <a:ext cx="9753600" cy="829330"/>
              </a:xfrm>
              <a:prstGeom prst="rect">
                <a:avLst/>
              </a:prstGeom>
              <a:blipFill>
                <a:blip r:embed="rId5"/>
                <a:stretch>
                  <a:fillRect b="-7746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64E8EBE-C5B1-3B10-DA94-3D7D5FC8179C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123709" y="4580965"/>
            <a:ext cx="0" cy="62530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21449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Clustering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2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5932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input dataset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partition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so that “similar” points are in the same cluster and “different” points are in different clusters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There can be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different clusters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4"/>
                <a:stretch>
                  <a:fillRect l="-1043" t="-2241" r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3B2BF45-88C6-9C48-4BC1-2BA56F2243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10484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4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Question</a:t>
            </a:r>
            <a:r>
              <a:rPr lang="en-US" dirty="0"/>
              <a:t>: How do we measure the “quality” of each clustering?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5E710C-6484-8096-07C0-0F74691F4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085" y="2938804"/>
            <a:ext cx="11531829" cy="391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/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956537D-8971-C2A3-C7CB-7299FC04B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4068" y="541079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74360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-Clustering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Question</a:t>
                </a:r>
                <a:r>
                  <a:rPr lang="en-US" dirty="0"/>
                  <a:t>: How do we measure the “quality” of each clustering?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Associate a “center”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each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Have a cost function induced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for all of the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assigned to cluster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351338"/>
              </a:xfrm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/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Cost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8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9028B2E-7D28-CAB4-DFCB-B610A96D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2409" y="4915841"/>
                <a:ext cx="609460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82106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6222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783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Maximum Matching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Greedy algorithm is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-approximation to the maximum matching that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FF0000"/>
                    </a:solidFill>
                  </a:rPr>
                  <a:t>OPEN</a:t>
                </a:r>
                <a:r>
                  <a:rPr lang="en-US" dirty="0"/>
                  <a:t>: Is it possible to achieve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dirty="0"/>
                  <a:t>-approximation to the maximum (cardinality) matching using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polylog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/>
                  <a:t> space for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&lt;2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42957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3FC17854-9262-1C16-296C-EE1E261DFBFF}"/>
              </a:ext>
            </a:extLst>
          </p:cNvPr>
          <p:cNvSpPr txBox="1">
            <a:spLocks/>
          </p:cNvSpPr>
          <p:nvPr/>
        </p:nvSpPr>
        <p:spPr>
          <a:xfrm>
            <a:off x="1858142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895" y="2746828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AA13D8E-0EDD-635F-54D0-2AECF42ACC37}"/>
              </a:ext>
            </a:extLst>
          </p:cNvPr>
          <p:cNvSpPr txBox="1">
            <a:spLocks/>
          </p:cNvSpPr>
          <p:nvPr/>
        </p:nvSpPr>
        <p:spPr>
          <a:xfrm>
            <a:off x="6717013" y="488925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  <a:p>
            <a:pPr marL="0" indent="0">
              <a:buNone/>
            </a:pPr>
            <a:r>
              <a:rPr lang="en-US" dirty="0"/>
              <a:t>7  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9</a:t>
            </a:r>
          </a:p>
          <a:p>
            <a:pPr marL="0" indent="0">
              <a:buNone/>
            </a:pPr>
            <a:r>
              <a:rPr lang="en-US" dirty="0"/>
              <a:t>1  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839" y="2844225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9CD6CD58-5E2C-2CE3-DC7E-E559C8C244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0790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1411" y="2685275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859" y="274682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4990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594280A1-EF1F-8BA7-ECE3-133868F18F6C}"/>
              </a:ext>
            </a:extLst>
          </p:cNvPr>
          <p:cNvSpPr/>
          <p:nvPr/>
        </p:nvSpPr>
        <p:spPr>
          <a:xfrm>
            <a:off x="6717014" y="488925"/>
            <a:ext cx="394210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/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F756B99-0E16-557C-8480-0BEE5F8D73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0170" y="2685274"/>
                <a:ext cx="507896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/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AF3EA97-E666-60B7-C684-7753AAA1BAB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7013" y="6184409"/>
                <a:ext cx="39421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ectangle 1">
            <a:extLst>
              <a:ext uri="{FF2B5EF4-FFF2-40B4-BE49-F238E27FC236}">
                <a16:creationId xmlns:a16="http://schemas.microsoft.com/office/drawing/2014/main" id="{D651B126-9636-70EA-722E-46F422BDE095}"/>
              </a:ext>
            </a:extLst>
          </p:cNvPr>
          <p:cNvSpPr/>
          <p:nvPr/>
        </p:nvSpPr>
        <p:spPr>
          <a:xfrm>
            <a:off x="4216134" y="488925"/>
            <a:ext cx="398585" cy="2032729"/>
          </a:xfrm>
          <a:prstGeom prst="rect">
            <a:avLst/>
          </a:prstGeom>
          <a:noFill/>
          <a:ln w="5715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/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503B1712-05DF-430B-3552-DAC8982B86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6166" y="1311054"/>
                <a:ext cx="36798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/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D3379803-C9D5-A12F-C578-6C1D1879D1D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3259" y="2685274"/>
                <a:ext cx="43152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884012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Linear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E4632A-DB15-4E1E-AF6A-9808F8A025F0}"/>
              </a:ext>
            </a:extLst>
          </p:cNvPr>
          <p:cNvSpPr/>
          <p:nvPr/>
        </p:nvSpPr>
        <p:spPr>
          <a:xfrm>
            <a:off x="838200" y="1825625"/>
            <a:ext cx="1298331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the vector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that minimizes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“Least squares” optimization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Clr>
                    <a:schemeClr val="tx1"/>
                  </a:buClr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Find a vector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32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𝐴</m:t>
                            </m:r>
                            <m:acc>
                              <m:accPr>
                                <m:chr m:val="̂"/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≤(1+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min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𝐴𝑥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7665" y="1785332"/>
                <a:ext cx="6949075" cy="4584460"/>
              </a:xfrm>
              <a:prstGeom prst="rect">
                <a:avLst/>
              </a:prstGeom>
              <a:blipFill>
                <a:blip r:embed="rId2"/>
                <a:stretch>
                  <a:fillRect l="-2018" t="-15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/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34C0BD3-17FA-4C89-B440-C5B1EB2729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260" y="3156778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/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BE03EE9-5338-44CC-A0E3-C885075F2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260" y="4981577"/>
                <a:ext cx="441275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369E2A8B-A49E-4FA9-B2FB-F51DC002BD82}"/>
              </a:ext>
            </a:extLst>
          </p:cNvPr>
          <p:cNvSpPr/>
          <p:nvPr/>
        </p:nvSpPr>
        <p:spPr>
          <a:xfrm>
            <a:off x="2601116" y="1825625"/>
            <a:ext cx="398585" cy="1489075"/>
          </a:xfrm>
          <a:prstGeom prst="rect">
            <a:avLst/>
          </a:prstGeom>
          <a:noFill/>
          <a:ln w="57150">
            <a:solidFill>
              <a:srgbClr val="00B05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/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9853D185-B675-497D-BE00-CB16F72C7CB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1718" y="2410400"/>
                <a:ext cx="441275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/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96109F9-E905-4D8E-A88E-B5A61C5E3DE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1116" y="3343246"/>
                <a:ext cx="42351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CC35C082-1390-4713-91EF-C3B370952147}"/>
              </a:ext>
            </a:extLst>
          </p:cNvPr>
          <p:cNvSpPr/>
          <p:nvPr/>
        </p:nvSpPr>
        <p:spPr>
          <a:xfrm>
            <a:off x="3793298" y="1825624"/>
            <a:ext cx="398585" cy="3031638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/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881FFB1F-EF69-4C18-9B81-00543A9C6C1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080" y="3156777"/>
                <a:ext cx="435184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/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0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A6FBD636-81EC-499D-B6CF-392BC7E22A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6842" y="4981577"/>
                <a:ext cx="423514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/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FE4164B-232C-4B6F-A24D-7F47CF6A50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1316" y="2410400"/>
                <a:ext cx="431528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/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1DA1A76-C9D7-4D3C-8686-2A55FD5DEB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6681" y="3043745"/>
                <a:ext cx="541367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/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96647609-DF3F-4297-B40D-B194368B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8643" y="3050858"/>
                <a:ext cx="507896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/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F803A7F9-D485-42F0-8136-98003ED28E5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9439" y="2427111"/>
                <a:ext cx="468077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37570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746386E0-4237-1B33-6926-F380FE52AF7E}"/>
              </a:ext>
            </a:extLst>
          </p:cNvPr>
          <p:cNvSpPr/>
          <p:nvPr/>
        </p:nvSpPr>
        <p:spPr>
          <a:xfrm>
            <a:off x="1858142" y="488925"/>
            <a:ext cx="3197952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/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C4E0330-8395-E19B-097D-0455CFC00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434" y="2977662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/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01AC988-5344-24FE-1CE2-1383F6EB0D4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31" y="2977662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/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95C0BEEA-79E3-E999-04A3-05B2F1CBA6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0012" y="6138242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itle 1">
            <a:extLst>
              <a:ext uri="{FF2B5EF4-FFF2-40B4-BE49-F238E27FC236}">
                <a16:creationId xmlns:a16="http://schemas.microsoft.com/office/drawing/2014/main" id="{C25F0D91-8AB3-D3DD-4CFA-411FFFDF1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1415" y="392020"/>
            <a:ext cx="5937526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/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sz="3200" dirty="0"/>
                  <a:t> </a:t>
                </a:r>
                <a:endParaRPr lang="en-US" sz="3200" b="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Reduce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Application depends on task!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0CB2CCD6-8138-A239-BA51-E4FD459E8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1406" y="1784614"/>
                <a:ext cx="6070993" cy="5016758"/>
              </a:xfrm>
              <a:prstGeom prst="rect">
                <a:avLst/>
              </a:prstGeom>
              <a:blipFill>
                <a:blip r:embed="rId5"/>
                <a:stretch>
                  <a:fillRect l="-2209" t="-14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21E60DF-579A-7047-0BF0-50011FF87A9B}"/>
              </a:ext>
            </a:extLst>
          </p:cNvPr>
          <p:cNvCxnSpPr>
            <a:cxnSpLocks/>
          </p:cNvCxnSpPr>
          <p:nvPr/>
        </p:nvCxnSpPr>
        <p:spPr>
          <a:xfrm flipH="1" flipV="1">
            <a:off x="7885169" y="2067420"/>
            <a:ext cx="1327659" cy="83714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F4C04FD2-7F51-4FCA-C6AA-FA1807D167EF}"/>
              </a:ext>
            </a:extLst>
          </p:cNvPr>
          <p:cNvSpPr/>
          <p:nvPr/>
        </p:nvSpPr>
        <p:spPr>
          <a:xfrm>
            <a:off x="9212828" y="1894014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Sketching, Johnson-</a:t>
            </a:r>
            <a:r>
              <a:rPr lang="en-US" sz="2400" dirty="0" err="1">
                <a:solidFill>
                  <a:schemeClr val="tx1"/>
                </a:solidFill>
              </a:rPr>
              <a:t>Lindenstrauss</a:t>
            </a:r>
            <a:r>
              <a:rPr lang="en-US" sz="2400" dirty="0">
                <a:solidFill>
                  <a:schemeClr val="tx1"/>
                </a:solidFill>
              </a:rPr>
              <a:t>, </a:t>
            </a:r>
            <a:r>
              <a:rPr lang="en-US" sz="2400" dirty="0" err="1">
                <a:solidFill>
                  <a:schemeClr val="tx1"/>
                </a:solidFill>
              </a:rPr>
              <a:t>IsoMap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E0E133B-DD62-A294-BEEE-19AFA29BF969}"/>
              </a:ext>
            </a:extLst>
          </p:cNvPr>
          <p:cNvCxnSpPr>
            <a:cxnSpLocks/>
            <a:stCxn id="24" idx="0"/>
          </p:cNvCxnSpPr>
          <p:nvPr/>
        </p:nvCxnSpPr>
        <p:spPr>
          <a:xfrm flipH="1" flipV="1">
            <a:off x="7584141" y="2904565"/>
            <a:ext cx="68829" cy="5991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33E9A745-1959-CB3C-7AA4-1DCB46D4B45F}"/>
              </a:ext>
            </a:extLst>
          </p:cNvPr>
          <p:cNvSpPr/>
          <p:nvPr/>
        </p:nvSpPr>
        <p:spPr>
          <a:xfrm>
            <a:off x="6266478" y="3503727"/>
            <a:ext cx="2772984" cy="2021101"/>
          </a:xfrm>
          <a:prstGeom prst="ellipse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Sampling, Sketching</a:t>
            </a:r>
          </a:p>
        </p:txBody>
      </p:sp>
    </p:spTree>
    <p:extLst>
      <p:ext uri="{BB962C8B-B14F-4D97-AF65-F5344CB8AC3E}">
        <p14:creationId xmlns:p14="http://schemas.microsoft.com/office/powerpoint/2010/main" val="42024781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Subset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of representative rows of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for a given task with “score”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3200" dirty="0">
                  <a:solidFill>
                    <a:srgbClr val="C00000"/>
                  </a:solidFill>
                </a:endParaRP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,⋅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,⋅)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3774140" cy="3539430"/>
              </a:xfrm>
              <a:prstGeom prst="rect">
                <a:avLst/>
              </a:prstGeom>
              <a:blipFill>
                <a:blip r:embed="rId2"/>
                <a:stretch>
                  <a:fillRect l="-3716" t="-2069" b="-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B7CB3874-B073-BA50-2AA5-5D0CF7779D33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866ECAB-96C2-B65F-7C22-FFEF5B57AD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8DBDFE5C-10EC-00AA-E35D-271F8C7A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20DCA0C-9659-34B9-F2B0-607A5B54BD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1F17CD86-9219-314C-5606-68964F4C48D7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E2EE30-16DA-E3AE-E4CE-BEBE24FFAB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33D22C34-520C-42D8-E15A-F380BFB1D3A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20942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 (Formal Definition)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Given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sz="3200" dirty="0"/>
                  <a:t> and an accuracy parameter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3200" dirty="0"/>
                  <a:t>, we say a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with weight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is an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m:rPr>
                        <m:sty m:val="p"/>
                      </m:rP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-multiplicative coreset for a function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, if for all queries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sz="3200" dirty="0"/>
                  <a:t> in a query space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we have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11510681" cy="2062103"/>
              </a:xfrm>
              <a:prstGeom prst="rect">
                <a:avLst/>
              </a:prstGeom>
              <a:blipFill>
                <a:blip r:embed="rId2"/>
                <a:stretch>
                  <a:fillRect l="-1218" t="-3550" b="-9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/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m:rPr>
                              <m:sty m:val="p"/>
                            </m:r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m:rPr>
                              <m:sty m:val="p"/>
                            </m:r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8BF2198-C26E-CCE2-A613-41C68E7F12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7388" y="4113911"/>
                <a:ext cx="904538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3325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8" y="1785331"/>
            <a:ext cx="9807387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Lots of different constructions with various tradeoffs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accuracy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computation time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Size vs. interpretability</a:t>
            </a:r>
          </a:p>
          <a:p>
            <a:pPr marL="914400" lvl="1" indent="-457200">
              <a:buFont typeface="Wingdings" panose="05000000000000000000" pitchFamily="2" charset="2"/>
              <a:buChar char="v"/>
            </a:pPr>
            <a:r>
              <a:rPr lang="en-US" sz="3200" dirty="0"/>
              <a:t>Average-case vs. worst-case performance</a:t>
            </a:r>
          </a:p>
        </p:txBody>
      </p:sp>
    </p:spTree>
    <p:extLst>
      <p:ext uri="{BB962C8B-B14F-4D97-AF65-F5344CB8AC3E}">
        <p14:creationId xmlns:p14="http://schemas.microsoft.com/office/powerpoint/2010/main" val="42632492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uniformly at random and scale by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3738281" cy="5016758"/>
              </a:xfrm>
              <a:prstGeom prst="rect">
                <a:avLst/>
              </a:prstGeom>
              <a:blipFill>
                <a:blip r:embed="rId2"/>
                <a:stretch>
                  <a:fillRect l="-3752" t="-1458" r="-5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1  1  0  0  2  8</a:t>
            </a:r>
          </a:p>
          <a:p>
            <a:pPr marL="0" indent="0">
              <a:buNone/>
            </a:pPr>
            <a:r>
              <a:rPr lang="en-US" dirty="0"/>
              <a:t>2  0  1  3  0  8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0  0  0  7  0  0  </a:t>
            </a:r>
          </a:p>
          <a:p>
            <a:pPr marL="0" indent="0">
              <a:buNone/>
            </a:pPr>
            <a:r>
              <a:rPr lang="en-US" dirty="0"/>
              <a:t>7  0  0  8  0  0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4  2  0  1  0  1</a:t>
            </a:r>
          </a:p>
          <a:p>
            <a:pPr marL="0" indent="0">
              <a:buNone/>
            </a:pPr>
            <a:r>
              <a:rPr lang="en-US" dirty="0"/>
              <a:t>9  1  0  0  3  2  </a:t>
            </a:r>
          </a:p>
          <a:p>
            <a:pPr marL="0" indent="0">
              <a:buNone/>
            </a:pPr>
            <a:r>
              <a:rPr lang="en-US" dirty="0"/>
              <a:t>1  1  6  0  0  0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B95F612-8808-796A-AE68-E328CB4D5976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1  0  3  0  1  1  </a:t>
            </a:r>
          </a:p>
          <a:p>
            <a:pPr marL="0" indent="0">
              <a:buNone/>
            </a:pPr>
            <a:r>
              <a:rPr lang="en-US" dirty="0"/>
              <a:t>1  1  0  0  0  8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r>
              <a:rPr lang="en-US" dirty="0"/>
              <a:t>8  1  0  1  2  0  </a:t>
            </a:r>
          </a:p>
          <a:p>
            <a:pPr marL="0" indent="0">
              <a:buNone/>
            </a:pPr>
            <a:r>
              <a:rPr lang="en-US" dirty="0"/>
              <a:t>3  4  1  1  0  2 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3858F153-4F3B-875C-C9FA-9D45ECCBB4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48773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941783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For uniform matrix, it suffices to set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607857" cy="3046988"/>
              </a:xfrm>
              <a:prstGeom prst="rect">
                <a:avLst/>
              </a:prstGeom>
              <a:blipFill>
                <a:blip r:embed="rId2"/>
                <a:stretch>
                  <a:fillRect l="-3042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D737E-D1C3-B6CE-BFF8-B06F5718B31F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55614B-C27B-0316-65D8-1B991D3D0B3D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97F5A47F-F6E1-D29F-7460-546E6DB1797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602AEAF-4BF9-96B2-5331-C8EB368437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4DB509A8-44A2-49CD-A047-F6B0F30A88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A50E90E-7D79-37B1-7FA0-560516F533C9}"/>
              </a:ext>
            </a:extLst>
          </p:cNvPr>
          <p:cNvSpPr txBox="1">
            <a:spLocks/>
          </p:cNvSpPr>
          <p:nvPr/>
        </p:nvSpPr>
        <p:spPr>
          <a:xfrm>
            <a:off x="9285893" y="2257610"/>
            <a:ext cx="2391129" cy="3017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E955E7A-5799-3D84-5907-7DB632584DBC}"/>
              </a:ext>
            </a:extLst>
          </p:cNvPr>
          <p:cNvSpPr/>
          <p:nvPr/>
        </p:nvSpPr>
        <p:spPr>
          <a:xfrm>
            <a:off x="9285893" y="2195533"/>
            <a:ext cx="2067907" cy="261769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C1419ED9-E03C-4D50-9EB8-079C8738CB7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/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E2E3B4-9F9E-C386-3940-12013145CDA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741" y="4986920"/>
                <a:ext cx="394210" cy="461665"/>
              </a:xfrm>
              <a:prstGeom prst="rect">
                <a:avLst/>
              </a:prstGeom>
              <a:blipFill>
                <a:blip r:embed="rId7"/>
                <a:stretch>
                  <a:fillRect l="-15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11BB655A-D7E7-C2EF-2CDB-EDCAACD29892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D7DE72A-1C35-28B9-40AE-A8BD40C9C141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09CCB47-52DB-E41E-3C89-B129872E616D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BD4A281-01D4-5865-7EF3-37B2916DD3A5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B63F8B3-D84F-4F27-4547-1AB1EF536BED}"/>
              </a:ext>
            </a:extLst>
          </p:cNvPr>
          <p:cNvCxnSpPr>
            <a:stCxn id="20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0041954-621F-AEA5-7EE9-A0CB08807BD7}"/>
              </a:ext>
            </a:extLst>
          </p:cNvPr>
          <p:cNvCxnSpPr>
            <a:cxnSpLocks/>
            <a:stCxn id="1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CECC866-8747-7514-9283-DAA61D83FE72}"/>
              </a:ext>
            </a:extLst>
          </p:cNvPr>
          <p:cNvCxnSpPr>
            <a:cxnSpLocks/>
            <a:stCxn id="17" idx="6"/>
            <a:endCxn id="13" idx="1"/>
          </p:cNvCxnSpPr>
          <p:nvPr/>
        </p:nvCxnSpPr>
        <p:spPr>
          <a:xfrm flipV="1">
            <a:off x="7963006" y="3504380"/>
            <a:ext cx="1322887" cy="38090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8F9EC5D-DCBB-1E4A-20DF-F6064BFFC2AE}"/>
              </a:ext>
            </a:extLst>
          </p:cNvPr>
          <p:cNvCxnSpPr>
            <a:cxnSpLocks/>
            <a:stCxn id="21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4817C3B-4709-A753-341E-5D998B9C5F6A}"/>
              </a:ext>
            </a:extLst>
          </p:cNvPr>
          <p:cNvCxnSpPr>
            <a:cxnSpLocks/>
            <a:stCxn id="1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/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11</m:t>
                          </m:r>
                        </m:num>
                        <m:den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CEE4B413-2531-4E38-F354-9F260F1480B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33" y="2835894"/>
                <a:ext cx="881460" cy="7861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04006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Connected graph</a:t>
                </a:r>
                <a:r>
                  <a:rPr lang="en-US" dirty="0"/>
                  <a:t>: There exists a path between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for any pair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of vertices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graph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67084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the first row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/>
                  <a:t> is sampled?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373447" cy="4031873"/>
              </a:xfrm>
              <a:prstGeom prst="rect">
                <a:avLst/>
              </a:prstGeom>
              <a:blipFill>
                <a:blip r:embed="rId2"/>
                <a:stretch>
                  <a:fillRect l="-2611" t="-1815" b="-4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02989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Uniform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intuitively simple, simple to implement, fast, good on uniform or “average-case”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bad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6865706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50650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if we do not sample uniformly at random?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What is the probability that each row should be sampled?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274430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1569660"/>
              </a:xfrm>
              <a:prstGeom prst="rect">
                <a:avLst/>
              </a:prstGeom>
              <a:blipFill>
                <a:blip r:embed="rId2"/>
                <a:stretch>
                  <a:fillRect l="-2508" t="-46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800222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If there were just two different rows, each row should be “maximally” important,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 </m:t>
                    </m:r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6812412" cy="4524315"/>
              </a:xfrm>
              <a:prstGeom prst="rect">
                <a:avLst/>
              </a:prstGeom>
              <a:blipFill>
                <a:blip r:embed="rId2"/>
                <a:stretch>
                  <a:fillRect l="-2059" t="-1617" r="-1970" b="-3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4911260" y="3496462"/>
            <a:ext cx="2391129" cy="132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4911260" y="3496462"/>
            <a:ext cx="2067907" cy="1042814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3317" y="3785222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7249" y="3846778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2FC9A922-F590-8A26-13A3-B0C807F49680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28154F2-85DC-E469-AED8-00C77AC98FD5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BB8A46-538D-9914-F3B5-043A6E43C1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1120A1D1-B4FA-5C32-FC5E-BF01B20A62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9584929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8" y="1785331"/>
                <a:ext cx="6840069" cy="2760564"/>
              </a:xfrm>
              <a:prstGeom prst="rect">
                <a:avLst/>
              </a:prstGeom>
              <a:blipFill>
                <a:blip r:embed="rId2"/>
                <a:stretch>
                  <a:fillRect l="-2050" t="-2649" b="-26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54B1873-EBE2-DC39-7FCC-09EE26F4638B}"/>
              </a:ext>
            </a:extLst>
          </p:cNvPr>
          <p:cNvSpPr txBox="1">
            <a:spLocks/>
          </p:cNvSpPr>
          <p:nvPr/>
        </p:nvSpPr>
        <p:spPr>
          <a:xfrm>
            <a:off x="8228201" y="71533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4A6226-2206-27A7-12BB-F9711677A83B}"/>
              </a:ext>
            </a:extLst>
          </p:cNvPr>
          <p:cNvSpPr/>
          <p:nvPr/>
        </p:nvSpPr>
        <p:spPr>
          <a:xfrm>
            <a:off x="8228201" y="71533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/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24C452E-2784-4BC1-9594-EF227CDB0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10258" y="3168036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/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E03333B-CF08-E4E9-A802-EB35417234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1437" y="3168036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287955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What is the probability that each row should be sampled?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Proportional to importance!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5428794"/>
              </a:xfrm>
              <a:prstGeom prst="rect">
                <a:avLst/>
              </a:prstGeom>
              <a:blipFill>
                <a:blip r:embed="rId2"/>
                <a:stretch>
                  <a:fillRect l="-2508" r="-1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773627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Say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20</m:t>
                        </m:r>
                      </m:den>
                    </m:f>
                  </m:oMath>
                </a14:m>
                <a:r>
                  <a:rPr lang="en-US" sz="3200" dirty="0"/>
                  <a:t>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≠7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1"/>
                <a:ext cx="5591592" cy="3253006"/>
              </a:xfrm>
              <a:prstGeom prst="rect">
                <a:avLst/>
              </a:prstGeom>
              <a:blipFill>
                <a:blip r:embed="rId2"/>
                <a:stretch>
                  <a:fillRect l="-2508" t="-2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0E252-3E1D-683B-9BD2-C3D037CF3ADD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132AF5-8761-662D-043F-1C5F0ED2B4BF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7D5A5D9D-B183-544C-F44A-36BCCA57FE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6F1848C-E758-7B25-6E9D-9AE164440F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32085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833" y="327232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Repeat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times:</a:t>
                </a: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Pick a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dirty="0"/>
                  <a:t>with probability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/>
                  <a:t>and scale by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3200" dirty="0"/>
                  <a:t>  </a:t>
                </a:r>
                <a:endParaRPr lang="en-US" sz="3200" dirty="0">
                  <a:solidFill>
                    <a:srgbClr val="C00000"/>
                  </a:solidFill>
                </a:endParaRPr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914400" lvl="1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Example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4128348" cy="5286384"/>
              </a:xfrm>
              <a:prstGeom prst="rect">
                <a:avLst/>
              </a:prstGeom>
              <a:blipFill>
                <a:blip r:embed="rId2"/>
                <a:stretch>
                  <a:fillRect l="-3397" t="-1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5650213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5650213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9700" y="18813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3449" y="18813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629719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4  0  0  0  0  0</a:t>
                </a:r>
              </a:p>
              <a:p>
                <a:pPr marL="0" indent="0">
                  <a:buNone/>
                </a:pPr>
                <a:r>
                  <a:rPr lang="en-US" dirty="0"/>
                  <a:t>0  0  0  0  0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Content Placeholder 2">
                <a:extLst>
                  <a:ext uri="{FF2B5EF4-FFF2-40B4-BE49-F238E27FC236}">
                    <a16:creationId xmlns:a16="http://schemas.microsoft.com/office/drawing/2014/main" id="{7B95F612-8808-796A-AE68-E328CB4D5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1955" y="2200470"/>
                <a:ext cx="2391129" cy="3017282"/>
              </a:xfrm>
              <a:prstGeom prst="rect">
                <a:avLst/>
              </a:prstGeom>
              <a:blipFill>
                <a:blip r:embed="rId6"/>
                <a:stretch>
                  <a:fillRect l="-5357" t="-34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A65232C-344A-A643-1FDC-0690490D2A6B}"/>
              </a:ext>
            </a:extLst>
          </p:cNvPr>
          <p:cNvSpPr/>
          <p:nvPr/>
        </p:nvSpPr>
        <p:spPr>
          <a:xfrm>
            <a:off x="9285893" y="2195532"/>
            <a:ext cx="2094041" cy="287849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/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CBE2159C-1009-D6E2-5636-8333BAEA2B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76" y="3203849"/>
                <a:ext cx="64312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/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28985FC-82B0-D854-F4AE-4E5AD99D2A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2296" y="5074023"/>
                <a:ext cx="394210" cy="461665"/>
              </a:xfrm>
              <a:prstGeom prst="rect">
                <a:avLst/>
              </a:prstGeom>
              <a:blipFill>
                <a:blip r:embed="rId8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FE4ECDF6-C9D4-9452-B768-330A81161294}"/>
              </a:ext>
            </a:extLst>
          </p:cNvPr>
          <p:cNvSpPr/>
          <p:nvPr/>
        </p:nvSpPr>
        <p:spPr>
          <a:xfrm>
            <a:off x="5300488" y="53659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8F858D79-2462-4402-4DEC-5DF4DF4780D9}"/>
              </a:ext>
            </a:extLst>
          </p:cNvPr>
          <p:cNvSpPr/>
          <p:nvPr/>
        </p:nvSpPr>
        <p:spPr>
          <a:xfrm>
            <a:off x="5300488" y="3549108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AF539A0-18BB-FCDE-118D-5F97499DCB46}"/>
              </a:ext>
            </a:extLst>
          </p:cNvPr>
          <p:cNvSpPr/>
          <p:nvPr/>
        </p:nvSpPr>
        <p:spPr>
          <a:xfrm>
            <a:off x="5300488" y="5644190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86E8C3A9-9A16-9D9E-5491-E9ECAA07ACB2}"/>
              </a:ext>
            </a:extLst>
          </p:cNvPr>
          <p:cNvSpPr/>
          <p:nvPr/>
        </p:nvSpPr>
        <p:spPr>
          <a:xfrm>
            <a:off x="5300488" y="2033772"/>
            <a:ext cx="2662518" cy="672353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7E99B-566C-D5D5-2319-61CF37DEFAB4}"/>
              </a:ext>
            </a:extLst>
          </p:cNvPr>
          <p:cNvCxnSpPr>
            <a:stCxn id="28" idx="6"/>
          </p:cNvCxnSpPr>
          <p:nvPr/>
        </p:nvCxnSpPr>
        <p:spPr>
          <a:xfrm flipV="1">
            <a:off x="7963006" y="4034118"/>
            <a:ext cx="1322887" cy="19462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2EB5729-67E4-6CC3-262D-15F0289FEA73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7963006" y="3885285"/>
            <a:ext cx="1322887" cy="6889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F73BDAC8-8FB3-F12F-6874-4EDE2DA0BF74}"/>
              </a:ext>
            </a:extLst>
          </p:cNvPr>
          <p:cNvCxnSpPr>
            <a:cxnSpLocks/>
            <a:stCxn id="27" idx="6"/>
            <a:endCxn id="23" idx="1"/>
          </p:cNvCxnSpPr>
          <p:nvPr/>
        </p:nvCxnSpPr>
        <p:spPr>
          <a:xfrm flipV="1">
            <a:off x="7963006" y="3634778"/>
            <a:ext cx="1322887" cy="2505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2264257A-3E91-C440-9B1B-3EBBFAE2C26A}"/>
              </a:ext>
            </a:extLst>
          </p:cNvPr>
          <p:cNvCxnSpPr>
            <a:cxnSpLocks/>
            <a:stCxn id="29" idx="6"/>
          </p:cNvCxnSpPr>
          <p:nvPr/>
        </p:nvCxnSpPr>
        <p:spPr>
          <a:xfrm>
            <a:off x="7963006" y="2369949"/>
            <a:ext cx="1268607" cy="61451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BA3F50FF-5BCF-957B-7835-2A2690DECDBA}"/>
              </a:ext>
            </a:extLst>
          </p:cNvPr>
          <p:cNvCxnSpPr>
            <a:cxnSpLocks/>
            <a:stCxn id="26" idx="6"/>
          </p:cNvCxnSpPr>
          <p:nvPr/>
        </p:nvCxnSpPr>
        <p:spPr>
          <a:xfrm>
            <a:off x="7963006" y="872769"/>
            <a:ext cx="1308949" cy="16064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43171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Importance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How big should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3200" dirty="0"/>
                  <a:t> be?</a:t>
                </a:r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Have a measure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of “importance” for each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5591592" cy="3539430"/>
              </a:xfrm>
              <a:prstGeom prst="rect">
                <a:avLst/>
              </a:prstGeom>
              <a:blipFill>
                <a:blip r:embed="rId2"/>
                <a:stretch>
                  <a:fillRect l="-2508" t="-2069" b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6D398B2-BC95-6B25-B279-C329019F4D73}"/>
              </a:ext>
            </a:extLst>
          </p:cNvPr>
          <p:cNvSpPr txBox="1">
            <a:spLocks/>
          </p:cNvSpPr>
          <p:nvPr/>
        </p:nvSpPr>
        <p:spPr>
          <a:xfrm>
            <a:off x="7053825" y="647874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69CE69C-187F-14EF-8F13-656C38C444FB}"/>
              </a:ext>
            </a:extLst>
          </p:cNvPr>
          <p:cNvSpPr/>
          <p:nvPr/>
        </p:nvSpPr>
        <p:spPr>
          <a:xfrm>
            <a:off x="7053825" y="647874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/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729952D-1E5B-158D-818A-BFFF6027C8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882" y="3100574"/>
                <a:ext cx="54136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/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3CBB30CE-8072-A10B-CE89-255D04DCF0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7061" y="3100574"/>
                <a:ext cx="435184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/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138F2DC3-235A-2448-9BF8-F1CB2DA3D7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5202" y="6262041"/>
                <a:ext cx="394210" cy="461665"/>
              </a:xfrm>
              <a:prstGeom prst="rect">
                <a:avLst/>
              </a:prstGeom>
              <a:blipFill>
                <a:blip r:embed="rId5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7260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Intuition</a:t>
                </a:r>
                <a:r>
                  <a:rPr lang="en-US" sz="2800" dirty="0"/>
                  <a:t>: Greedily add edges to minimum spanning forest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00B050"/>
                    </a:solidFill>
                  </a:rPr>
                  <a:t>Algorithm</a:t>
                </a:r>
                <a:r>
                  <a:rPr lang="en-US" sz="2800" dirty="0"/>
                  <a:t>:</a:t>
                </a:r>
                <a:r>
                  <a:rPr lang="en-US" dirty="0"/>
                  <a:t>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sz="2800" dirty="0"/>
                  <a:t>. 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For each edge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:</a:t>
                </a: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does not contain a cycle, add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sz="2800" dirty="0"/>
                  <a:t>: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</m:oMath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 marL="1371600" lvl="2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2800" dirty="0"/>
                  <a:t>, return GRAPH IS CONNECTED</a:t>
                </a:r>
              </a:p>
              <a:p>
                <a:pPr marL="914400" lvl="1" indent="-457200">
                  <a:buClr>
                    <a:schemeClr val="tx1"/>
                  </a:buClr>
                  <a:buFont typeface="+mj-lt"/>
                  <a:buAutoNum type="arabicPeriod"/>
                </a:pPr>
                <a:r>
                  <a:rPr lang="en-US" sz="2800" dirty="0"/>
                  <a:t>Return GRAPH IS NOT CONNECTED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426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/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:r>
                  <a:rPr lang="en-US" sz="3200" dirty="0">
                    <a:solidFill>
                      <a:srgbClr val="FF0000"/>
                    </a:solidFill>
                  </a:rPr>
                  <a:t>Terminology</a:t>
                </a:r>
                <a:r>
                  <a:rPr lang="en-US" sz="32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3200" dirty="0"/>
                  <a:t> is called the sensitivity of the row</a:t>
                </a:r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320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bHide m:val="on"/>
                        <m:supHide m:val="on"/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sSub>
                          <m:sSubPr>
                            <m:ctrlP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32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is called the total sensitivity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endParaRPr lang="en-US" sz="3200" dirty="0"/>
              </a:p>
              <a:p>
                <a:pPr marL="457200" indent="-457200">
                  <a:buFont typeface="Wingdings" panose="05000000000000000000" pitchFamily="2" charset="2"/>
                  <a:buChar char="v"/>
                </a:pPr>
                <a:r>
                  <a:rPr lang="en-US" sz="3200" dirty="0"/>
                  <a:t> Need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 rows, where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200" dirty="0"/>
                  <a:t> can be much smaller than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ADE29DC0-5F55-4C0F-9250-42464CEC0C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19" y="1785332"/>
                <a:ext cx="9950822" cy="3046988"/>
              </a:xfrm>
              <a:prstGeom prst="rect">
                <a:avLst/>
              </a:prstGeom>
              <a:blipFill>
                <a:blip r:embed="rId2"/>
                <a:stretch>
                  <a:fillRect l="-1409" t="-2400" b="-5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5247005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 (Formal Theorem)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/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7030A0"/>
                    </a:solidFill>
                  </a:rPr>
                  <a:t>[Feldman, Schmidt, </a:t>
                </a:r>
                <a:r>
                  <a:rPr lang="en-US" sz="2800" dirty="0" err="1">
                    <a:solidFill>
                      <a:srgbClr val="7030A0"/>
                    </a:solidFill>
                  </a:rPr>
                  <a:t>Sohler</a:t>
                </a:r>
                <a:r>
                  <a:rPr lang="en-US" sz="2800" dirty="0">
                    <a:solidFill>
                      <a:srgbClr val="7030A0"/>
                    </a:solidFill>
                  </a:rPr>
                  <a:t> 2020] </a:t>
                </a:r>
                <a:r>
                  <a:rPr lang="en-US" sz="2800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800" dirty="0"/>
                  <a:t> be a universal constant and for each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 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b="0" dirty="0"/>
                  <a:t> be a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US" sz="2800" dirty="0"/>
                  <a:t>-approximation to the sensitivity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for any point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. Let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8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sz="2800" dirty="0"/>
                  <a:t>. Then sensitivity sampling</a:t>
                </a:r>
              </a:p>
              <a:p>
                <a:endParaRPr lang="en-US" sz="2800" dirty="0"/>
              </a:p>
              <a:p>
                <a:endParaRPr lang="en-US" sz="2800" dirty="0"/>
              </a:p>
              <a:p>
                <a:endParaRPr lang="en-US" sz="2800" dirty="0"/>
              </a:p>
              <a:p>
                <a:r>
                  <a:rPr lang="en-US" sz="2800" dirty="0"/>
                  <a:t>points with replacement, i.e., choosing each of the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sz="2800" dirty="0"/>
                  <a:t> points to be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with probability proportional to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and then rescaling by the sampling probability, outputs a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-coreset for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800" dirty="0"/>
                  <a:t>-means clustering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sz="2800" dirty="0"/>
                  <a:t> 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C66C023-8589-EF3B-3A06-282DE2F276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613" y="1690687"/>
                <a:ext cx="10031506" cy="5014065"/>
              </a:xfrm>
              <a:prstGeom prst="rect">
                <a:avLst/>
              </a:prstGeom>
              <a:blipFill>
                <a:blip r:embed="rId2"/>
                <a:stretch>
                  <a:fillRect l="-1215" t="-1094" b="-7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/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𝑇𝑘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𝜀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func>
                            <m:funcPr>
                              <m:ctrlP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sSup>
                                <m:sSupPr>
                                  <m:ctrlP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2800" b="0" i="0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fName>
                            <m:e>
                              <m:r>
                                <a:rPr lang="en-US" sz="28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E290CA-1414-FFFA-1E7F-F3266C5472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4258" y="3429000"/>
                <a:ext cx="6096000" cy="10604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49805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Sensitivity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1"/>
            <a:ext cx="10739716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00B050"/>
                </a:solidFill>
              </a:rPr>
              <a:t>Pros</a:t>
            </a:r>
            <a:r>
              <a:rPr lang="en-US" sz="3200" dirty="0"/>
              <a:t>: size is always better than uniform sampling and MUCH better on “worst-case” data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 </a:t>
            </a:r>
            <a:r>
              <a:rPr lang="en-US" sz="3200" dirty="0">
                <a:solidFill>
                  <a:srgbClr val="FF0000"/>
                </a:solidFill>
              </a:rPr>
              <a:t>Cons</a:t>
            </a:r>
            <a:r>
              <a:rPr lang="en-US" sz="3200" dirty="0"/>
              <a:t>: estimating the sensitivities can be a difficult design choice, computing the total sensitivity can be </a:t>
            </a:r>
            <a:r>
              <a:rPr lang="en-US" sz="3200" dirty="0">
                <a:solidFill>
                  <a:srgbClr val="FF0000"/>
                </a:solidFill>
              </a:rPr>
              <a:t>mathematically challenging</a:t>
            </a:r>
            <a:r>
              <a:rPr lang="en-US" sz="3200" dirty="0"/>
              <a:t>, larger runtime</a:t>
            </a:r>
          </a:p>
        </p:txBody>
      </p:sp>
    </p:spTree>
    <p:extLst>
      <p:ext uri="{BB962C8B-B14F-4D97-AF65-F5344CB8AC3E}">
        <p14:creationId xmlns:p14="http://schemas.microsoft.com/office/powerpoint/2010/main" val="45223636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E9DC0D9-AD19-8E60-02BA-048D4F71C7C9}"/>
              </a:ext>
            </a:extLst>
          </p:cNvPr>
          <p:cNvGraphicFramePr>
            <a:graphicFrameLocks noGrp="1"/>
          </p:cNvGraphicFramePr>
          <p:nvPr/>
        </p:nvGraphicFramePr>
        <p:xfrm>
          <a:off x="1576294" y="1508561"/>
          <a:ext cx="9039411" cy="3444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81071">
                  <a:extLst>
                    <a:ext uri="{9D8B030D-6E8A-4147-A177-3AD203B41FA5}">
                      <a16:colId xmlns:a16="http://schemas.microsoft.com/office/drawing/2014/main" val="412905476"/>
                    </a:ext>
                  </a:extLst>
                </a:gridCol>
                <a:gridCol w="1963270">
                  <a:extLst>
                    <a:ext uri="{9D8B030D-6E8A-4147-A177-3AD203B41FA5}">
                      <a16:colId xmlns:a16="http://schemas.microsoft.com/office/drawing/2014/main" val="3107082354"/>
                    </a:ext>
                  </a:extLst>
                </a:gridCol>
                <a:gridCol w="2395070">
                  <a:extLst>
                    <a:ext uri="{9D8B030D-6E8A-4147-A177-3AD203B41FA5}">
                      <a16:colId xmlns:a16="http://schemas.microsoft.com/office/drawing/2014/main" val="299702963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Uniform Sampling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Sensitivity Sampling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08444"/>
                  </a:ext>
                </a:extLst>
              </a:tr>
              <a:tr h="492063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Average-case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5225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Worst-case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4744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Ease of implementation</a:t>
                      </a:r>
                    </a:p>
                    <a:p>
                      <a:pPr algn="ctr"/>
                      <a:r>
                        <a:rPr lang="en-US" sz="2800" dirty="0"/>
                        <a:t>Computation of probabilities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31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Interpretability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solidFill>
                            <a:srgbClr val="00B050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40266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009747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27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Group / Stratified Sampling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812225"/>
            <a:ext cx="5943599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Separate the data into “groups” and then perform uniform sampling on each group</a:t>
            </a:r>
          </a:p>
          <a:p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If the data is uniform in each group, this is essentially sensitivity sampling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964980-FD61-A0B4-F836-44EECCEAD2A1}"/>
              </a:ext>
            </a:extLst>
          </p:cNvPr>
          <p:cNvSpPr txBox="1">
            <a:spLocks/>
          </p:cNvSpPr>
          <p:nvPr/>
        </p:nvSpPr>
        <p:spPr>
          <a:xfrm>
            <a:off x="7511025" y="558226"/>
            <a:ext cx="2391129" cy="5957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0  0  0  0  0  1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r>
              <a:rPr lang="en-US" dirty="0"/>
              <a:t>1  0  0  0  0  0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03AF745-EF9C-CD14-3B30-8FD5D941247E}"/>
              </a:ext>
            </a:extLst>
          </p:cNvPr>
          <p:cNvSpPr/>
          <p:nvPr/>
        </p:nvSpPr>
        <p:spPr>
          <a:xfrm>
            <a:off x="7511025" y="558226"/>
            <a:ext cx="2067907" cy="5562251"/>
          </a:xfrm>
          <a:prstGeom prst="rect">
            <a:avLst/>
          </a:prstGeom>
          <a:noFill/>
          <a:ln w="57150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/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258A077-1622-8F36-37E6-ACF71F995E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3082" y="3010926"/>
                <a:ext cx="541367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/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D70A721-4030-AF88-0021-EF6510A741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4261" y="3010926"/>
                <a:ext cx="435184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/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9FCD2B51-BBFA-6197-144C-1652D56913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2402" y="6172393"/>
                <a:ext cx="394210" cy="461665"/>
              </a:xfrm>
              <a:prstGeom prst="rect">
                <a:avLst/>
              </a:prstGeom>
              <a:blipFill>
                <a:blip r:embed="rId4"/>
                <a:stretch>
                  <a:fillRect l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270829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val 10">
            <a:extLst>
              <a:ext uri="{FF2B5EF4-FFF2-40B4-BE49-F238E27FC236}">
                <a16:creationId xmlns:a16="http://schemas.microsoft.com/office/drawing/2014/main" id="{0066E30F-0EB0-0287-8D85-D93A26C1970A}"/>
              </a:ext>
            </a:extLst>
          </p:cNvPr>
          <p:cNvSpPr/>
          <p:nvPr/>
        </p:nvSpPr>
        <p:spPr>
          <a:xfrm>
            <a:off x="7495056" y="1550893"/>
            <a:ext cx="1325658" cy="1294279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7E50B96-6129-709D-A082-C1A96B36B112}"/>
              </a:ext>
            </a:extLst>
          </p:cNvPr>
          <p:cNvSpPr/>
          <p:nvPr/>
        </p:nvSpPr>
        <p:spPr>
          <a:xfrm>
            <a:off x="6584579" y="3668806"/>
            <a:ext cx="2384611" cy="243391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E28B4D2-232C-8944-BDEC-5DA6E2B9B1AF}"/>
              </a:ext>
            </a:extLst>
          </p:cNvPr>
          <p:cNvSpPr/>
          <p:nvPr/>
        </p:nvSpPr>
        <p:spPr>
          <a:xfrm>
            <a:off x="9358030" y="555812"/>
            <a:ext cx="1597962" cy="14791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A53355D-7639-42A7-8EB5-79D62A9F6722}"/>
              </a:ext>
            </a:extLst>
          </p:cNvPr>
          <p:cNvSpPr/>
          <p:nvPr/>
        </p:nvSpPr>
        <p:spPr>
          <a:xfrm>
            <a:off x="3130926" y="4724401"/>
            <a:ext cx="1721225" cy="1676390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1170D-BB86-073C-A8EE-B61BD6F0B19B}"/>
              </a:ext>
            </a:extLst>
          </p:cNvPr>
          <p:cNvSpPr/>
          <p:nvPr/>
        </p:nvSpPr>
        <p:spPr>
          <a:xfrm>
            <a:off x="5197287" y="2646827"/>
            <a:ext cx="1548655" cy="156434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6794BA-74D1-600E-2924-53D27A671711}"/>
              </a:ext>
            </a:extLst>
          </p:cNvPr>
          <p:cNvSpPr/>
          <p:nvPr/>
        </p:nvSpPr>
        <p:spPr>
          <a:xfrm>
            <a:off x="2440642" y="2873194"/>
            <a:ext cx="1418665" cy="1447795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24C6B9C-1724-6A35-5A02-4F9436B96F0B}"/>
              </a:ext>
            </a:extLst>
          </p:cNvPr>
          <p:cNvSpPr/>
          <p:nvPr/>
        </p:nvSpPr>
        <p:spPr>
          <a:xfrm>
            <a:off x="4146180" y="578226"/>
            <a:ext cx="1712256" cy="172570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68045FE-A16B-C2C8-46A2-50BE2C176ED2}"/>
              </a:ext>
            </a:extLst>
          </p:cNvPr>
          <p:cNvSpPr/>
          <p:nvPr/>
        </p:nvSpPr>
        <p:spPr>
          <a:xfrm>
            <a:off x="412375" y="721659"/>
            <a:ext cx="2173944" cy="220083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EBFE154F-BFF8-B969-F2C8-CC60670E46D2}"/>
              </a:ext>
            </a:extLst>
          </p:cNvPr>
          <p:cNvSpPr/>
          <p:nvPr/>
        </p:nvSpPr>
        <p:spPr>
          <a:xfrm>
            <a:off x="1138518" y="22053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31570A5-215A-8349-95D7-043E4F1A319A}"/>
              </a:ext>
            </a:extLst>
          </p:cNvPr>
          <p:cNvSpPr/>
          <p:nvPr/>
        </p:nvSpPr>
        <p:spPr>
          <a:xfrm>
            <a:off x="1290918" y="23577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0C535E8D-348E-7F1C-5054-2518B62563E6}"/>
              </a:ext>
            </a:extLst>
          </p:cNvPr>
          <p:cNvSpPr/>
          <p:nvPr/>
        </p:nvSpPr>
        <p:spPr>
          <a:xfrm>
            <a:off x="860613" y="139849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B7A2936-AFBF-5099-F486-921D49D0709D}"/>
              </a:ext>
            </a:extLst>
          </p:cNvPr>
          <p:cNvSpPr/>
          <p:nvPr/>
        </p:nvSpPr>
        <p:spPr>
          <a:xfrm>
            <a:off x="6329083" y="3738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888B47A3-CE81-E9F5-A3FC-B64626B1A579}"/>
              </a:ext>
            </a:extLst>
          </p:cNvPr>
          <p:cNvSpPr/>
          <p:nvPr/>
        </p:nvSpPr>
        <p:spPr>
          <a:xfrm>
            <a:off x="1604684" y="22142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2C6A3067-9722-C856-DDB1-7EAE2E66833C}"/>
              </a:ext>
            </a:extLst>
          </p:cNvPr>
          <p:cNvSpPr/>
          <p:nvPr/>
        </p:nvSpPr>
        <p:spPr>
          <a:xfrm>
            <a:off x="4455460" y="195430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129E3BB-8857-1140-04C6-D3C2273D4EFD}"/>
              </a:ext>
            </a:extLst>
          </p:cNvPr>
          <p:cNvSpPr/>
          <p:nvPr/>
        </p:nvSpPr>
        <p:spPr>
          <a:xfrm>
            <a:off x="3411072" y="36934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ADCD253-3F57-C1B2-9ADD-18BCCF8D4317}"/>
              </a:ext>
            </a:extLst>
          </p:cNvPr>
          <p:cNvSpPr/>
          <p:nvPr/>
        </p:nvSpPr>
        <p:spPr>
          <a:xfrm>
            <a:off x="8283389" y="1640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80D0882-A410-7C50-4E4B-4A92298756DA}"/>
              </a:ext>
            </a:extLst>
          </p:cNvPr>
          <p:cNvSpPr/>
          <p:nvPr/>
        </p:nvSpPr>
        <p:spPr>
          <a:xfrm>
            <a:off x="3334872" y="3254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15F3942D-36F2-95F2-6388-6AC425539486}"/>
              </a:ext>
            </a:extLst>
          </p:cNvPr>
          <p:cNvSpPr/>
          <p:nvPr/>
        </p:nvSpPr>
        <p:spPr>
          <a:xfrm>
            <a:off x="4706471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31CD474D-DB7A-A8EB-87BE-E9D1637C9EAD}"/>
              </a:ext>
            </a:extLst>
          </p:cNvPr>
          <p:cNvSpPr/>
          <p:nvPr/>
        </p:nvSpPr>
        <p:spPr>
          <a:xfrm>
            <a:off x="5235389" y="32855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AB53D96D-8998-ECC2-4173-866C77548F1E}"/>
              </a:ext>
            </a:extLst>
          </p:cNvPr>
          <p:cNvSpPr/>
          <p:nvPr/>
        </p:nvSpPr>
        <p:spPr>
          <a:xfrm>
            <a:off x="6019800" y="3550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01B75ADA-2987-ED72-EA1E-B6612133663F}"/>
              </a:ext>
            </a:extLst>
          </p:cNvPr>
          <p:cNvSpPr/>
          <p:nvPr/>
        </p:nvSpPr>
        <p:spPr>
          <a:xfrm>
            <a:off x="9587755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34019C5C-97DD-50F2-BCD0-D674534D3D8B}"/>
              </a:ext>
            </a:extLst>
          </p:cNvPr>
          <p:cNvSpPr/>
          <p:nvPr/>
        </p:nvSpPr>
        <p:spPr>
          <a:xfrm>
            <a:off x="2823883" y="389068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57CD4F4-E861-B67C-9ECB-9F8700D4A885}"/>
              </a:ext>
            </a:extLst>
          </p:cNvPr>
          <p:cNvSpPr/>
          <p:nvPr/>
        </p:nvSpPr>
        <p:spPr>
          <a:xfrm>
            <a:off x="6687671" y="48140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D176921C-CE7D-A85A-A5B8-199D67415EB0}"/>
              </a:ext>
            </a:extLst>
          </p:cNvPr>
          <p:cNvSpPr/>
          <p:nvPr/>
        </p:nvSpPr>
        <p:spPr>
          <a:xfrm>
            <a:off x="3254190" y="406101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CBB29E33-5978-BB14-8FB8-5002C7C640EC}"/>
              </a:ext>
            </a:extLst>
          </p:cNvPr>
          <p:cNvSpPr/>
          <p:nvPr/>
        </p:nvSpPr>
        <p:spPr>
          <a:xfrm>
            <a:off x="3124201" y="292249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BF7692C0-22BB-471C-4924-847D4992CB8B}"/>
              </a:ext>
            </a:extLst>
          </p:cNvPr>
          <p:cNvSpPr/>
          <p:nvPr/>
        </p:nvSpPr>
        <p:spPr>
          <a:xfrm>
            <a:off x="9991166" y="126402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602369F-9B76-571C-D2C7-8EEE035F9C95}"/>
              </a:ext>
            </a:extLst>
          </p:cNvPr>
          <p:cNvSpPr/>
          <p:nvPr/>
        </p:nvSpPr>
        <p:spPr>
          <a:xfrm>
            <a:off x="8005485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C8D40195-FDD6-ABB3-AFD4-C9BAB7A586EE}"/>
              </a:ext>
            </a:extLst>
          </p:cNvPr>
          <p:cNvSpPr/>
          <p:nvPr/>
        </p:nvSpPr>
        <p:spPr>
          <a:xfrm>
            <a:off x="7422778" y="495748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88687EC0-30C4-3FDA-3A97-A53A4CDD11FC}"/>
              </a:ext>
            </a:extLst>
          </p:cNvPr>
          <p:cNvSpPr/>
          <p:nvPr/>
        </p:nvSpPr>
        <p:spPr>
          <a:xfrm>
            <a:off x="5858436" y="329453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6EA96D31-C822-A1B5-198C-F9A26F0AC50F}"/>
              </a:ext>
            </a:extLst>
          </p:cNvPr>
          <p:cNvSpPr/>
          <p:nvPr/>
        </p:nvSpPr>
        <p:spPr>
          <a:xfrm>
            <a:off x="8198225" y="5486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DFED8B6-CC45-1947-843C-75C0C9ECF6E3}"/>
              </a:ext>
            </a:extLst>
          </p:cNvPr>
          <p:cNvSpPr/>
          <p:nvPr/>
        </p:nvSpPr>
        <p:spPr>
          <a:xfrm>
            <a:off x="7117978" y="52443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8C9D32F-BADF-D1BF-CE86-28BEC90C1369}"/>
              </a:ext>
            </a:extLst>
          </p:cNvPr>
          <p:cNvSpPr/>
          <p:nvPr/>
        </p:nvSpPr>
        <p:spPr>
          <a:xfrm>
            <a:off x="7749989" y="53160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BF744F23-E1A5-4E35-283E-3BEBCCB5D06B}"/>
              </a:ext>
            </a:extLst>
          </p:cNvPr>
          <p:cNvSpPr/>
          <p:nvPr/>
        </p:nvSpPr>
        <p:spPr>
          <a:xfrm>
            <a:off x="618565" y="1882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480ED35B-9FC3-CCFD-0A9C-F28206D1D71A}"/>
              </a:ext>
            </a:extLst>
          </p:cNvPr>
          <p:cNvSpPr/>
          <p:nvPr/>
        </p:nvSpPr>
        <p:spPr>
          <a:xfrm>
            <a:off x="4858871" y="7082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3600410-B9B1-8B9F-33FF-7FE96B9C675A}"/>
              </a:ext>
            </a:extLst>
          </p:cNvPr>
          <p:cNvSpPr/>
          <p:nvPr/>
        </p:nvSpPr>
        <p:spPr>
          <a:xfrm>
            <a:off x="5082989" y="1335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8F5E02D3-CB70-EB29-7721-66BDB9A65E14}"/>
              </a:ext>
            </a:extLst>
          </p:cNvPr>
          <p:cNvSpPr/>
          <p:nvPr/>
        </p:nvSpPr>
        <p:spPr>
          <a:xfrm>
            <a:off x="5387789" y="16405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DC2367B2-692C-398A-4DBC-D856CD8B8943}"/>
              </a:ext>
            </a:extLst>
          </p:cNvPr>
          <p:cNvSpPr/>
          <p:nvPr/>
        </p:nvSpPr>
        <p:spPr>
          <a:xfrm>
            <a:off x="2034989" y="13984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5E1BD75-E19C-F4D9-B45A-A00400CA10EA}"/>
              </a:ext>
            </a:extLst>
          </p:cNvPr>
          <p:cNvSpPr/>
          <p:nvPr/>
        </p:nvSpPr>
        <p:spPr>
          <a:xfrm>
            <a:off x="4303060" y="510091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A2517E9D-9297-8296-D040-DF8CD6EE3B0B}"/>
              </a:ext>
            </a:extLst>
          </p:cNvPr>
          <p:cNvSpPr/>
          <p:nvPr/>
        </p:nvSpPr>
        <p:spPr>
          <a:xfrm>
            <a:off x="4531660" y="153296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353E5D6-2A7C-3181-EF58-86A69DB23C5B}"/>
              </a:ext>
            </a:extLst>
          </p:cNvPr>
          <p:cNvSpPr/>
          <p:nvPr/>
        </p:nvSpPr>
        <p:spPr>
          <a:xfrm>
            <a:off x="3254190" y="53429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A97F525F-CF14-1814-E850-4BB16D3EE5A3}"/>
              </a:ext>
            </a:extLst>
          </p:cNvPr>
          <p:cNvSpPr/>
          <p:nvPr/>
        </p:nvSpPr>
        <p:spPr>
          <a:xfrm>
            <a:off x="1443318" y="192741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0B74C0F5-15CB-6352-0E2B-271CD05F680C}"/>
              </a:ext>
            </a:extLst>
          </p:cNvPr>
          <p:cNvSpPr/>
          <p:nvPr/>
        </p:nvSpPr>
        <p:spPr>
          <a:xfrm>
            <a:off x="7082120" y="472440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3D241075-44D8-8A99-2DB3-EBF1B1CE0BC9}"/>
              </a:ext>
            </a:extLst>
          </p:cNvPr>
          <p:cNvSpPr/>
          <p:nvPr/>
        </p:nvSpPr>
        <p:spPr>
          <a:xfrm>
            <a:off x="5549154" y="36217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281523C2-7C89-D7DB-5636-DE238507F083}"/>
              </a:ext>
            </a:extLst>
          </p:cNvPr>
          <p:cNvSpPr/>
          <p:nvPr/>
        </p:nvSpPr>
        <p:spPr>
          <a:xfrm>
            <a:off x="1519518" y="11205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8C5CC4A-27AA-76B2-9CF9-00596E011CDD}"/>
              </a:ext>
            </a:extLst>
          </p:cNvPr>
          <p:cNvSpPr/>
          <p:nvPr/>
        </p:nvSpPr>
        <p:spPr>
          <a:xfrm>
            <a:off x="4007224" y="54729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903FFF39-F3A9-1050-E993-7761B320B904}"/>
              </a:ext>
            </a:extLst>
          </p:cNvPr>
          <p:cNvSpPr/>
          <p:nvPr/>
        </p:nvSpPr>
        <p:spPr>
          <a:xfrm>
            <a:off x="10336308" y="153296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E048B79D-2131-4838-2E4F-F578ADF2176A}"/>
              </a:ext>
            </a:extLst>
          </p:cNvPr>
          <p:cNvSpPr/>
          <p:nvPr/>
        </p:nvSpPr>
        <p:spPr>
          <a:xfrm>
            <a:off x="8413379" y="48678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BF1D608E-DCA6-9F01-31BB-8CA10CCBCDD2}"/>
              </a:ext>
            </a:extLst>
          </p:cNvPr>
          <p:cNvSpPr/>
          <p:nvPr/>
        </p:nvSpPr>
        <p:spPr>
          <a:xfrm>
            <a:off x="1573307" y="2545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65">
            <a:extLst>
              <a:ext uri="{FF2B5EF4-FFF2-40B4-BE49-F238E27FC236}">
                <a16:creationId xmlns:a16="http://schemas.microsoft.com/office/drawing/2014/main" id="{FD3FCD60-5D3F-6EAD-4997-9EB622804274}"/>
              </a:ext>
            </a:extLst>
          </p:cNvPr>
          <p:cNvSpPr/>
          <p:nvPr/>
        </p:nvSpPr>
        <p:spPr>
          <a:xfrm>
            <a:off x="3702425" y="52443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2AD86404-124B-DBD2-0AA1-91139D4D4DB5}"/>
              </a:ext>
            </a:extLst>
          </p:cNvPr>
          <p:cNvSpPr/>
          <p:nvPr/>
        </p:nvSpPr>
        <p:spPr>
          <a:xfrm>
            <a:off x="2971801" y="347830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DB6A65E2-0085-1D6A-70DA-9F4C57FB8F73}"/>
              </a:ext>
            </a:extLst>
          </p:cNvPr>
          <p:cNvSpPr/>
          <p:nvPr/>
        </p:nvSpPr>
        <p:spPr>
          <a:xfrm>
            <a:off x="4007224" y="49395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7DF7D5F5-CFB1-5D78-C7E0-95BC446F5264}"/>
              </a:ext>
            </a:extLst>
          </p:cNvPr>
          <p:cNvSpPr/>
          <p:nvPr/>
        </p:nvSpPr>
        <p:spPr>
          <a:xfrm>
            <a:off x="7548285" y="555811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CFEB57CA-60CB-5353-8230-A2E0384EAC2C}"/>
              </a:ext>
            </a:extLst>
          </p:cNvPr>
          <p:cNvSpPr/>
          <p:nvPr/>
        </p:nvSpPr>
        <p:spPr>
          <a:xfrm>
            <a:off x="7763437" y="46885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4FE2F90-B4AD-4960-346D-9A389B40163E}"/>
              </a:ext>
            </a:extLst>
          </p:cNvPr>
          <p:cNvSpPr/>
          <p:nvPr/>
        </p:nvSpPr>
        <p:spPr>
          <a:xfrm>
            <a:off x="3608296" y="57015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432A1AED-EB51-1543-4206-EC21433382B2}"/>
              </a:ext>
            </a:extLst>
          </p:cNvPr>
          <p:cNvSpPr/>
          <p:nvPr/>
        </p:nvSpPr>
        <p:spPr>
          <a:xfrm>
            <a:off x="8283389" y="415066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E446250-B9DC-7135-7383-926A9BA46DDA}"/>
              </a:ext>
            </a:extLst>
          </p:cNvPr>
          <p:cNvSpPr/>
          <p:nvPr/>
        </p:nvSpPr>
        <p:spPr>
          <a:xfrm>
            <a:off x="4379260" y="54953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1B0FA710-37D7-601F-0C79-6BE50956A281}"/>
              </a:ext>
            </a:extLst>
          </p:cNvPr>
          <p:cNvSpPr/>
          <p:nvPr/>
        </p:nvSpPr>
        <p:spPr>
          <a:xfrm>
            <a:off x="4450981" y="1066800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FC05FC5D-E8BA-81BB-0ABD-77B43B62D997}"/>
              </a:ext>
            </a:extLst>
          </p:cNvPr>
          <p:cNvSpPr/>
          <p:nvPr/>
        </p:nvSpPr>
        <p:spPr>
          <a:xfrm>
            <a:off x="10340789" y="112058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81B194FC-0D61-B2DE-3DE1-4AC40C69F8F4}"/>
              </a:ext>
            </a:extLst>
          </p:cNvPr>
          <p:cNvSpPr/>
          <p:nvPr/>
        </p:nvSpPr>
        <p:spPr>
          <a:xfrm>
            <a:off x="5396754" y="97715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742468E7-3F89-1525-67EA-590273485598}"/>
              </a:ext>
            </a:extLst>
          </p:cNvPr>
          <p:cNvSpPr/>
          <p:nvPr/>
        </p:nvSpPr>
        <p:spPr>
          <a:xfrm>
            <a:off x="8435789" y="17929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DCF80193-13AA-3941-090C-6F5681A6FB3C}"/>
              </a:ext>
            </a:extLst>
          </p:cNvPr>
          <p:cNvSpPr/>
          <p:nvPr/>
        </p:nvSpPr>
        <p:spPr>
          <a:xfrm>
            <a:off x="8260979" y="2429435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DBF3A46D-3D1E-C453-CA1C-0B64FAE13762}"/>
              </a:ext>
            </a:extLst>
          </p:cNvPr>
          <p:cNvSpPr/>
          <p:nvPr/>
        </p:nvSpPr>
        <p:spPr>
          <a:xfrm>
            <a:off x="7987556" y="214256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2A677CB2-512E-FE9A-9D9F-14324E224439}"/>
              </a:ext>
            </a:extLst>
          </p:cNvPr>
          <p:cNvSpPr/>
          <p:nvPr/>
        </p:nvSpPr>
        <p:spPr>
          <a:xfrm>
            <a:off x="9740155" y="1479176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DC48495C-E14E-6218-749C-6AC1F422DC7E}"/>
              </a:ext>
            </a:extLst>
          </p:cNvPr>
          <p:cNvSpPr/>
          <p:nvPr/>
        </p:nvSpPr>
        <p:spPr>
          <a:xfrm>
            <a:off x="6481483" y="301214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A87BCB45-A249-1205-32AF-C2E15FEBFBC9}"/>
              </a:ext>
            </a:extLst>
          </p:cNvPr>
          <p:cNvSpPr/>
          <p:nvPr/>
        </p:nvSpPr>
        <p:spPr>
          <a:xfrm>
            <a:off x="8498545" y="2223248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007208A4-94A4-830A-E328-DF5BDBBC778C}"/>
              </a:ext>
            </a:extLst>
          </p:cNvPr>
          <p:cNvSpPr/>
          <p:nvPr/>
        </p:nvSpPr>
        <p:spPr>
          <a:xfrm>
            <a:off x="7548285" y="2097742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>
            <a:extLst>
              <a:ext uri="{FF2B5EF4-FFF2-40B4-BE49-F238E27FC236}">
                <a16:creationId xmlns:a16="http://schemas.microsoft.com/office/drawing/2014/main" id="{8A9CFBA3-5FC9-B26B-3532-42DA4BCA2A5D}"/>
              </a:ext>
            </a:extLst>
          </p:cNvPr>
          <p:cNvSpPr/>
          <p:nvPr/>
        </p:nvSpPr>
        <p:spPr>
          <a:xfrm>
            <a:off x="9995649" y="824753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27C8A60F-8DA3-37CF-E1E2-EB25156F5D69}"/>
              </a:ext>
            </a:extLst>
          </p:cNvPr>
          <p:cNvSpPr/>
          <p:nvPr/>
        </p:nvSpPr>
        <p:spPr>
          <a:xfrm>
            <a:off x="7776885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59DCE0E-460B-B5B7-EB7E-88AB1FEFC1C6}"/>
              </a:ext>
            </a:extLst>
          </p:cNvPr>
          <p:cNvSpPr/>
          <p:nvPr/>
        </p:nvSpPr>
        <p:spPr>
          <a:xfrm>
            <a:off x="1860179" y="1783977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9AB0EC1B-2528-36C1-B183-9CA2468D52DE}"/>
              </a:ext>
            </a:extLst>
          </p:cNvPr>
          <p:cNvSpPr/>
          <p:nvPr/>
        </p:nvSpPr>
        <p:spPr>
          <a:xfrm>
            <a:off x="4164109" y="5925671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F29A65A7-C12E-D374-9A27-D40B9019E5F7}"/>
              </a:ext>
            </a:extLst>
          </p:cNvPr>
          <p:cNvSpPr/>
          <p:nvPr/>
        </p:nvSpPr>
        <p:spPr>
          <a:xfrm>
            <a:off x="9959789" y="173018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Oval 88">
            <a:extLst>
              <a:ext uri="{FF2B5EF4-FFF2-40B4-BE49-F238E27FC236}">
                <a16:creationId xmlns:a16="http://schemas.microsoft.com/office/drawing/2014/main" id="{E291ED81-3A6D-AC68-ADC9-4C3111C84CC3}"/>
              </a:ext>
            </a:extLst>
          </p:cNvPr>
          <p:cNvSpPr/>
          <p:nvPr/>
        </p:nvSpPr>
        <p:spPr>
          <a:xfrm>
            <a:off x="1290918" y="1550894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0F908EB0-5490-9058-3FC9-9C597126757A}"/>
              </a:ext>
            </a:extLst>
          </p:cNvPr>
          <p:cNvSpPr/>
          <p:nvPr/>
        </p:nvSpPr>
        <p:spPr>
          <a:xfrm>
            <a:off x="10313896" y="7216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89D60F48-6186-7208-2805-0C69E26093E8}"/>
              </a:ext>
            </a:extLst>
          </p:cNvPr>
          <p:cNvSpPr/>
          <p:nvPr/>
        </p:nvSpPr>
        <p:spPr>
          <a:xfrm>
            <a:off x="2505638" y="3541059"/>
            <a:ext cx="152400" cy="14343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01334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9950822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580882036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9BF16C-368B-E057-2387-CFC7741A82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0900" y="896470"/>
            <a:ext cx="7311100" cy="54570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484990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Where to apply them?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1803992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19" y="1785332"/>
            <a:ext cx="3711387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Which sampling approach to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DF661A6-2600-F7CA-3897-3235103D22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5776" y="917361"/>
            <a:ext cx="7162800" cy="1409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4671A7-336B-7CB6-B276-5D7C191C30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526" y="2541993"/>
            <a:ext cx="592455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89905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190C63-65C2-C288-0A35-DE610C0A55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4761" y="901794"/>
            <a:ext cx="7743825" cy="44291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8000"/>
                </a:solidFill>
              </a:rPr>
              <a:t>Coresets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E29DC0-5F55-4C0F-9250-42464CEC0C31}"/>
              </a:ext>
            </a:extLst>
          </p:cNvPr>
          <p:cNvSpPr/>
          <p:nvPr/>
        </p:nvSpPr>
        <p:spPr>
          <a:xfrm>
            <a:off x="681320" y="1785332"/>
            <a:ext cx="30855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3200" dirty="0"/>
              <a:t>Worst-case mathematical bounds</a:t>
            </a:r>
          </a:p>
        </p:txBody>
      </p:sp>
    </p:spTree>
    <p:extLst>
      <p:ext uri="{BB962C8B-B14F-4D97-AF65-F5344CB8AC3E}">
        <p14:creationId xmlns:p14="http://schemas.microsoft.com/office/powerpoint/2010/main" val="23269038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Algorithm can keep at most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/>
                  <a:t> edges, so the total space usage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/>
                  <a:t> words of space.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1521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Bipartitness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Bipartite graph</a:t>
                </a:r>
                <a:r>
                  <a:rPr lang="en-US" dirty="0"/>
                  <a:t>: Graph can be partitioned into two disjoint sets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so that every edge is between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and a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bipartite graph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64743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1220A12D-E423-430B-F720-287655ABABB1}"/>
              </a:ext>
            </a:extLst>
          </p:cNvPr>
          <p:cNvSpPr/>
          <p:nvPr/>
        </p:nvSpPr>
        <p:spPr>
          <a:xfrm>
            <a:off x="3186066" y="3460805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6E5C1EA-72B4-2CBE-7C6E-5A5D9C97EA82}"/>
              </a:ext>
            </a:extLst>
          </p:cNvPr>
          <p:cNvSpPr/>
          <p:nvPr/>
        </p:nvSpPr>
        <p:spPr>
          <a:xfrm>
            <a:off x="4984386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B8633D-3670-F964-D26D-6FA052822E0B}"/>
              </a:ext>
            </a:extLst>
          </p:cNvPr>
          <p:cNvSpPr/>
          <p:nvPr/>
        </p:nvSpPr>
        <p:spPr>
          <a:xfrm>
            <a:off x="4904691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CFD0B55-ADBF-2090-7DE4-DA99C4D41B5B}"/>
              </a:ext>
            </a:extLst>
          </p:cNvPr>
          <p:cNvSpPr/>
          <p:nvPr/>
        </p:nvSpPr>
        <p:spPr>
          <a:xfrm>
            <a:off x="8078769" y="5247740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C5CE5C-66C8-AD03-7099-8B9DD1BD2BF7}"/>
              </a:ext>
            </a:extLst>
          </p:cNvPr>
          <p:cNvSpPr/>
          <p:nvPr/>
        </p:nvSpPr>
        <p:spPr>
          <a:xfrm>
            <a:off x="8158464" y="1782297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/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1758E37-2FA0-BE34-BF9E-EF3EBC5C36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1038" y="3016070"/>
                <a:ext cx="64911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/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BD63DD2-56E3-6296-C5E9-4C04C8AA1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4658" y="1255290"/>
                <a:ext cx="649118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/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0E7196B-711E-16C0-C60F-61F5AE148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1255290"/>
                <a:ext cx="649118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/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4B287CA-5FEF-6F3E-6BC5-5E2028E794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440" y="5404710"/>
                <a:ext cx="649118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/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3262B0F-3E58-179B-CF5E-2C46B606B3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9217" y="5494661"/>
                <a:ext cx="649118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31EB665-9B83-11E5-320B-A1B5A704946B}"/>
              </a:ext>
            </a:extLst>
          </p:cNvPr>
          <p:cNvCxnSpPr>
            <a:cxnSpLocks/>
            <a:stCxn id="6" idx="7"/>
            <a:endCxn id="8" idx="3"/>
          </p:cNvCxnSpPr>
          <p:nvPr/>
        </p:nvCxnSpPr>
        <p:spPr>
          <a:xfrm flipV="1">
            <a:off x="3322114" y="1916279"/>
            <a:ext cx="1605919" cy="156751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CE32320-253B-BD1C-86DB-907BC3106111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>
            <a:off x="5064081" y="1860782"/>
            <a:ext cx="309438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57CD418F-82FC-6CA0-3EA1-1487870EC350}"/>
              </a:ext>
            </a:extLst>
          </p:cNvPr>
          <p:cNvCxnSpPr>
            <a:cxnSpLocks/>
            <a:stCxn id="6" idx="6"/>
            <a:endCxn id="7" idx="0"/>
          </p:cNvCxnSpPr>
          <p:nvPr/>
        </p:nvCxnSpPr>
        <p:spPr>
          <a:xfrm>
            <a:off x="3345456" y="3539290"/>
            <a:ext cx="1718625" cy="170845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3A7C65B-C949-6B86-9199-F1EC4FF3090B}"/>
              </a:ext>
            </a:extLst>
          </p:cNvPr>
          <p:cNvCxnSpPr>
            <a:cxnSpLocks/>
            <a:stCxn id="10" idx="4"/>
            <a:endCxn id="9" idx="0"/>
          </p:cNvCxnSpPr>
          <p:nvPr/>
        </p:nvCxnSpPr>
        <p:spPr>
          <a:xfrm flipH="1">
            <a:off x="8158464" y="1939267"/>
            <a:ext cx="79695" cy="330847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0EAA11A1-4CA4-3485-7DC9-AB8FD9F978ED}"/>
              </a:ext>
            </a:extLst>
          </p:cNvPr>
          <p:cNvCxnSpPr>
            <a:cxnSpLocks/>
            <a:stCxn id="6" idx="6"/>
            <a:endCxn id="9" idx="1"/>
          </p:cNvCxnSpPr>
          <p:nvPr/>
        </p:nvCxnSpPr>
        <p:spPr>
          <a:xfrm>
            <a:off x="3345456" y="3539290"/>
            <a:ext cx="4756655" cy="173143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B8B8C319-75D8-D054-4224-0F02F24639B5}"/>
              </a:ext>
            </a:extLst>
          </p:cNvPr>
          <p:cNvSpPr/>
          <p:nvPr/>
        </p:nvSpPr>
        <p:spPr>
          <a:xfrm>
            <a:off x="9401586" y="3473882"/>
            <a:ext cx="159390" cy="15697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/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F359442-3D6B-F341-2FF4-0D0A5976B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4822" y="3016070"/>
                <a:ext cx="649118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C040920-2E40-A27C-ED72-5F21222CEC4C}"/>
              </a:ext>
            </a:extLst>
          </p:cNvPr>
          <p:cNvCxnSpPr>
            <a:cxnSpLocks/>
            <a:stCxn id="6" idx="6"/>
            <a:endCxn id="51" idx="2"/>
          </p:cNvCxnSpPr>
          <p:nvPr/>
        </p:nvCxnSpPr>
        <p:spPr>
          <a:xfrm>
            <a:off x="3345456" y="3539290"/>
            <a:ext cx="6056130" cy="1307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4995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3367</Words>
  <Application>Microsoft Office PowerPoint</Application>
  <PresentationFormat>Widescreen</PresentationFormat>
  <Paragraphs>633</Paragraphs>
  <Slides>69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5" baseType="lpstr">
      <vt:lpstr>Arial</vt:lpstr>
      <vt:lpstr>Calibri</vt:lpstr>
      <vt:lpstr>Calibri Light</vt:lpstr>
      <vt:lpstr>Cambria Math</vt:lpstr>
      <vt:lpstr>Wingdings</vt:lpstr>
      <vt:lpstr>Office Theme</vt:lpstr>
      <vt:lpstr>CSCE 689: Special Topics in Modern Algorithms for Data Science </vt:lpstr>
      <vt:lpstr>Presentation Schedule</vt:lpstr>
      <vt:lpstr>Previously: Semi-streaming Model</vt:lpstr>
      <vt:lpstr>Last Time: Maximum Matching</vt:lpstr>
      <vt:lpstr>Last Time: Connectivity</vt:lpstr>
      <vt:lpstr>Last Time: Connectivity</vt:lpstr>
      <vt:lpstr>Last Time: Connectivity</vt:lpstr>
      <vt:lpstr>Bipartitness</vt:lpstr>
      <vt:lpstr>PowerPoint Presentation</vt:lpstr>
      <vt:lpstr>PowerPoint Presentation</vt:lpstr>
      <vt:lpstr>PowerPoint Presentation</vt:lpstr>
      <vt:lpstr>PowerPoint Presentation</vt:lpstr>
      <vt:lpstr>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k-Clustering</vt:lpstr>
      <vt:lpstr>Euclidean k-Clustering</vt:lpstr>
      <vt:lpstr>Coreset</vt:lpstr>
      <vt:lpstr>Coreset</vt:lpstr>
      <vt:lpstr>Coreset</vt:lpstr>
      <vt:lpstr>Coreset (Formal Definition)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(k,z)-Clustering in the Streaming Model</vt:lpstr>
      <vt:lpstr>Clustering</vt:lpstr>
      <vt:lpstr>k-Clustering</vt:lpstr>
      <vt:lpstr>k-Clustering</vt:lpstr>
      <vt:lpstr>k-Clustering</vt:lpstr>
      <vt:lpstr>PowerPoint Presentation</vt:lpstr>
      <vt:lpstr>PowerPoint Presentation</vt:lpstr>
      <vt:lpstr>PowerPoint Presentation</vt:lpstr>
      <vt:lpstr>PowerPoint Presentation</vt:lpstr>
      <vt:lpstr>Linear Regression</vt:lpstr>
      <vt:lpstr>Dimensionality Reduction</vt:lpstr>
      <vt:lpstr>Coreset</vt:lpstr>
      <vt:lpstr>Coreset (Formal Definition)</vt:lpstr>
      <vt:lpstr>Coreset</vt:lpstr>
      <vt:lpstr>Uniform Sampling</vt:lpstr>
      <vt:lpstr>Uniform Sampling</vt:lpstr>
      <vt:lpstr>Uniform Sampling</vt:lpstr>
      <vt:lpstr>Uniform Sampling</vt:lpstr>
      <vt:lpstr>Uniform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Importance Sampling</vt:lpstr>
      <vt:lpstr>Sensitivity Sampling</vt:lpstr>
      <vt:lpstr>Sensitivity Sampling (Formal Theorem)</vt:lpstr>
      <vt:lpstr>Sensitivity Sampling</vt:lpstr>
      <vt:lpstr>PowerPoint Presentation</vt:lpstr>
      <vt:lpstr>Group / Stratified Sampling</vt:lpstr>
      <vt:lpstr>PowerPoint Presentation</vt:lpstr>
      <vt:lpstr>Coresets</vt:lpstr>
      <vt:lpstr>Coresets</vt:lpstr>
      <vt:lpstr>Coresets</vt:lpstr>
      <vt:lpstr>Coresets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3</cp:revision>
  <dcterms:created xsi:type="dcterms:W3CDTF">2023-10-18T21:03:28Z</dcterms:created>
  <dcterms:modified xsi:type="dcterms:W3CDTF">2023-10-20T03:29:43Z</dcterms:modified>
</cp:coreProperties>
</file>