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788" r:id="rId2"/>
    <p:sldId id="1291" r:id="rId3"/>
    <p:sldId id="735" r:id="rId4"/>
    <p:sldId id="1240" r:id="rId5"/>
    <p:sldId id="1241" r:id="rId6"/>
    <p:sldId id="733" r:id="rId7"/>
    <p:sldId id="732" r:id="rId8"/>
    <p:sldId id="731" r:id="rId9"/>
    <p:sldId id="1242" r:id="rId10"/>
    <p:sldId id="1243" r:id="rId11"/>
    <p:sldId id="1245" r:id="rId12"/>
    <p:sldId id="1287" r:id="rId13"/>
    <p:sldId id="1246" r:id="rId14"/>
    <p:sldId id="1247" r:id="rId15"/>
    <p:sldId id="1248" r:id="rId16"/>
    <p:sldId id="1249" r:id="rId17"/>
    <p:sldId id="1288" r:id="rId18"/>
    <p:sldId id="1251" r:id="rId19"/>
    <p:sldId id="1250" r:id="rId20"/>
    <p:sldId id="1252" r:id="rId21"/>
    <p:sldId id="1254" r:id="rId22"/>
    <p:sldId id="1255" r:id="rId23"/>
    <p:sldId id="1256" r:id="rId24"/>
    <p:sldId id="673" r:id="rId25"/>
    <p:sldId id="1290" r:id="rId26"/>
    <p:sldId id="1289" r:id="rId27"/>
    <p:sldId id="1258" r:id="rId28"/>
    <p:sldId id="1264" r:id="rId29"/>
    <p:sldId id="1269" r:id="rId30"/>
    <p:sldId id="1268" r:id="rId31"/>
    <p:sldId id="1263" r:id="rId32"/>
    <p:sldId id="1265" r:id="rId33"/>
    <p:sldId id="1266" r:id="rId34"/>
    <p:sldId id="1270" r:id="rId35"/>
    <p:sldId id="1271" r:id="rId36"/>
    <p:sldId id="1272" r:id="rId37"/>
    <p:sldId id="1267" r:id="rId38"/>
    <p:sldId id="1275" r:id="rId39"/>
    <p:sldId id="1274" r:id="rId40"/>
    <p:sldId id="1283" r:id="rId41"/>
    <p:sldId id="1276" r:id="rId42"/>
    <p:sldId id="1277" r:id="rId43"/>
    <p:sldId id="1284" r:id="rId44"/>
    <p:sldId id="1278" r:id="rId45"/>
    <p:sldId id="1285" r:id="rId46"/>
    <p:sldId id="1280" r:id="rId47"/>
    <p:sldId id="1286" r:id="rId48"/>
    <p:sldId id="1282" r:id="rId49"/>
    <p:sldId id="1281" r:id="rId50"/>
    <p:sldId id="127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AE1A-251E-4F77-AC08-4EFDCAE3818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CE48-E37F-4FA3-AF35-42C0A0E4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9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6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6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4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4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1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9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7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4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1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43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4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5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25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3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4CDF-0874-55FE-3127-822375BE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56D7A-498A-84B1-F033-74B137E1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7079-FD67-1F81-64DF-1DAFD50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59DD-22E9-FAAA-7C8E-8FDE1D4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3A1A-BC90-C671-5C2D-07AF3B80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AF5-8AD8-A273-C75F-36B8C9C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BE62-D78D-2CC0-D40E-425239A5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DE7-2BDA-C2D8-A735-C192E57E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F0AE-75DA-34CF-1765-7D6184B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62E7-BC7F-AA76-D66C-7F3B88E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34267-F35F-A68E-E85C-518F5691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52A6-4DB2-4198-9C4E-E5EF4922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42BB-66CF-1633-210C-9544A52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5E89-06A7-4D08-B58D-47EE71ED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8495-966E-315A-1BEF-89D4B24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FA7-1B02-749D-4D7D-BB398552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C2FB-9AED-B7C4-B830-D359AC97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9175-BF4D-D111-4174-8B5407C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A352-B9D4-E3A1-A471-EB256F9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C100-6569-8BC1-B99A-1FED8F9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B88A-1595-7D70-0D80-7546CC29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690F-C7A2-1BFB-FBFD-005EAB8E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050B-3BC1-EC6E-A40C-692EA4E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B449-BAE9-FF11-5691-D13788B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8E1F-5E09-6F9E-FEC0-9566E9A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F864-6AB3-1949-6488-37B71DE5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3CD8-DC8F-3A7F-2A0F-35AE7A30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3EF6-4C0B-F8C4-26AB-A9C3D140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B64E-2BA1-F929-91CA-0E85238A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273-0FDE-79FD-63BE-8CC8ABF5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9446-2387-DB97-91A6-6CBAB73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C328-7030-08CB-E0F4-47E39B0A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8BCA-CA37-69F6-8B5D-600C6967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BFB7D-B194-A5FB-8465-EE4B0D9E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3E73-5317-F9B5-ACDD-5B5F40935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38D7-92D9-FC50-9E26-B3DA9D74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C8B0-4323-BC53-A495-2BE0F14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A8161-1C17-8868-9E0C-5529984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A8793-E122-5D20-985E-E58DB36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54C4-43A4-D698-5197-E955AD57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78DF-F691-F4EF-1770-86B6826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CF673-0125-81FA-7615-60386F8A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67C23-23E4-EC1D-1E68-BF06590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0393-D5FB-FD08-65DD-C1588FA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8B326-2A88-62D2-F186-A512AE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D1B22-DA5D-1E64-20F2-5BC9BBE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275-7D46-CFE1-ABD1-B136BABB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64F1-684B-6800-E585-6FAD2C87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9F57-46DB-3D66-BC88-3FDB81F3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923F-2644-1B23-80CB-9412688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F961E-0BC9-257D-6D79-99AC81B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C475-04F1-D9D8-7B07-D7ECA46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37BE-6B69-D2AD-7787-3A4992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E7F53-D88F-B5FF-1D0D-CA1AEFC5F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E3D2-B9CA-5C77-21C0-1F1A2CAC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6174-D544-6654-8846-2A2A80E5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3E42-D18E-89F7-1AF8-2EC5E2B2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CC35-575D-76D1-E6DB-11C074D3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CD0C-EF1A-BCBD-0D3B-CC6FE10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0755-64C0-27F6-E14C-EA5BB93A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5280-5ADF-E05E-54B9-779640653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9607-EBB4-42D8-AA24-DB43F31174A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2BAD-86EF-66C6-3132-00583B47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663F-BD39-CC49-61D8-D478FA9A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7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16.png"/><Relationship Id="rId9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8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81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198687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Counterpoints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Data cannot be fully anonymized and remain useful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Re-identification of anonymized records is not the only risk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Query auditing is problematic (can itself reveal information)</a:t>
            </a:r>
          </a:p>
        </p:txBody>
      </p:sp>
    </p:spTree>
    <p:extLst>
      <p:ext uri="{BB962C8B-B14F-4D97-AF65-F5344CB8AC3E}">
        <p14:creationId xmlns:p14="http://schemas.microsoft.com/office/powerpoint/2010/main" val="188231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1-3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distributions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the </a:t>
                </a:r>
                <a:r>
                  <a:rPr lang="en-US" sz="3200" i="1" dirty="0"/>
                  <a:t>max divergence </a:t>
                </a:r>
                <a:r>
                  <a:rPr lang="en-US" sz="3200" dirty="0"/>
                  <a:t>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⁡[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0004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properties would we like from a rigorous definition of privacy?</a:t>
            </a:r>
          </a:p>
        </p:txBody>
      </p:sp>
    </p:spTree>
    <p:extLst>
      <p:ext uri="{BB962C8B-B14F-4D97-AF65-F5344CB8AC3E}">
        <p14:creationId xmlns:p14="http://schemas.microsoft.com/office/powerpoint/2010/main" val="240907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then releasing the results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4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many people in the population satisfy some property?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8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answers with their truth?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flips a coin and answers with the coin flip?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favorite (integer) number: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Think of your home address: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phone number:</a:t>
            </a:r>
            <a:endParaRPr lang="en-US" sz="3200" dirty="0">
              <a:solidFill>
                <a:srgbClr val="00B05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98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estimate the true number?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person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be the true answer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be the reported answer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5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Report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for true fraction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584"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3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4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295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Local Differential Privacy (LDP)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A585F-F1BD-7DBD-5639-A9AE9E79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76" y="3499365"/>
            <a:ext cx="2870154" cy="2870154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DDC9323-6874-2717-FB93-60801F2D260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242755" cy="446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Mobile Data Analytics</a:t>
            </a:r>
            <a:r>
              <a:rPr lang="en-US" sz="3200" dirty="0"/>
              <a:t>: LDP can be applied to data collected from mobile devices to allow analysis of aggregate movement patterns and trends without compromising the privacy of individual users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Location-based services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User behavior analysis</a:t>
            </a:r>
          </a:p>
        </p:txBody>
      </p:sp>
    </p:spTree>
    <p:extLst>
      <p:ext uri="{BB962C8B-B14F-4D97-AF65-F5344CB8AC3E}">
        <p14:creationId xmlns:p14="http://schemas.microsoft.com/office/powerpoint/2010/main" val="3618611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p:pic>
        <p:nvPicPr>
          <p:cNvPr id="3" name="Picture 2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B2D3A7A8-5053-D3F0-05CA-1B1492E2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1" y="4184144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04987-B35F-3FCA-0140-6CE624E6EA3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40122" y="5020814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4" descr="Algorithm - Free computer icons">
            <a:extLst>
              <a:ext uri="{FF2B5EF4-FFF2-40B4-BE49-F238E27FC236}">
                <a16:creationId xmlns:a16="http://schemas.microsoft.com/office/drawing/2014/main" id="{73111C11-79F4-AE63-B9A5-64A0A6E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08" y="4219630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1B3A9-BFD9-1F43-EAF0-7F782239E4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19476" y="5020814"/>
            <a:ext cx="184228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A193C-1B31-69D5-0D88-BB3B0511ACBF}"/>
              </a:ext>
            </a:extLst>
          </p:cNvPr>
          <p:cNvSpPr txBox="1"/>
          <p:nvPr/>
        </p:nvSpPr>
        <p:spPr>
          <a:xfrm>
            <a:off x="3792071" y="5937686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4A92-3740-D61C-E582-83CF40EE97D5}"/>
              </a:ext>
            </a:extLst>
          </p:cNvPr>
          <p:cNvSpPr txBox="1"/>
          <p:nvPr/>
        </p:nvSpPr>
        <p:spPr>
          <a:xfrm>
            <a:off x="6831761" y="5937686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426B2-295F-0C36-27CB-BBA51149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57" y="4280678"/>
            <a:ext cx="2683700" cy="14802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ECFC9-AF8C-CDE7-DA6A-27B3249F6E5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40617" y="3400201"/>
            <a:ext cx="25712" cy="162061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9198-1DC9-1C45-C38A-BF1F87634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7" y="2107855"/>
            <a:ext cx="1842280" cy="1292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0D907-8416-F31F-C012-EA0E8997B73C}"/>
              </a:ext>
            </a:extLst>
          </p:cNvPr>
          <p:cNvSpPr txBox="1"/>
          <p:nvPr/>
        </p:nvSpPr>
        <p:spPr>
          <a:xfrm>
            <a:off x="7409908" y="2475750"/>
            <a:ext cx="210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14918-6002-73CC-830E-8E51B925EC58}"/>
              </a:ext>
            </a:extLst>
          </p:cNvPr>
          <p:cNvSpPr txBox="1"/>
          <p:nvPr/>
        </p:nvSpPr>
        <p:spPr>
          <a:xfrm>
            <a:off x="1380407" y="5937685"/>
            <a:ext cx="977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/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/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/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/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/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62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release private 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can be released accurately if the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not sensitive to changes by any of the individuals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67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 study is conducted that measures the height of individuals, ranging from 1 to 300 centimeters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maximum height query?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average height query?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36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What does the Laplace mechanism do in the following cases?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Suppose a study is conducted that measures the height of individuals, ranging from 1 to 300 centimeters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maximum height query?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average height query?</a:t>
            </a:r>
          </a:p>
        </p:txBody>
      </p:sp>
    </p:spTree>
    <p:extLst>
      <p:ext uri="{BB962C8B-B14F-4D97-AF65-F5344CB8AC3E}">
        <p14:creationId xmlns:p14="http://schemas.microsoft.com/office/powerpoint/2010/main" val="2830771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the output is not a scalar, e.g., a vector?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outputs lie in some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15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905233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the set of the real numbers, there is a setting of the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for which the exponential mechanism reduces down to the Laplace mechanism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Downside</a:t>
                </a:r>
                <a:r>
                  <a:rPr lang="en-US" sz="3200" dirty="0"/>
                  <a:t>: sampling process may be inefficient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1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1922</Words>
  <Application>Microsoft Office PowerPoint</Application>
  <PresentationFormat>Widescreen</PresentationFormat>
  <Paragraphs>431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Differencing Attacks</vt:lpstr>
      <vt:lpstr>PowerPoint Presentation</vt:lpstr>
      <vt:lpstr>2010 US Census</vt:lpstr>
      <vt:lpstr>2010 US Census</vt:lpstr>
      <vt:lpstr>Summary</vt:lpstr>
      <vt:lpstr>Counterpoints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Toward Differential Privacy</vt:lpstr>
      <vt:lpstr>Max Divergence</vt:lpstr>
      <vt:lpstr>Differential Privacy</vt:lpstr>
      <vt:lpstr>Differential Privacy</vt:lpstr>
      <vt:lpstr>Differential Privacy</vt:lpstr>
      <vt:lpstr>Differential Privacy Properties</vt:lpstr>
      <vt:lpstr>Differential Privacy Properties</vt:lpstr>
      <vt:lpstr>Counting</vt:lpstr>
      <vt:lpstr>Counting</vt:lpstr>
      <vt:lpstr>Counting</vt:lpstr>
      <vt:lpstr>Counting</vt:lpstr>
      <vt:lpstr>Counting</vt:lpstr>
      <vt:lpstr>Counting</vt:lpstr>
      <vt:lpstr>Randomized Response</vt:lpstr>
      <vt:lpstr>Differential Privacy</vt:lpstr>
      <vt:lpstr>Local Differential Privacy (LDP)</vt:lpstr>
      <vt:lpstr>Local Differential Privacy (LDP)</vt:lpstr>
      <vt:lpstr>Privacy and Noise</vt:lpstr>
      <vt:lpstr>Privacy and Noise</vt:lpstr>
      <vt:lpstr>Sensitivity</vt:lpstr>
      <vt:lpstr>Laplace Mechanism</vt:lpstr>
      <vt:lpstr>Laplace Mechanism</vt:lpstr>
      <vt:lpstr>Laplace Mechanism</vt:lpstr>
      <vt:lpstr>Beyond Laplace Mechanism</vt:lpstr>
      <vt:lpstr>Beyond Laplace Mechanism</vt:lpstr>
      <vt:lpstr>Exponential Mechanism</vt:lpstr>
      <vt:lpstr>Exponential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7</cp:revision>
  <dcterms:created xsi:type="dcterms:W3CDTF">2024-04-05T18:24:18Z</dcterms:created>
  <dcterms:modified xsi:type="dcterms:W3CDTF">2024-04-09T22:18:07Z</dcterms:modified>
</cp:coreProperties>
</file>