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9"/>
  </p:notesMasterIdLst>
  <p:sldIdLst>
    <p:sldId id="861" r:id="rId2"/>
    <p:sldId id="864" r:id="rId3"/>
    <p:sldId id="866" r:id="rId4"/>
    <p:sldId id="867" r:id="rId5"/>
    <p:sldId id="868" r:id="rId6"/>
    <p:sldId id="641" r:id="rId7"/>
    <p:sldId id="869" r:id="rId8"/>
    <p:sldId id="491" r:id="rId9"/>
    <p:sldId id="870" r:id="rId10"/>
    <p:sldId id="863" r:id="rId11"/>
    <p:sldId id="970" r:id="rId12"/>
    <p:sldId id="971" r:id="rId13"/>
    <p:sldId id="972" r:id="rId14"/>
    <p:sldId id="974" r:id="rId15"/>
    <p:sldId id="973" r:id="rId16"/>
    <p:sldId id="975" r:id="rId17"/>
    <p:sldId id="976" r:id="rId18"/>
    <p:sldId id="977" r:id="rId19"/>
    <p:sldId id="978" r:id="rId20"/>
    <p:sldId id="979" r:id="rId21"/>
    <p:sldId id="980" r:id="rId22"/>
    <p:sldId id="981" r:id="rId23"/>
    <p:sldId id="264" r:id="rId24"/>
    <p:sldId id="874" r:id="rId25"/>
    <p:sldId id="879" r:id="rId26"/>
    <p:sldId id="878" r:id="rId27"/>
    <p:sldId id="872" r:id="rId28"/>
    <p:sldId id="877" r:id="rId29"/>
    <p:sldId id="893" r:id="rId30"/>
    <p:sldId id="880" r:id="rId31"/>
    <p:sldId id="881" r:id="rId32"/>
    <p:sldId id="883" r:id="rId33"/>
    <p:sldId id="896" r:id="rId34"/>
    <p:sldId id="882" r:id="rId35"/>
    <p:sldId id="884" r:id="rId36"/>
    <p:sldId id="895" r:id="rId37"/>
    <p:sldId id="885" r:id="rId38"/>
    <p:sldId id="886" r:id="rId39"/>
    <p:sldId id="887" r:id="rId40"/>
    <p:sldId id="888" r:id="rId41"/>
    <p:sldId id="889" r:id="rId42"/>
    <p:sldId id="890" r:id="rId43"/>
    <p:sldId id="892" r:id="rId44"/>
    <p:sldId id="891" r:id="rId45"/>
    <p:sldId id="894" r:id="rId46"/>
    <p:sldId id="897" r:id="rId47"/>
    <p:sldId id="898" r:id="rId48"/>
    <p:sldId id="899" r:id="rId49"/>
    <p:sldId id="900" r:id="rId50"/>
    <p:sldId id="901" r:id="rId51"/>
    <p:sldId id="902" r:id="rId52"/>
    <p:sldId id="903" r:id="rId53"/>
    <p:sldId id="904" r:id="rId54"/>
    <p:sldId id="905" r:id="rId55"/>
    <p:sldId id="906" r:id="rId56"/>
    <p:sldId id="907" r:id="rId57"/>
    <p:sldId id="908" r:id="rId58"/>
    <p:sldId id="909" r:id="rId59"/>
    <p:sldId id="912" r:id="rId60"/>
    <p:sldId id="913" r:id="rId61"/>
    <p:sldId id="914" r:id="rId62"/>
    <p:sldId id="915" r:id="rId63"/>
    <p:sldId id="916" r:id="rId64"/>
    <p:sldId id="917" r:id="rId65"/>
    <p:sldId id="918" r:id="rId66"/>
    <p:sldId id="919" r:id="rId67"/>
    <p:sldId id="920" r:id="rId68"/>
    <p:sldId id="921" r:id="rId69"/>
    <p:sldId id="922" r:id="rId70"/>
    <p:sldId id="923" r:id="rId71"/>
    <p:sldId id="924" r:id="rId72"/>
    <p:sldId id="925" r:id="rId73"/>
    <p:sldId id="926" r:id="rId74"/>
    <p:sldId id="927" r:id="rId75"/>
    <p:sldId id="928" r:id="rId76"/>
    <p:sldId id="929" r:id="rId77"/>
    <p:sldId id="930" r:id="rId78"/>
    <p:sldId id="931" r:id="rId79"/>
    <p:sldId id="932" r:id="rId80"/>
    <p:sldId id="933" r:id="rId81"/>
    <p:sldId id="934" r:id="rId82"/>
    <p:sldId id="935" r:id="rId83"/>
    <p:sldId id="936" r:id="rId84"/>
    <p:sldId id="937" r:id="rId85"/>
    <p:sldId id="938" r:id="rId86"/>
    <p:sldId id="939" r:id="rId87"/>
    <p:sldId id="940" r:id="rId88"/>
    <p:sldId id="941" r:id="rId89"/>
    <p:sldId id="942" r:id="rId90"/>
    <p:sldId id="945" r:id="rId91"/>
    <p:sldId id="943" r:id="rId92"/>
    <p:sldId id="946" r:id="rId93"/>
    <p:sldId id="947" r:id="rId94"/>
    <p:sldId id="948" r:id="rId95"/>
    <p:sldId id="950" r:id="rId96"/>
    <p:sldId id="944" r:id="rId97"/>
    <p:sldId id="949" r:id="rId98"/>
    <p:sldId id="951" r:id="rId99"/>
    <p:sldId id="953" r:id="rId100"/>
    <p:sldId id="952" r:id="rId101"/>
    <p:sldId id="956" r:id="rId102"/>
    <p:sldId id="954" r:id="rId103"/>
    <p:sldId id="957" r:id="rId104"/>
    <p:sldId id="958" r:id="rId105"/>
    <p:sldId id="960" r:id="rId106"/>
    <p:sldId id="961" r:id="rId107"/>
    <p:sldId id="962" r:id="rId108"/>
    <p:sldId id="963" r:id="rId109"/>
    <p:sldId id="964" r:id="rId110"/>
    <p:sldId id="965" r:id="rId111"/>
    <p:sldId id="966" r:id="rId112"/>
    <p:sldId id="967" r:id="rId113"/>
    <p:sldId id="968" r:id="rId114"/>
    <p:sldId id="969" r:id="rId115"/>
    <p:sldId id="787" r:id="rId116"/>
    <p:sldId id="788" r:id="rId117"/>
    <p:sldId id="504" r:id="rId1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BEFA-BA2B-47F5-AFED-CD5FD2230E5B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54264-8268-499B-B262-3526DBF6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4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55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7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1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76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5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90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4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8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48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0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9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2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2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4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9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40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10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8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1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50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81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13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73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90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81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378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34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76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43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022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68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553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43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01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19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06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02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999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399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90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56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93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48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675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15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60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1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433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33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67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306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1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66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24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31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079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16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15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075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75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93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79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15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0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678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97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211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787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41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614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945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1512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2612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79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190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27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8751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775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025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049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137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E03F-5E34-2254-4A2B-1CC24F7E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92F7B-9EEF-AA06-52D7-CEFC5CE06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E6C7-FD48-DC16-A426-8A1016C7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D0BD-1AC2-B458-3FFD-73EFFAF9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2314-C138-5263-CD17-6107C8DA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F568-A392-5905-5A93-DAE2556B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41B6C-C77F-7DC6-D6A9-BAF4ADB0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3A95-3AFD-2FCE-6A68-33EA3BCB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54F48-96EC-58E9-97BB-69E7C71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0053-CDAC-48C8-9843-8930A170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9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3D6D6-931A-48BA-CD89-20235A7EE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BE2FD-0E9D-BA14-4A94-6DC9E79C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9DF46-D794-0A4F-5B58-3C64438F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D3F85-4E95-E03F-DAEB-4DFAC8D8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B32-FDFB-C003-E749-27E37584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8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8C9A-D592-E528-581F-266F76E1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7DE9-C669-3140-5064-97808BA2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3F34-6677-74AB-C7A1-13E7B8DB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B408-2827-1BA1-2DA7-F78D245C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0D6-D3C0-A407-72D2-67CDAC53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3044-DECA-0375-ED9B-70C0F517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7213C-22A3-4649-4FC4-3C18D531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A055-E340-69B1-9153-9F79DDBD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432F-514C-6A81-1D67-610F6F1F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CC03-214E-8E6E-426E-FD5B8D3C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5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D2D2-DCE1-1354-69DD-1500C967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C782-43C7-2175-DC9E-70FCECA90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20C11-5F77-1077-559E-33C13B86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516F3-CE4E-08BB-ECDD-CA1ACC07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DF449-AD97-CA95-87E6-C89820A6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B3068-178E-DCDF-599C-B00497C7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96C8-3B9E-23AE-8AB5-742A410D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657AD-6A62-C51E-96B0-896A64EA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FCD62-AF40-F6F5-5D4C-9775A9134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C629A-A16E-4F53-B2A5-E4A12965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85041-0969-2ABA-03FC-F5AE9F98B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96AB-EAA7-BCC1-BB1E-9FDF24F5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B9274-5AFA-3C1A-59D3-58FDD493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BECE-D191-B69A-81D9-97ED5A54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E2B3-DA16-260B-9846-E70F3653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F6401-EF57-C1F4-B8C4-4E7B83A1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B445D-FB4D-D520-0587-23861E0D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63D79-E365-3835-06A5-D53741F0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238DA-4480-87D0-9E6A-2DA71157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FC882-8881-8A14-7A0F-541CB3DE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332A9-A98B-58BC-D597-AA2230A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2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75D4-8B38-C332-D1A6-314F1A9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C17B-02D5-9B87-1676-563C8640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8A59B-9C21-5E37-7572-95B03557B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8F4AB-3CEA-D9F3-F399-1EBF88DD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FC50A-D3FD-1E8F-9CA7-FA9D73F8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3CE2-EFC4-0F8B-79B7-A35D150F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5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AB8F-2E12-B53D-F871-31D1EA6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64822-116B-EC6A-5D5F-74AD7334D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0B52F-CFC0-BAC1-B947-B2CDFA0D0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83AA5-D9DB-AF06-9BEB-430B4D02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1D448-0FFC-6054-7FD1-F5F346E6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A9971-F94F-D22D-7370-C1241B97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A9D25-251D-2649-3938-50D4F5CA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03176-9B64-BD05-8BE9-E0CFC2F0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937B-EF14-938C-DBC1-623C572B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D96D-E548-4224-8448-1A65A248F70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95AA-0D94-1F3F-72B2-919067090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7F711-A9B4-327B-5813-329AC299A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100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4.png"/><Relationship Id="rId4" Type="http://schemas.openxmlformats.org/officeDocument/2006/relationships/image" Target="../media/image92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5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5.png"/><Relationship Id="rId4" Type="http://schemas.openxmlformats.org/officeDocument/2006/relationships/image" Target="../media/image107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5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5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9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Compared to traditional algorithmic design, which focuses on minimizing runtime, the big question here is how much space is needed to answer queries of interest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61694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646589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8391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334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7422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47292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7138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17586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17586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30419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15087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15087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6333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2266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2266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545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2382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2382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66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624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26918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26918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76961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81306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46434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46434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08911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67175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66237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1274556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70C0"/>
                    </a:solidFill>
                  </a:rPr>
                  <a:t>[Vitter 1985]</a:t>
                </a:r>
                <a:r>
                  <a:rPr lang="en-US" dirty="0"/>
                  <a:t>: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On the arrival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8629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7867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must have never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afterwards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1653193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must have never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afterwards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AND …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1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12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4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8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23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22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/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EC2AA-E031-5AD1-1B3D-55F5130BC135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096000" y="4764024"/>
            <a:ext cx="1965960" cy="112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65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/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EC2AA-E031-5AD1-1B3D-55F5130BC135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096000" y="4764024"/>
            <a:ext cx="1965960" cy="112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E4456-E1E9-7E7F-F820-FA2EFBE8C28C}"/>
                  </a:ext>
                </a:extLst>
              </p:cNvPr>
              <p:cNvSpPr txBox="1"/>
              <p:nvPr/>
            </p:nvSpPr>
            <p:spPr>
              <a:xfrm>
                <a:off x="71628" y="5798348"/>
                <a:ext cx="7645908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×…×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E4456-E1E9-7E7F-F820-FA2EFBE8C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" y="5798348"/>
                <a:ext cx="7645908" cy="9089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014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Frequency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2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/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1 1 2 1 2 1 1 2 3 </a:t>
                </a:r>
                <a:r>
                  <a:rPr lang="en-US" sz="4000" dirty="0">
                    <a:sym typeface="Wingdings 3" panose="05040102010807070707" pitchFamily="18" charset="2"/>
                  </a:rPr>
                  <a:t>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5, 3, 1, 0</m:t>
                        </m:r>
                      </m:e>
                    </m:d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blipFill>
                <a:blip r:embed="rId3"/>
                <a:stretch>
                  <a:fillRect l="-2936" t="-1724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69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“large” coordinates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836036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836036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3063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 mining</a:t>
            </a:r>
            <a:r>
              <a:rPr lang="en-US" dirty="0"/>
              <a:t>: Finding top products/viral objects, e.g., Google searches, Amazon products, YouTube videos, etc.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Traffic network monitoring</a:t>
            </a:r>
            <a:r>
              <a:rPr lang="en-US" dirty="0"/>
              <a:t>: Finding IP addresses with high volume traffic, e.g., detecting distributed denial of service (DDoS) attacks, network anomalies)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Database design</a:t>
            </a:r>
            <a:r>
              <a:rPr lang="en-US" dirty="0"/>
              <a:t>: Finding iceberg queries, i.e., items in a database with high volume of queries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Want fast response and running list of frequent items, i.e., cannot process entire database for each query/update</a:t>
            </a:r>
          </a:p>
        </p:txBody>
      </p:sp>
    </p:spTree>
    <p:extLst>
      <p:ext uri="{BB962C8B-B14F-4D97-AF65-F5344CB8AC3E}">
        <p14:creationId xmlns:p14="http://schemas.microsoft.com/office/powerpoint/2010/main" val="393489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913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frequency,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MUST USE LINEAR SPACE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913494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913494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9008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many items can be returned?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want items that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dirty="0"/>
                  <a:t>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241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the item that forms the majority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30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Scientific observations</a:t>
            </a:r>
            <a:r>
              <a:rPr lang="en-US" dirty="0"/>
              <a:t>: images from telescopes (Event Horizon Telescope collected 1 petabyte, i.e., 1024 terabytes, of data from a five-day observing campaign), readings from seismometer arrays monitoring and predicting earthquake activity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A1279-6E79-4A06-8B3B-2907BEAB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55" y="3689724"/>
            <a:ext cx="4682457" cy="2622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719E3-4C5A-A835-8BA2-9AB4693E1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86" y="3669458"/>
            <a:ext cx="3490632" cy="26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1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92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569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695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017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141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853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90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429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240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62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Internet of Things (IoT)</a:t>
            </a:r>
            <a:r>
              <a:rPr lang="en-US" dirty="0"/>
              <a:t>: home automation (security cameras, smart devices), medical care (health monitoring devices, pacemakers), traffic cameras and travel time sensors (smart cities), electrical grid monitoring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BF2C7-798F-25BE-FD45-02F3FEE42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48" y="3667994"/>
            <a:ext cx="4106675" cy="27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7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75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74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123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746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567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63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115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515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the majority,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positive at the end of the stream, so algorithm ends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/>
                  <a:t> for fixed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simplicity, let’s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0156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1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Financial markets </a:t>
            </a:r>
          </a:p>
          <a:p>
            <a:pPr>
              <a:buClr>
                <a:schemeClr val="tx1"/>
              </a:buClr>
            </a:pPr>
            <a:r>
              <a:rPr lang="en-US" dirty="0"/>
              <a:t>Traffic network monitoring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D4F93-F231-1E9D-D5C3-A8204DD7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9" y="3425451"/>
            <a:ext cx="5054654" cy="2830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EE77-4F01-64F5-67B2-F40D9D024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20" y="1930260"/>
            <a:ext cx="61436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93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2181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293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563122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563122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36520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944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944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6690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872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872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0883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997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0779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0779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735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450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6075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6075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054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26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0B2D6D-0486-0D95-97DB-A340DA51A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258"/>
            <a:ext cx="5522260" cy="4141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3A2E71-6589-1B61-6C35-37753D785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84" y="40575"/>
            <a:ext cx="5588373" cy="38457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EE8040-4FB0-B7AF-8DD0-2BDE6C66D354}"/>
              </a:ext>
            </a:extLst>
          </p:cNvPr>
          <p:cNvSpPr txBox="1"/>
          <p:nvPr/>
        </p:nvSpPr>
        <p:spPr>
          <a:xfrm>
            <a:off x="10174941" y="3900648"/>
            <a:ext cx="1864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330 billion daily e-mails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6C890-B4AC-5F03-29C9-AAEC8A3542EC}"/>
              </a:ext>
            </a:extLst>
          </p:cNvPr>
          <p:cNvSpPr txBox="1"/>
          <p:nvPr/>
        </p:nvSpPr>
        <p:spPr>
          <a:xfrm>
            <a:off x="10174941" y="5321594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8.5 billion daily Google searches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03179-F9DB-ECAD-C97B-5C4D7DB8A8F5}"/>
              </a:ext>
            </a:extLst>
          </p:cNvPr>
          <p:cNvSpPr txBox="1"/>
          <p:nvPr/>
        </p:nvSpPr>
        <p:spPr>
          <a:xfrm>
            <a:off x="493060" y="4751293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billion monthly active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C4EE7-7C25-D097-54D9-CDF05558F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156" y="3886337"/>
            <a:ext cx="6741832" cy="287051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82F42ED-29ED-A183-D11B-153C8E12809A}"/>
              </a:ext>
            </a:extLst>
          </p:cNvPr>
          <p:cNvSpPr/>
          <p:nvPr/>
        </p:nvSpPr>
        <p:spPr>
          <a:xfrm>
            <a:off x="306184" y="4630842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4F0442-0414-E4F3-CD85-B1B603CF0EB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310279" y="4149627"/>
            <a:ext cx="0" cy="481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3357995-C405-729D-913E-88B3674AA7F8}"/>
              </a:ext>
            </a:extLst>
          </p:cNvPr>
          <p:cNvSpPr/>
          <p:nvPr/>
        </p:nvSpPr>
        <p:spPr>
          <a:xfrm>
            <a:off x="9877626" y="5231007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470227-30A0-6AB1-004D-CACF81ECDB4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209988" y="5951622"/>
            <a:ext cx="6676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DB24F3B-87F4-C25F-29D3-569268712B14}"/>
              </a:ext>
            </a:extLst>
          </p:cNvPr>
          <p:cNvSpPr/>
          <p:nvPr/>
        </p:nvSpPr>
        <p:spPr>
          <a:xfrm>
            <a:off x="10013771" y="3776112"/>
            <a:ext cx="2008190" cy="1107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D7B999-26FA-205D-F91E-40126903614A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9543807" y="3886337"/>
            <a:ext cx="469964" cy="443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9120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2655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2655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8656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1508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5245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5245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260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714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25236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25236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9676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166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93944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93944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850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950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22869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22869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6162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319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Typically the data must be compressed on-the-fly</a:t>
            </a:r>
          </a:p>
          <a:p>
            <a:r>
              <a:rPr lang="en-US" dirty="0"/>
              <a:t>Store a data structure from which we can still learn 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275450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65541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65541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8503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9506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05155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05155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6324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7674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034701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034701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9875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8867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69399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69399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2413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52280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5677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5677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5425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7C0A9B5-50C8-4BD1-80DA-70EEE4824FAD}"/>
              </a:ext>
            </a:extLst>
          </p:cNvPr>
          <p:cNvSpPr txBox="1"/>
          <p:nvPr/>
        </p:nvSpPr>
        <p:spPr>
          <a:xfrm>
            <a:off x="6024880" y="5469077"/>
            <a:ext cx="307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</a:t>
            </a:r>
          </a:p>
        </p:txBody>
      </p:sp>
    </p:spTree>
    <p:extLst>
      <p:ext uri="{BB962C8B-B14F-4D97-AF65-F5344CB8AC3E}">
        <p14:creationId xmlns:p14="http://schemas.microsoft.com/office/powerpoint/2010/main" val="1153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29992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29992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2067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4976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91541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91541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599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0134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2756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2756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0609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13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1721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1721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9848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Report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as frequent items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4352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At the end of the stream</a:t>
                </a:r>
                <a:r>
                  <a:rPr lang="en-US" dirty="0">
                    <a:solidFill>
                      <a:schemeClr val="tx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report all items with</a:t>
                </a:r>
                <a:r>
                  <a:rPr lang="en-US" dirty="0"/>
                  <a:t>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they will all be tracked and reported, since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we still have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counters for the remaining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updates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Will have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decrement operations, which is small enough so that frequent items are still stored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690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Drawbacks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Misra-Gries may return false positives, i.e., items that are not frequent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no algorithm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can output ONLY the items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2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F0CE3E-D29B-9D14-FF3C-2F1C53C55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57" y="290535"/>
            <a:ext cx="7369219" cy="62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831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3AFB98C4-45BF-5924-C30F-B72293C50409}"/>
              </a:ext>
            </a:extLst>
          </p:cNvPr>
          <p:cNvSpPr/>
          <p:nvPr/>
        </p:nvSpPr>
        <p:spPr>
          <a:xfrm rot="16200000">
            <a:off x="3254595" y="3020118"/>
            <a:ext cx="697855" cy="498495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/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times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blipFill>
                <a:blip r:embed="rId4"/>
                <a:stretch>
                  <a:fillRect t="-1626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06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235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27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Have a lot of counters, so relatively few decrements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8521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88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714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Misra-Gries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Misra-Gries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</a:t>
                </a:r>
                <a:r>
                  <a:rPr lang="en-US" sz="2800" i="1" dirty="0"/>
                  <a:t>always </a:t>
                </a:r>
                <a:r>
                  <a:rPr lang="en-US" sz="2800" dirty="0"/>
                  <a:t>underestimates the true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Another algorithm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easily parallelized across multiple servers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05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5100</Words>
  <Application>Microsoft Office PowerPoint</Application>
  <PresentationFormat>Widescreen</PresentationFormat>
  <Paragraphs>1506</Paragraphs>
  <Slides>117</Slides>
  <Notes>96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2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The Streaming Model</vt:lpstr>
      <vt:lpstr>The Streaming Model</vt:lpstr>
      <vt:lpstr>The Streaming Model</vt:lpstr>
      <vt:lpstr>The Streaming Model</vt:lpstr>
      <vt:lpstr>PowerPoint Presentation</vt:lpstr>
      <vt:lpstr>The Streaming Model</vt:lpstr>
      <vt:lpstr>The Streaming Model</vt:lpstr>
      <vt:lpstr>PowerPoint Presentation</vt:lpstr>
      <vt:lpstr>The Streaming Model</vt:lpstr>
      <vt:lpstr>Sampling</vt:lpstr>
      <vt:lpstr>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Frequency Vector</vt:lpstr>
      <vt:lpstr>Frequent Items</vt:lpstr>
      <vt:lpstr>Frequent Items</vt:lpstr>
      <vt:lpstr>Frequent Items</vt:lpstr>
      <vt:lpstr>Frequent Items</vt:lpstr>
      <vt:lpstr>Frequent Items</vt:lpstr>
      <vt:lpstr>Frequent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Majority</vt:lpstr>
      <vt:lpstr>Majority</vt:lpstr>
      <vt:lpstr>Majority</vt:lpstr>
      <vt:lpstr>Frequent Items</vt:lpstr>
      <vt:lpstr>Frequent Items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44</cp:revision>
  <dcterms:created xsi:type="dcterms:W3CDTF">2023-09-09T17:52:51Z</dcterms:created>
  <dcterms:modified xsi:type="dcterms:W3CDTF">2023-09-11T16:03:19Z</dcterms:modified>
</cp:coreProperties>
</file>