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861" r:id="rId2"/>
    <p:sldId id="830" r:id="rId3"/>
    <p:sldId id="834" r:id="rId4"/>
    <p:sldId id="835" r:id="rId5"/>
    <p:sldId id="839" r:id="rId6"/>
    <p:sldId id="844" r:id="rId7"/>
    <p:sldId id="845" r:id="rId8"/>
    <p:sldId id="849" r:id="rId9"/>
    <p:sldId id="847" r:id="rId10"/>
    <p:sldId id="850" r:id="rId11"/>
    <p:sldId id="876" r:id="rId12"/>
    <p:sldId id="877" r:id="rId13"/>
    <p:sldId id="878" r:id="rId14"/>
    <p:sldId id="897" r:id="rId15"/>
    <p:sldId id="768" r:id="rId16"/>
    <p:sldId id="769" r:id="rId17"/>
    <p:sldId id="767" r:id="rId18"/>
    <p:sldId id="898" r:id="rId19"/>
    <p:sldId id="855" r:id="rId20"/>
    <p:sldId id="856" r:id="rId21"/>
    <p:sldId id="857" r:id="rId22"/>
    <p:sldId id="858" r:id="rId23"/>
    <p:sldId id="859" r:id="rId24"/>
    <p:sldId id="860" r:id="rId25"/>
    <p:sldId id="862" r:id="rId26"/>
    <p:sldId id="863" r:id="rId27"/>
    <p:sldId id="865" r:id="rId28"/>
    <p:sldId id="866" r:id="rId29"/>
    <p:sldId id="868" r:id="rId30"/>
    <p:sldId id="867" r:id="rId31"/>
    <p:sldId id="869" r:id="rId32"/>
    <p:sldId id="870" r:id="rId33"/>
    <p:sldId id="871" r:id="rId34"/>
    <p:sldId id="872" r:id="rId35"/>
    <p:sldId id="875" r:id="rId36"/>
    <p:sldId id="899" r:id="rId37"/>
    <p:sldId id="874" r:id="rId38"/>
    <p:sldId id="879" r:id="rId39"/>
    <p:sldId id="880" r:id="rId40"/>
    <p:sldId id="882" r:id="rId41"/>
    <p:sldId id="883" r:id="rId42"/>
    <p:sldId id="885" r:id="rId43"/>
    <p:sldId id="886" r:id="rId44"/>
    <p:sldId id="888" r:id="rId45"/>
    <p:sldId id="884" r:id="rId46"/>
    <p:sldId id="887" r:id="rId47"/>
    <p:sldId id="889" r:id="rId48"/>
    <p:sldId id="900" r:id="rId49"/>
    <p:sldId id="901" r:id="rId50"/>
    <p:sldId id="890" r:id="rId51"/>
    <p:sldId id="891" r:id="rId52"/>
    <p:sldId id="892" r:id="rId53"/>
    <p:sldId id="893" r:id="rId54"/>
    <p:sldId id="894" r:id="rId55"/>
    <p:sldId id="896" r:id="rId56"/>
    <p:sldId id="89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BB034-E1DD-4005-930C-A95A9DCC8D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240B0-32B0-4246-A46D-A850048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E15B-89FD-A57C-82DE-9B71154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1BC4-B3FA-2D6B-ABC2-113F27BD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B7CA-3882-412C-615A-7A233186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07E9-27DA-FB67-4D22-E56777F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929D-E786-685B-0CF2-E681666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CB0-8E35-13A5-F42C-0DF11C3A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08163-A7F1-114C-FFC2-B7FBA1B7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890C-045D-997E-AF11-FBAB111D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6713-B454-D425-7288-7872BBFF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2A23-3A73-99B5-A791-A60C685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1F561-5D7E-1BE9-EA79-0E34D8F70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31F28-6950-F8FE-AC54-61BD66AA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D37C-3EC5-671B-0966-FCFC8B61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4EA4-631B-22BD-6BCE-EE85A1C1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0577-1A25-46EB-EC46-BD26B1A0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706-DC13-3C3C-CB38-6402AAA9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88E3-4861-3733-1CFE-E0B5FFF1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F8D8-F3E1-CF27-6794-E268A257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5E3D-F0CF-601E-4165-270A7F61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D324-DBFE-AE9A-8B4E-7CAA6219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E5BE-DB97-A0D3-99AE-4BD9A6AE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B7C40-51C3-7BBB-F0BA-E2CA1672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B0C9-1BE5-35D5-FE54-01797FD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8B5-0DE1-CDED-72E6-C54A831B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7FF2-B871-C9FE-9751-FF155391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6E5-3193-137D-89EE-EDC2D0B6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037D-9973-FB95-3CC5-9238D57B1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B1DB-DADD-8F8E-F3DD-5C8748C2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F10-A2F8-7140-EB77-F2DF7802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C9CE-969B-964B-1787-2A099FE6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4CFB-AEBA-47A9-07BA-87266F38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02F-F217-77CE-CB14-55F6CE29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43F6-6AAD-4687-1D9B-F641A2C4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6EB6-3DDA-08F3-5813-0D85E195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57B1-0EA2-6A2E-EB6E-3D869C73C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0741F-40A4-756F-076E-DA4FDD2B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7608D-12E7-DAD3-EEA1-8851A55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A2A0C-72D6-4E86-CAA8-50FC3185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2C3A5-B3E8-E1D1-9F26-8FACA132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807-DB4E-A1EE-53B9-B6B2484B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056B-355C-4E0D-4D7C-6210004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248B-257D-8DF6-F666-78C6FB46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35D39-032A-B1F8-9831-4C6C8D5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74D7E-4ED9-B342-E2FF-4CF451BE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95FE5-9596-50F5-CB5D-231E5E53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C0473-3D27-BF76-5653-5DF8CE10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8734-2A8D-473D-1B43-A19CCFB5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A150-9169-DA81-CD0F-204FAFDB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4E11-635E-0944-3402-9C80613E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B5AC-BBE8-DF84-B33F-B55262BF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7723-CC75-BD31-6FDF-571449C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F813-2B05-AC99-86D4-95530EA5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429E-A63F-C500-4495-4DF6CEB8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C13A8-CCBE-24A4-9BFE-676EA34A9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F2E2-60A9-04E3-84AD-006757F3E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2996C-A4B9-8003-5680-2A1D6977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4D06-ACB9-51AA-E7DC-C491FD22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7FC8-1CA8-F6A9-F107-B4305FC0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83554-2059-A3FE-149B-AB7B54C2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54C4-8AF0-8AD2-F6B7-0F89FD68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47A6-8E5F-66E4-A0D8-F863E26DA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DF9F-B0B5-3377-E084-D2E2B291C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6463-8251-DF79-9E52-C43C6F59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0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4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0.png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rolls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specific outcome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1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all outcomes will be rolled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9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 of Probability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07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 2 billion pixel values. Even a 500 x 500 pixel color image has 750, 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268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1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JL says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all pairwise distances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Distributional JL shows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the norm of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82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  <a:p>
                <a:pPr>
                  <a:buClr>
                    <a:schemeClr val="tx1"/>
                  </a:buClr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74D3B8-0525-2524-7A34-D66F546F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2334183"/>
            <a:ext cx="5471774" cy="4491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/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/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/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/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/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51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Union bound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9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19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(Here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12B281-591A-8E5B-57C7-ACBDF34E5343}"/>
              </a:ext>
            </a:extLst>
          </p:cNvPr>
          <p:cNvSpPr/>
          <p:nvPr/>
        </p:nvSpPr>
        <p:spPr>
          <a:xfrm>
            <a:off x="8480612" y="4303059"/>
            <a:ext cx="430306" cy="230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2E280-9CAE-8B78-AB5A-8A86C39C363E}"/>
              </a:ext>
            </a:extLst>
          </p:cNvPr>
          <p:cNvSpPr/>
          <p:nvPr/>
        </p:nvSpPr>
        <p:spPr>
          <a:xfrm>
            <a:off x="4643717" y="4303059"/>
            <a:ext cx="3523130" cy="1039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/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/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925627-9784-3DD7-4278-4B100C2D9D00}"/>
              </a:ext>
            </a:extLst>
          </p:cNvPr>
          <p:cNvSpPr/>
          <p:nvPr/>
        </p:nvSpPr>
        <p:spPr>
          <a:xfrm>
            <a:off x="9724463" y="4316234"/>
            <a:ext cx="430306" cy="1110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/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blipFill>
                <a:blip r:embed="rId6"/>
                <a:stretch>
                  <a:fillRect l="-344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FEB16-C3AE-B9C0-F16E-B605C7B7963A}"/>
              </a:ext>
            </a:extLst>
          </p:cNvPr>
          <p:cNvCxnSpPr>
            <a:cxnSpLocks/>
          </p:cNvCxnSpPr>
          <p:nvPr/>
        </p:nvCxnSpPr>
        <p:spPr>
          <a:xfrm>
            <a:off x="9081246" y="4894730"/>
            <a:ext cx="4728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2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#5 (Gaussian Behavior)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/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PDF of Gaussian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blipFill>
                <a:blip r:embed="rId4"/>
                <a:stretch>
                  <a:fillRect l="-1585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61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#6 (Gaussian Stability)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What is the distribution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31" y="3420695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normal random variable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98795C-2347-4746-BE24-D5E74F5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56" y="4142160"/>
            <a:ext cx="4125936" cy="2542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/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blipFill>
                <a:blip r:embed="rId4"/>
                <a:stretch>
                  <a:fillRect l="-5831" t="-612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/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blipFill>
                <a:blip r:embed="rId5"/>
                <a:stretch>
                  <a:fillRect l="-583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/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/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8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BD83-CB2F-6E86-B87F-38C15F29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" y="2127249"/>
            <a:ext cx="11434619" cy="2813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/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blipFill>
                <a:blip r:embed="rId3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/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blipFill>
                <a:blip r:embed="rId4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/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blipFill>
                <a:blip r:embed="rId5"/>
                <a:stretch>
                  <a:fillRect l="-6140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blipFill>
                <a:blip r:embed="rId7"/>
                <a:stretch>
                  <a:fillRect l="-242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31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Correct expectation!</a:t>
                </a:r>
              </a:p>
              <a:p>
                <a:endParaRPr lang="en-US" dirty="0"/>
              </a:p>
              <a:p>
                <a:r>
                  <a:rPr lang="en-US" dirty="0"/>
                  <a:t>How is it distributed?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5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57307-8FBB-077B-C848-A24AFE4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55" y="3182471"/>
            <a:ext cx="4277304" cy="2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Chi-Squared Concentration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Chi-Squared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Claim follows from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/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2918</Words>
  <Application>Microsoft Office PowerPoint</Application>
  <PresentationFormat>Widescreen</PresentationFormat>
  <Paragraphs>397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Recall: Concentration Inequalities</vt:lpstr>
      <vt:lpstr>Recall: Concentration Inequalities</vt:lpstr>
      <vt:lpstr>Last Time: Chernoff Bounds</vt:lpstr>
      <vt:lpstr>Last Time: Median-of-Means Framework</vt:lpstr>
      <vt:lpstr>Last Time: Max Load</vt:lpstr>
      <vt:lpstr>Hashing</vt:lpstr>
      <vt:lpstr>Dealing with Collisions</vt:lpstr>
      <vt:lpstr>Collisions and Max Load</vt:lpstr>
      <vt:lpstr>Hashing</vt:lpstr>
      <vt:lpstr>Coupon Collector</vt:lpstr>
      <vt:lpstr>Coupon Collector</vt:lpstr>
      <vt:lpstr>Coupon Collector</vt:lpstr>
      <vt:lpstr>End of Probability Unit</vt:lpstr>
      <vt:lpstr>Trivia Question #1 (Birthday Paradox)</vt:lpstr>
      <vt:lpstr>Trivia Question #3 (Max Load)</vt:lpstr>
      <vt:lpstr>Trivia Question #4 (Coupon Collector)</vt:lpstr>
      <vt:lpstr>Dimensionality Reduction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Trivia Question #5 (Gaussian Behavior)</vt:lpstr>
      <vt:lpstr>Trivia Question #6 (Gaussian Stability)</vt:lpstr>
      <vt:lpstr>Johnson-Lindenstrauss Lemma</vt:lpstr>
      <vt:lpstr>Gaussian Stability</vt:lpstr>
      <vt:lpstr>Gaussian Stability</vt:lpstr>
      <vt:lpstr>Gaussian Stability</vt:lpstr>
      <vt:lpstr>Gaussian Stability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25</cp:revision>
  <dcterms:created xsi:type="dcterms:W3CDTF">2023-09-01T20:12:10Z</dcterms:created>
  <dcterms:modified xsi:type="dcterms:W3CDTF">2023-09-06T17:50:31Z</dcterms:modified>
</cp:coreProperties>
</file>