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326532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653064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979596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306128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1632661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1959193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2285725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2612257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>
        <p:scale>
          <a:sx n="49" d="100"/>
          <a:sy n="49" d="100"/>
        </p:scale>
        <p:origin x="-1578" y="-4215"/>
      </p:cViewPr>
      <p:guideLst/>
    </p:cSldViewPr>
  </p:slideViewPr>
  <p:notesTextViewPr>
    <p:cViewPr>
      <p:scale>
        <a:sx n="1" d="1"/>
        <a:sy n="1" d="1"/>
      </p:scale>
      <p:origin x="0" y="-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633155" latinLnBrk="0">
      <a:defRPr sz="3400">
        <a:latin typeface="+mn-lt"/>
        <a:ea typeface="+mn-ea"/>
        <a:cs typeface="+mn-cs"/>
        <a:sym typeface="Calibri"/>
      </a:defRPr>
    </a:lvl1pPr>
    <a:lvl2pPr indent="228600" defTabSz="2633155" latinLnBrk="0">
      <a:defRPr sz="3400">
        <a:latin typeface="+mn-lt"/>
        <a:ea typeface="+mn-ea"/>
        <a:cs typeface="+mn-cs"/>
        <a:sym typeface="Calibri"/>
      </a:defRPr>
    </a:lvl2pPr>
    <a:lvl3pPr indent="457200" defTabSz="2633155" latinLnBrk="0">
      <a:defRPr sz="3400">
        <a:latin typeface="+mn-lt"/>
        <a:ea typeface="+mn-ea"/>
        <a:cs typeface="+mn-cs"/>
        <a:sym typeface="Calibri"/>
      </a:defRPr>
    </a:lvl3pPr>
    <a:lvl4pPr indent="685800" defTabSz="2633155" latinLnBrk="0">
      <a:defRPr sz="3400">
        <a:latin typeface="+mn-lt"/>
        <a:ea typeface="+mn-ea"/>
        <a:cs typeface="+mn-cs"/>
        <a:sym typeface="Calibri"/>
      </a:defRPr>
    </a:lvl4pPr>
    <a:lvl5pPr indent="914400" defTabSz="2633155" latinLnBrk="0">
      <a:defRPr sz="3400">
        <a:latin typeface="+mn-lt"/>
        <a:ea typeface="+mn-ea"/>
        <a:cs typeface="+mn-cs"/>
        <a:sym typeface="Calibri"/>
      </a:defRPr>
    </a:lvl5pPr>
    <a:lvl6pPr indent="1143000" defTabSz="2633155" latinLnBrk="0">
      <a:defRPr sz="3400">
        <a:latin typeface="+mn-lt"/>
        <a:ea typeface="+mn-ea"/>
        <a:cs typeface="+mn-cs"/>
        <a:sym typeface="Calibri"/>
      </a:defRPr>
    </a:lvl6pPr>
    <a:lvl7pPr indent="1371600" defTabSz="2633155" latinLnBrk="0">
      <a:defRPr sz="3400">
        <a:latin typeface="+mn-lt"/>
        <a:ea typeface="+mn-ea"/>
        <a:cs typeface="+mn-cs"/>
        <a:sym typeface="Calibri"/>
      </a:defRPr>
    </a:lvl7pPr>
    <a:lvl8pPr indent="1600200" defTabSz="2633155" latinLnBrk="0">
      <a:defRPr sz="3400">
        <a:latin typeface="+mn-lt"/>
        <a:ea typeface="+mn-ea"/>
        <a:cs typeface="+mn-cs"/>
        <a:sym typeface="Calibri"/>
      </a:defRPr>
    </a:lvl8pPr>
    <a:lvl9pPr indent="1828800" defTabSz="2633155" latinLnBrk="0">
      <a:defRPr sz="34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 Research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45920" y="294640"/>
            <a:ext cx="29626561" cy="482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45920" y="5120640"/>
            <a:ext cx="29626561" cy="16824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910559" y="19756119"/>
            <a:ext cx="7680961" cy="1168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731556" marR="0" indent="-731556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2319804" marR="0" indent="-856691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3943547" marR="0" indent="-1017321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5531594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6994707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8457820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9920933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11384047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12847160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326532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653064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979596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306128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1632661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1959193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2285725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2612257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35"/>
          <p:cNvSpPr txBox="1"/>
          <p:nvPr/>
        </p:nvSpPr>
        <p:spPr>
          <a:xfrm>
            <a:off x="968275" y="784521"/>
            <a:ext cx="14466772" cy="2123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5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6600" dirty="0" err="1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Adversarially</a:t>
            </a:r>
            <a:r>
              <a:rPr lang="en-US" sz="66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Robust Dense-Sparse Tradeoffs via Heavy-Hitters</a:t>
            </a:r>
            <a:endParaRPr sz="6600" dirty="0"/>
          </a:p>
        </p:txBody>
      </p:sp>
      <p:sp>
        <p:nvSpPr>
          <p:cNvPr id="33" name="TextBox 38"/>
          <p:cNvSpPr txBox="1"/>
          <p:nvPr/>
        </p:nvSpPr>
        <p:spPr>
          <a:xfrm>
            <a:off x="732246" y="7844986"/>
            <a:ext cx="10404754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</a:t>
            </a:r>
            <a:endParaRPr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9"/>
              <p:cNvSpPr txBox="1"/>
              <p:nvPr/>
            </p:nvSpPr>
            <p:spPr>
              <a:xfrm>
                <a:off x="732246" y="8533516"/>
                <a:ext cx="10404754" cy="227023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square" lIns="45719" rIns="45719">
                <a:spAutoFit/>
              </a:bodyPr>
              <a:lstStyle>
                <a:lvl1pPr>
                  <a:lnSpc>
                    <a:spcPct val="120000"/>
                  </a:lnSpc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000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Input</a:t>
                </a: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Elements of an underlying data set </a:t>
                </a:r>
                <a14:m>
                  <m:oMath xmlns:m="http://schemas.openxmlformats.org/officeDocument/2006/math">
                    <m:r>
                      <a:rPr lang="en-US" sz="3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which arrives sequentially and </a:t>
                </a:r>
                <a:r>
                  <a:rPr lang="en-US" sz="3000" i="1" dirty="0" err="1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adversarially</a:t>
                </a:r>
                <a:endParaRPr lang="en-US" sz="30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000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Output</a:t>
                </a: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Evaluation (or approximation) of a given function</a:t>
                </a: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000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Goal</a:t>
                </a: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Use space </a:t>
                </a:r>
                <a:r>
                  <a:rPr lang="en-US" sz="3000" i="1" dirty="0">
                    <a:solidFill>
                      <a:srgbClr val="7030A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sublinear</a:t>
                </a:r>
                <a:r>
                  <a:rPr lang="en-US" sz="30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the size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 the input </a:t>
                </a:r>
                <a14:m>
                  <m:oMath xmlns:m="http://schemas.openxmlformats.org/officeDocument/2006/math">
                    <m:r>
                      <a:rPr lang="en-US" sz="3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30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4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246" y="8533516"/>
                <a:ext cx="10404754" cy="2270237"/>
              </a:xfrm>
              <a:prstGeom prst="rect">
                <a:avLst/>
              </a:prstGeom>
              <a:blipFill>
                <a:blip r:embed="rId2"/>
                <a:stretch>
                  <a:fillRect l="-1640" t="-806" b="-7796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42"/>
              <p:cNvSpPr txBox="1"/>
              <p:nvPr/>
            </p:nvSpPr>
            <p:spPr>
              <a:xfrm>
                <a:off x="732246" y="11649227"/>
                <a:ext cx="10404754" cy="431849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square" lIns="45719" rIns="45719">
                <a:spAutoFit/>
              </a:bodyPr>
              <a:lstStyle/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sz="3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3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sz="3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3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0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3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(How often it appears)</a:t>
                </a: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be the frequency moment of the vector:</a:t>
                </a:r>
              </a:p>
              <a:p>
                <a:pPr marL="457200" lvl="1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3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lvl="1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3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lvl="1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3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000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Goal</a:t>
                </a: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lang="en-US" sz="3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output an 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000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Motivation</a:t>
                </a: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Entropy estimation, linear regression</a:t>
                </a:r>
              </a:p>
            </p:txBody>
          </p:sp>
        </mc:Choice>
        <mc:Fallback>
          <p:sp>
            <p:nvSpPr>
              <p:cNvPr id="36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246" y="11649227"/>
                <a:ext cx="10404754" cy="4318490"/>
              </a:xfrm>
              <a:prstGeom prst="rect">
                <a:avLst/>
              </a:prstGeom>
              <a:blipFill>
                <a:blip r:embed="rId3"/>
                <a:stretch>
                  <a:fillRect l="-1640" t="-1695" b="-3531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43"/>
          <p:cNvSpPr txBox="1"/>
          <p:nvPr/>
        </p:nvSpPr>
        <p:spPr>
          <a:xfrm>
            <a:off x="11009436" y="9207491"/>
            <a:ext cx="9064533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Insertion-Deletion Streams</a:t>
            </a:r>
          </a:p>
        </p:txBody>
      </p:sp>
      <p:sp>
        <p:nvSpPr>
          <p:cNvPr id="39" name="TextBox 45"/>
          <p:cNvSpPr txBox="1"/>
          <p:nvPr/>
        </p:nvSpPr>
        <p:spPr>
          <a:xfrm>
            <a:off x="732246" y="10873024"/>
            <a:ext cx="10404754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Frequency Moments</a:t>
            </a:r>
            <a:endParaRPr sz="3600" dirty="0"/>
          </a:p>
        </p:txBody>
      </p:sp>
      <p:sp>
        <p:nvSpPr>
          <p:cNvPr id="50" name="TextBox 37"/>
          <p:cNvSpPr txBox="1"/>
          <p:nvPr/>
        </p:nvSpPr>
        <p:spPr>
          <a:xfrm>
            <a:off x="14478000" y="802309"/>
            <a:ext cx="11650979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David P. Woodruff, Carnegie Mellon University and Google Research</a:t>
            </a:r>
          </a:p>
          <a:p>
            <a:r>
              <a:rPr lang="en-US" sz="32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Samson Zhou, Texas A&amp;M University</a:t>
            </a:r>
          </a:p>
        </p:txBody>
      </p:sp>
      <p:pic>
        <p:nvPicPr>
          <p:cNvPr id="54" name="neurips_logo.pdf" descr="neurips_logo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7816" y="588942"/>
            <a:ext cx="4797779" cy="2159001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E5ABA1D-C23B-9DE5-AB15-45A58E49ECB4}"/>
                  </a:ext>
                </a:extLst>
              </p:cNvPr>
              <p:cNvSpPr/>
              <p:nvPr/>
            </p:nvSpPr>
            <p:spPr>
              <a:xfrm>
                <a:off x="1652464" y="13339282"/>
                <a:ext cx="7177887" cy="6991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3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36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sz="3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sz="3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endParaRPr lang="en-US" sz="3600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E5ABA1D-C23B-9DE5-AB15-45A58E49EC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464" y="13339282"/>
                <a:ext cx="7177887" cy="6991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45">
            <a:extLst>
              <a:ext uri="{FF2B5EF4-FFF2-40B4-BE49-F238E27FC236}">
                <a16:creationId xmlns:a16="http://schemas.microsoft.com/office/drawing/2014/main" id="{241E6EF6-FD48-63C3-3009-B22295ED192A}"/>
              </a:ext>
            </a:extLst>
          </p:cNvPr>
          <p:cNvSpPr txBox="1"/>
          <p:nvPr/>
        </p:nvSpPr>
        <p:spPr>
          <a:xfrm>
            <a:off x="732246" y="16097589"/>
            <a:ext cx="10404754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Heavy-Hitters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842D10-9EAF-3B80-BDE9-4EFB3CEF5A52}"/>
                  </a:ext>
                </a:extLst>
              </p:cNvPr>
              <p:cNvSpPr txBox="1"/>
              <p:nvPr/>
            </p:nvSpPr>
            <p:spPr>
              <a:xfrm>
                <a:off x="706120" y="16846466"/>
                <a:ext cx="10404754" cy="48654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sz="3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3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sz="3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3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0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3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endParaRPr lang="en-US" sz="3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be the norm of the frequency vector:</a:t>
                </a:r>
              </a:p>
              <a:p>
                <a:pPr marL="457200" lvl="1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3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lvl="1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3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lvl="1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3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000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Goal</a:t>
                </a: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lang="en-US" sz="3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0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3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and a threshold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output the elements </a:t>
                </a:r>
                <a14:m>
                  <m:oMath xmlns:m="http://schemas.openxmlformats.org/officeDocument/2006/math">
                    <m:r>
                      <a:rPr lang="en-US" sz="3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30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...and no elements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30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sz="3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3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000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Motivation</a:t>
                </a: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DDoS prevention, iceberg queries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842D10-9EAF-3B80-BDE9-4EFB3CEF5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120" y="16846466"/>
                <a:ext cx="10404754" cy="4865499"/>
              </a:xfrm>
              <a:prstGeom prst="rect">
                <a:avLst/>
              </a:prstGeom>
              <a:blipFill>
                <a:blip r:embed="rId6"/>
                <a:stretch>
                  <a:fillRect l="-1230" t="-1504" b="-300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C8C3089-ACD8-B705-0F12-928E5EE7261C}"/>
                  </a:ext>
                </a:extLst>
              </p:cNvPr>
              <p:cNvSpPr/>
              <p:nvPr/>
            </p:nvSpPr>
            <p:spPr>
              <a:xfrm>
                <a:off x="1289904" y="18397861"/>
                <a:ext cx="7177887" cy="12196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ad>
                        <m:radPr>
                          <m:degHide m:val="on"/>
                          <m:ctrlP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C8C3089-ACD8-B705-0F12-928E5EE726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904" y="18397861"/>
                <a:ext cx="7177887" cy="121969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45">
            <a:extLst>
              <a:ext uri="{FF2B5EF4-FFF2-40B4-BE49-F238E27FC236}">
                <a16:creationId xmlns:a16="http://schemas.microsoft.com/office/drawing/2014/main" id="{6327F4BC-3A01-364D-F303-2997C0937DE2}"/>
              </a:ext>
            </a:extLst>
          </p:cNvPr>
          <p:cNvSpPr txBox="1"/>
          <p:nvPr/>
        </p:nvSpPr>
        <p:spPr>
          <a:xfrm>
            <a:off x="11163074" y="3810476"/>
            <a:ext cx="9064534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lang="en-US" sz="3600" dirty="0">
              <a:solidFill>
                <a:srgbClr val="C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4644A35-676B-86F8-EE84-082C531D9D62}"/>
                  </a:ext>
                </a:extLst>
              </p:cNvPr>
              <p:cNvSpPr txBox="1"/>
              <p:nvPr/>
            </p:nvSpPr>
            <p:spPr>
              <a:xfrm>
                <a:off x="10938618" y="10004378"/>
                <a:ext cx="11041163" cy="61534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Each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0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can increase or decrease a coordinate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of the underlying frequency vector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endParaRPr lang="en-US" sz="3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3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simplicity, we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∈{−1,+1}</m:t>
                    </m:r>
                  </m:oMath>
                </a14:m>
                <a:endParaRPr lang="en-US" sz="3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3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the robust setting, each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can be chosen </a:t>
                </a:r>
                <a:r>
                  <a:rPr lang="en-US" sz="3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adversarially</a:t>
                </a:r>
                <a:endParaRPr lang="en-US" sz="3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3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/(2</m:t>
                            </m:r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+1)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space algorithm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estimation, where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the length of the stream </a:t>
                </a:r>
                <a:r>
                  <a:rPr lang="en-US" sz="300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[BEO22]</a:t>
                </a: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3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Nothing known for constant-factor approximation in space polynomial in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3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4644A35-676B-86F8-EE84-082C531D9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8618" y="10004378"/>
                <a:ext cx="11041163" cy="6153416"/>
              </a:xfrm>
              <a:prstGeom prst="rect">
                <a:avLst/>
              </a:prstGeom>
              <a:blipFill>
                <a:blip r:embed="rId8"/>
                <a:stretch>
                  <a:fillRect l="-1104" t="-118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43">
            <a:extLst>
              <a:ext uri="{FF2B5EF4-FFF2-40B4-BE49-F238E27FC236}">
                <a16:creationId xmlns:a16="http://schemas.microsoft.com/office/drawing/2014/main" id="{F7065D55-C12D-E9C2-1D26-77CC8AFB31A0}"/>
              </a:ext>
            </a:extLst>
          </p:cNvPr>
          <p:cNvSpPr txBox="1"/>
          <p:nvPr/>
        </p:nvSpPr>
        <p:spPr>
          <a:xfrm>
            <a:off x="11009437" y="15805678"/>
            <a:ext cx="9064533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Dense-Sparse Tradeoffs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0BC38C8-E14A-1FC5-E6F3-66DE8E4B0A14}"/>
                  </a:ext>
                </a:extLst>
              </p:cNvPr>
              <p:cNvSpPr txBox="1"/>
              <p:nvPr/>
            </p:nvSpPr>
            <p:spPr>
              <a:xfrm>
                <a:off x="10982655" y="16466366"/>
                <a:ext cx="9853992" cy="37856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00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[BEO22] </a:t>
                </a: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observes that the value of the function can change by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-multiplicative factor a lot, but only if the value of the function is </a:t>
                </a:r>
                <a:r>
                  <a:rPr lang="en-US" sz="30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SMALL</a:t>
                </a:r>
                <a:endParaRPr lang="en-US" sz="3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the function has </a:t>
                </a:r>
                <a:r>
                  <a:rPr lang="en-US" sz="30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SMALL</a:t>
                </a: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value, it must be somewhat sparse, can use sparse recovery to identify the frequency vector</a:t>
                </a: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Leads to good balancing to handle cases where value of the function changes by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-multiplicative factor 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0BC38C8-E14A-1FC5-E6F3-66DE8E4B0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2655" y="16466366"/>
                <a:ext cx="9853992" cy="3785652"/>
              </a:xfrm>
              <a:prstGeom prst="rect">
                <a:avLst/>
              </a:prstGeom>
              <a:blipFill>
                <a:blip r:embed="rId9"/>
                <a:stretch>
                  <a:fillRect l="-1300" t="-1932" r="-2104" b="-418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8E2C11-6B5E-CE9E-2032-683F27A46769}"/>
                  </a:ext>
                </a:extLst>
              </p:cNvPr>
              <p:cNvSpPr txBox="1"/>
              <p:nvPr/>
            </p:nvSpPr>
            <p:spPr>
              <a:xfrm>
                <a:off x="21996390" y="3510110"/>
                <a:ext cx="10639874" cy="616322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∈[1,2]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Then there exists an </a:t>
                </a:r>
                <a:r>
                  <a:rPr lang="en-US" sz="2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adversarially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robust algorithm that solves the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-heavy hitters problem on turnstile streams, using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8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28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2.5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e>
                          <m:sup>
                            <m:f>
                              <m:fPr>
                                <m:ctrlPr>
                                  <a:rPr lang="en-US" sz="28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  <m:r>
                                  <a:rPr lang="en-US" sz="28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𝑝</m:t>
                                </m:r>
                                <m:r>
                                  <a:rPr lang="en-US" sz="28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−2</m:t>
                                </m:r>
                              </m:num>
                              <m:den>
                                <m:r>
                                  <a:rPr lang="en-US" sz="28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4</m:t>
                                </m:r>
                                <m:r>
                                  <a:rPr lang="en-US" sz="28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𝑝</m:t>
                                </m:r>
                                <m:r>
                                  <a:rPr lang="en-US" sz="28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−3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bits of space</a:t>
                </a: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∈[1,2]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24</m:t>
                        </m:r>
                        <m:sSup>
                          <m:sSupPr>
                            <m:ctrlP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−23</m:t>
                        </m:r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+4</m:t>
                        </m:r>
                      </m:num>
                      <m:den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(4</m:t>
                        </m:r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−3)(12</m:t>
                        </m:r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+3)</m:t>
                        </m:r>
                      </m:den>
                    </m:f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Then there exists an </a:t>
                </a:r>
                <a:r>
                  <a:rPr lang="en-US" sz="2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adversarially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robust algorithm that outputs a constant-factor 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-estimation on turnstile streams, using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𝑐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bits of space</a:t>
                </a: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Streaming algorithm for estimating the frequency moment of the tail vector, which achieves additive error and uses space independent in the size of the tail</a:t>
                </a: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8E2C11-6B5E-CE9E-2032-683F27A46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6390" y="3510110"/>
                <a:ext cx="10639874" cy="6163226"/>
              </a:xfrm>
              <a:prstGeom prst="rect">
                <a:avLst/>
              </a:prstGeom>
              <a:blipFill>
                <a:blip r:embed="rId10"/>
                <a:stretch>
                  <a:fillRect l="-1031" t="-989" r="-148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43">
            <a:extLst>
              <a:ext uri="{FF2B5EF4-FFF2-40B4-BE49-F238E27FC236}">
                <a16:creationId xmlns:a16="http://schemas.microsoft.com/office/drawing/2014/main" id="{38EA9C22-BD43-7CF0-A1F2-AF6189B04222}"/>
              </a:ext>
            </a:extLst>
          </p:cNvPr>
          <p:cNvSpPr txBox="1"/>
          <p:nvPr/>
        </p:nvSpPr>
        <p:spPr>
          <a:xfrm>
            <a:off x="22069891" y="2798362"/>
            <a:ext cx="8539864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Our Results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39BF2B6-6729-D741-614F-E11EC2CD31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24345" y="4478880"/>
            <a:ext cx="11572045" cy="4191699"/>
          </a:xfrm>
          <a:prstGeom prst="rect">
            <a:avLst/>
          </a:prstGeom>
        </p:spPr>
      </p:pic>
      <p:sp>
        <p:nvSpPr>
          <p:cNvPr id="25" name="TextBox 45">
            <a:extLst>
              <a:ext uri="{FF2B5EF4-FFF2-40B4-BE49-F238E27FC236}">
                <a16:creationId xmlns:a16="http://schemas.microsoft.com/office/drawing/2014/main" id="{8992BEFA-84A5-B9FF-6091-AABBE46820A8}"/>
              </a:ext>
            </a:extLst>
          </p:cNvPr>
          <p:cNvSpPr txBox="1"/>
          <p:nvPr/>
        </p:nvSpPr>
        <p:spPr>
          <a:xfrm>
            <a:off x="11163074" y="3414679"/>
            <a:ext cx="9064534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Insertion-Only Streams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0C40A7-959A-648F-F5F4-99F3FC3AD561}"/>
              </a:ext>
            </a:extLst>
          </p:cNvPr>
          <p:cNvSpPr txBox="1"/>
          <p:nvPr/>
        </p:nvSpPr>
        <p:spPr>
          <a:xfrm>
            <a:off x="17651505" y="3436152"/>
            <a:ext cx="2209802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[HKM+20]</a:t>
            </a:r>
            <a:endParaRPr lang="en-US" sz="36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4881CE5-822D-736B-89AA-209CAA834F6D}"/>
              </a:ext>
            </a:extLst>
          </p:cNvPr>
          <p:cNvSpPr txBox="1"/>
          <p:nvPr/>
        </p:nvSpPr>
        <p:spPr>
          <a:xfrm>
            <a:off x="15653230" y="3436152"/>
            <a:ext cx="2209802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[BJWY20]</a:t>
            </a:r>
            <a:endParaRPr lang="en-US" sz="36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63E6B8-314C-B2E7-AEA1-A1C95856CE0F}"/>
              </a:ext>
            </a:extLst>
          </p:cNvPr>
          <p:cNvSpPr txBox="1"/>
          <p:nvPr/>
        </p:nvSpPr>
        <p:spPr>
          <a:xfrm>
            <a:off x="19692922" y="3434969"/>
            <a:ext cx="2209802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[WZ21]</a:t>
            </a:r>
            <a:endParaRPr lang="en-US" sz="3600" dirty="0"/>
          </a:p>
        </p:txBody>
      </p:sp>
      <p:sp>
        <p:nvSpPr>
          <p:cNvPr id="60" name="TextBox 43">
            <a:extLst>
              <a:ext uri="{FF2B5EF4-FFF2-40B4-BE49-F238E27FC236}">
                <a16:creationId xmlns:a16="http://schemas.microsoft.com/office/drawing/2014/main" id="{282AB17E-29CE-2D2C-D0A7-2F96D2D773D4}"/>
              </a:ext>
            </a:extLst>
          </p:cNvPr>
          <p:cNvSpPr txBox="1"/>
          <p:nvPr/>
        </p:nvSpPr>
        <p:spPr>
          <a:xfrm>
            <a:off x="21996390" y="8893968"/>
            <a:ext cx="9064533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Techniques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E8ABEB9-C177-9F57-3B00-E649D6627BD2}"/>
                  </a:ext>
                </a:extLst>
              </p:cNvPr>
              <p:cNvSpPr txBox="1"/>
              <p:nvPr/>
            </p:nvSpPr>
            <p:spPr>
              <a:xfrm>
                <a:off x="21842753" y="9516680"/>
                <a:ext cx="10639873" cy="52459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marL="457200" indent="-457200">
                  <a:spcBef>
                    <a:spcPts val="6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000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Observation</a:t>
                </a: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if the function has </a:t>
                </a:r>
                <a:r>
                  <a:rPr lang="en-US" sz="30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LARGE</a:t>
                </a: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value, it takes more updates to change the value of the function by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-multiplicative factor if the updates are to different coordinates</a:t>
                </a:r>
              </a:p>
              <a:p>
                <a:pPr marL="457200" indent="-457200">
                  <a:spcBef>
                    <a:spcPts val="6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 can capture the case where the updates are to the same coordinates through heavy-hitter algorithms</a:t>
                </a:r>
              </a:p>
              <a:p>
                <a:pPr marL="457200" indent="-457200">
                  <a:spcBef>
                    <a:spcPts val="6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However, these heavy-hitter algorithms may themselves fail</a:t>
                </a:r>
              </a:p>
              <a:p>
                <a:pPr marL="457200" indent="-457200">
                  <a:spcBef>
                    <a:spcPts val="6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Deterministic heavy-hitter algorithm for turnstile streams that uses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sz="3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0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sz="30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0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0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lang="en-US" sz="3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3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3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2−2/</m:t>
                            </m:r>
                            <m:r>
                              <a:rPr lang="en-US" sz="30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bits of space for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∈[1,2]</m:t>
                    </m:r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300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[GM07]</a:t>
                </a:r>
                <a:endParaRPr lang="en-US" sz="3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indent="-457200">
                  <a:spcBef>
                    <a:spcPts val="6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Leads to </a:t>
                </a:r>
                <a:r>
                  <a:rPr lang="en-US" sz="3000" i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better</a:t>
                </a: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balancing for analyzing cases where value of the function changes by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-multiplicative factor </a:t>
                </a: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E8ABEB9-C177-9F57-3B00-E649D6627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2753" y="9516680"/>
                <a:ext cx="10639873" cy="5245988"/>
              </a:xfrm>
              <a:prstGeom prst="rect">
                <a:avLst/>
              </a:prstGeom>
              <a:blipFill>
                <a:blip r:embed="rId12"/>
                <a:stretch>
                  <a:fillRect l="-1145" t="-1394" r="-859" b="-2671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38">
            <a:extLst>
              <a:ext uri="{FF2B5EF4-FFF2-40B4-BE49-F238E27FC236}">
                <a16:creationId xmlns:a16="http://schemas.microsoft.com/office/drawing/2014/main" id="{FD4B37DE-0998-1647-2EFB-4332690037A6}"/>
              </a:ext>
            </a:extLst>
          </p:cNvPr>
          <p:cNvSpPr txBox="1"/>
          <p:nvPr/>
        </p:nvSpPr>
        <p:spPr>
          <a:xfrm>
            <a:off x="780927" y="3140597"/>
            <a:ext cx="10404754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Motivation</a:t>
            </a:r>
            <a:endParaRPr sz="3600" dirty="0"/>
          </a:p>
        </p:txBody>
      </p:sp>
      <p:sp>
        <p:nvSpPr>
          <p:cNvPr id="5" name="TextBox 39">
            <a:extLst>
              <a:ext uri="{FF2B5EF4-FFF2-40B4-BE49-F238E27FC236}">
                <a16:creationId xmlns:a16="http://schemas.microsoft.com/office/drawing/2014/main" id="{C558FE92-A325-4872-8A74-126180C363F5}"/>
              </a:ext>
            </a:extLst>
          </p:cNvPr>
          <p:cNvSpPr txBox="1"/>
          <p:nvPr/>
        </p:nvSpPr>
        <p:spPr>
          <a:xfrm>
            <a:off x="625473" y="3727162"/>
            <a:ext cx="10092664" cy="3933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ma14="http://schemas.microsoft.com/office/mac/drawingml/2011/main" xmlns:a14="http://schemas.microsoft.com/office/drawing/2010/main" xmlns:mc="http://schemas.openxmlformats.org/markup-compatibility/2006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Algorithms are often evaluated with the assumption that the input is independent of the parameters of the algorithm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Adversary may exploit these parameters to generate adversarial inputs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Multiple interactions with the algorithm may cause future inputs to depend on previous outputs (and thus internal parameters of the algorithm)</a:t>
            </a:r>
          </a:p>
        </p:txBody>
      </p:sp>
      <p:sp>
        <p:nvSpPr>
          <p:cNvPr id="9" name="TextBox 43">
            <a:extLst>
              <a:ext uri="{FF2B5EF4-FFF2-40B4-BE49-F238E27FC236}">
                <a16:creationId xmlns:a16="http://schemas.microsoft.com/office/drawing/2014/main" id="{385879F7-0BA9-85DC-A6F0-5808DACEF349}"/>
              </a:ext>
            </a:extLst>
          </p:cNvPr>
          <p:cNvSpPr txBox="1"/>
          <p:nvPr/>
        </p:nvSpPr>
        <p:spPr>
          <a:xfrm>
            <a:off x="21781402" y="14749873"/>
            <a:ext cx="9064533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Experiments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2EB72E-E5A6-2C32-65AA-B74889403DFA}"/>
              </a:ext>
            </a:extLst>
          </p:cNvPr>
          <p:cNvSpPr txBox="1"/>
          <p:nvPr/>
        </p:nvSpPr>
        <p:spPr>
          <a:xfrm>
            <a:off x="21843352" y="15568801"/>
            <a:ext cx="10945950" cy="24006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CAIDA traffic monitoring dataset, with anonymized passive traffic traces from the “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equinix-nyc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” data center’s high-speed monitor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Extracted sender IP addresses from 12 minutes of the internet flow data, containing roughly 3 million total events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Compared flip number vs. flip number of residual vector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3E3C596-0BCD-8679-A938-5B9CBC212A8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996390" y="17969458"/>
            <a:ext cx="3368121" cy="227843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D286131-6545-5FDE-7452-9234F874A6C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5594055" y="18028011"/>
            <a:ext cx="3340973" cy="223845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889768A-1A01-6B32-62ED-A1C2AF5AB67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9167115" y="18083242"/>
            <a:ext cx="2885279" cy="2130291"/>
          </a:xfrm>
          <a:prstGeom prst="rect">
            <a:avLst/>
          </a:prstGeom>
        </p:spPr>
      </p:pic>
      <p:sp>
        <p:nvSpPr>
          <p:cNvPr id="23" name="TextBox 61">
            <a:extLst>
              <a:ext uri="{FF2B5EF4-FFF2-40B4-BE49-F238E27FC236}">
                <a16:creationId xmlns:a16="http://schemas.microsoft.com/office/drawing/2014/main" id="{034C1090-6F67-3326-6935-36CC7A034494}"/>
              </a:ext>
            </a:extLst>
          </p:cNvPr>
          <p:cNvSpPr txBox="1"/>
          <p:nvPr/>
        </p:nvSpPr>
        <p:spPr>
          <a:xfrm>
            <a:off x="17555427" y="20658134"/>
            <a:ext cx="7611711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b">
            <a:spAutoFit/>
          </a:bodyPr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lang="en-US"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[BJWY22]: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Omri Ben-Eliezer, Rajesh Jayaram, David P. Woodruff, and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Eylon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Yogev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A framework for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adversarially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robust streaming algorithms. J. ACM,, 2022</a:t>
            </a:r>
          </a:p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lang="en-US"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[BEO22]: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Omri Ben-Eliezer, Talya Eden, and Krzysztof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Onak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Adversarially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robust streaming via dense-sparse trade-offs. SOSA, 2022</a:t>
            </a:r>
          </a:p>
        </p:txBody>
      </p:sp>
      <p:sp>
        <p:nvSpPr>
          <p:cNvPr id="26" name="TextBox 45">
            <a:extLst>
              <a:ext uri="{FF2B5EF4-FFF2-40B4-BE49-F238E27FC236}">
                <a16:creationId xmlns:a16="http://schemas.microsoft.com/office/drawing/2014/main" id="{9ECF207B-281E-87FB-1C0B-8A40F6BF0C84}"/>
              </a:ext>
            </a:extLst>
          </p:cNvPr>
          <p:cNvSpPr txBox="1"/>
          <p:nvPr/>
        </p:nvSpPr>
        <p:spPr>
          <a:xfrm>
            <a:off x="19751652" y="19985973"/>
            <a:ext cx="2567656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References</a:t>
            </a:r>
            <a:endParaRPr sz="3600" dirty="0"/>
          </a:p>
        </p:txBody>
      </p:sp>
      <p:sp>
        <p:nvSpPr>
          <p:cNvPr id="28" name="TextBox 61">
            <a:extLst>
              <a:ext uri="{FF2B5EF4-FFF2-40B4-BE49-F238E27FC236}">
                <a16:creationId xmlns:a16="http://schemas.microsoft.com/office/drawing/2014/main" id="{7AA49ABC-F4AB-7FCF-F6D5-077B1AE1D007}"/>
              </a:ext>
            </a:extLst>
          </p:cNvPr>
          <p:cNvSpPr txBox="1"/>
          <p:nvPr/>
        </p:nvSpPr>
        <p:spPr>
          <a:xfrm>
            <a:off x="11050975" y="20757472"/>
            <a:ext cx="583636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b">
            <a:spAutoFit/>
          </a:bodyPr>
          <a:lstStyle/>
          <a:p>
            <a:pPr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lang="en-US" sz="2400" dirty="0">
                <a:solidFill>
                  <a:srgbClr val="FF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https://github.com/samsonzhou/WZ24</a:t>
            </a:r>
          </a:p>
        </p:txBody>
      </p:sp>
      <p:sp>
        <p:nvSpPr>
          <p:cNvPr id="31" name="TextBox 61">
            <a:extLst>
              <a:ext uri="{FF2B5EF4-FFF2-40B4-BE49-F238E27FC236}">
                <a16:creationId xmlns:a16="http://schemas.microsoft.com/office/drawing/2014/main" id="{9921B32C-F191-F712-8C37-2B5C796F8258}"/>
              </a:ext>
            </a:extLst>
          </p:cNvPr>
          <p:cNvSpPr txBox="1"/>
          <p:nvPr/>
        </p:nvSpPr>
        <p:spPr>
          <a:xfrm>
            <a:off x="25177591" y="20282623"/>
            <a:ext cx="7611711" cy="1477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b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[HKM+20]: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Avinatan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Hassidim, Haim Kaplan,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Yishay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Mansour, Yossi Matias, and Uri Stemmer.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Adversarially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robust streaming algorithms via differential privacy.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NeurIPS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2020</a:t>
            </a:r>
          </a:p>
          <a:p>
            <a:r>
              <a:rPr lang="en-US"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[WZ21]: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David P. Woodruff and Samson Zhou. Tight bounds for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adversarially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robust streams and sliding windows via difference estimators. FOCS 2021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808</Words>
  <Application>Microsoft Office PowerPoint</Application>
  <PresentationFormat>Custom</PresentationFormat>
  <Paragraphs>67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Zhou</dc:creator>
  <cp:lastModifiedBy>Zhou, Samson S</cp:lastModifiedBy>
  <cp:revision>9</cp:revision>
  <dcterms:modified xsi:type="dcterms:W3CDTF">2024-12-07T19:35:55Z</dcterms:modified>
</cp:coreProperties>
</file>