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4"/>
  </p:notesMasterIdLst>
  <p:sldIdLst>
    <p:sldId id="861" r:id="rId2"/>
    <p:sldId id="900" r:id="rId3"/>
    <p:sldId id="901" r:id="rId4"/>
    <p:sldId id="902" r:id="rId5"/>
    <p:sldId id="903" r:id="rId6"/>
    <p:sldId id="904" r:id="rId7"/>
    <p:sldId id="905" r:id="rId8"/>
    <p:sldId id="906" r:id="rId9"/>
    <p:sldId id="907" r:id="rId10"/>
    <p:sldId id="908" r:id="rId11"/>
    <p:sldId id="909" r:id="rId12"/>
    <p:sldId id="912" r:id="rId13"/>
    <p:sldId id="913" r:id="rId14"/>
    <p:sldId id="914" r:id="rId15"/>
    <p:sldId id="915" r:id="rId16"/>
    <p:sldId id="916" r:id="rId17"/>
    <p:sldId id="917" r:id="rId18"/>
    <p:sldId id="918" r:id="rId19"/>
    <p:sldId id="919" r:id="rId20"/>
    <p:sldId id="920" r:id="rId21"/>
    <p:sldId id="921" r:id="rId22"/>
    <p:sldId id="922" r:id="rId23"/>
    <p:sldId id="923" r:id="rId24"/>
    <p:sldId id="924" r:id="rId25"/>
    <p:sldId id="925" r:id="rId26"/>
    <p:sldId id="926" r:id="rId27"/>
    <p:sldId id="927" r:id="rId28"/>
    <p:sldId id="928" r:id="rId29"/>
    <p:sldId id="929" r:id="rId30"/>
    <p:sldId id="930" r:id="rId31"/>
    <p:sldId id="931" r:id="rId32"/>
    <p:sldId id="932" r:id="rId33"/>
    <p:sldId id="933" r:id="rId34"/>
    <p:sldId id="934" r:id="rId35"/>
    <p:sldId id="935" r:id="rId36"/>
    <p:sldId id="936" r:id="rId37"/>
    <p:sldId id="937" r:id="rId38"/>
    <p:sldId id="938" r:id="rId39"/>
    <p:sldId id="939" r:id="rId40"/>
    <p:sldId id="940" r:id="rId41"/>
    <p:sldId id="941" r:id="rId42"/>
    <p:sldId id="942" r:id="rId43"/>
    <p:sldId id="945" r:id="rId44"/>
    <p:sldId id="943" r:id="rId45"/>
    <p:sldId id="946" r:id="rId46"/>
    <p:sldId id="947" r:id="rId47"/>
    <p:sldId id="948" r:id="rId48"/>
    <p:sldId id="950" r:id="rId49"/>
    <p:sldId id="944" r:id="rId50"/>
    <p:sldId id="949" r:id="rId51"/>
    <p:sldId id="951" r:id="rId52"/>
    <p:sldId id="953" r:id="rId53"/>
    <p:sldId id="952" r:id="rId54"/>
    <p:sldId id="956" r:id="rId55"/>
    <p:sldId id="954" r:id="rId56"/>
    <p:sldId id="957" r:id="rId57"/>
    <p:sldId id="958" r:id="rId58"/>
    <p:sldId id="960" r:id="rId59"/>
    <p:sldId id="961" r:id="rId60"/>
    <p:sldId id="962" r:id="rId61"/>
    <p:sldId id="963" r:id="rId62"/>
    <p:sldId id="964" r:id="rId63"/>
    <p:sldId id="965" r:id="rId64"/>
    <p:sldId id="966" r:id="rId65"/>
    <p:sldId id="967" r:id="rId66"/>
    <p:sldId id="968" r:id="rId67"/>
    <p:sldId id="969" r:id="rId68"/>
    <p:sldId id="986" r:id="rId69"/>
    <p:sldId id="987" r:id="rId70"/>
    <p:sldId id="787" r:id="rId71"/>
    <p:sldId id="788" r:id="rId72"/>
    <p:sldId id="504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59EA1D-3560-4E95-A89B-9B106DFD8E0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DE5E9-D194-4CBB-923E-2795FD1F6C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1107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0110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7831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034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10276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83143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50229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923683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86553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529437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6001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0019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281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829703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62024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09993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433999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3690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965568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59356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538483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946750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38215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81150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55106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880152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04337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8963366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7367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23066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6133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1516628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37242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79631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950079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46831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12164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90153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6740400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19075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9750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56934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907978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42150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50251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2748114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0860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694678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1739736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4602112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937872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941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9686142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19454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515128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1026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4261338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879091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54270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587516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126775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848025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42049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63137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171263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69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46226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70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346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1873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5690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2226E65-ADC9-4F29-BA00-34B3E2F9B8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058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9AC7-1F6F-247C-2F4D-408DCE3EAD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3F2827-45AD-B9B0-1B2D-3085DD6F83F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C66231-7E4C-992B-CAB7-E894CA0368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8F44CC-36AB-766A-EF3A-569F1C94AD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90BD72-751A-AFF8-67BA-829716C43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2923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DEA4BD-2531-55C4-73F2-81649E33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2D823DA-8476-F33F-3B54-D409E74A8F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C51FEB-B6D3-4FAC-E8F4-E8F4DEE9A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7C5EE5-6446-7930-AC23-E5CFAD2ACF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18DF4-7499-1589-C62E-9FD8961162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3488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A728AB-160D-26A1-2AF9-65FFD7E738A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A53AF8-9BC3-FAA3-47FB-6580657D18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0F858-BC66-C3A7-7613-840ABE91E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0199BB-26BA-83E9-152F-B4C8B5C03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881A21-8644-09BC-F2C3-2A7A47FC4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681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58D216-E66E-CCE0-CDB5-0686A8BA26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B35E6-0E37-C33F-B9B1-21FF9013AF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ED572A-46F2-7125-5E01-06C5C2C07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C4E4DA-FAE3-F0F8-8E55-6B3F974EE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6E07A4-5BBA-88EE-5586-A718DABAF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299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7EC75-3F01-313C-2A3F-9F672DA159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1DD48C-A54A-873A-3591-827AB2FBE0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B26800-66FA-5752-8C20-1B82BA401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54A84F-985F-D129-BA54-C9DFCE4D2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B57868-2321-A15D-6ECC-26B28814CD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1884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02D9-A32A-5B40-500B-4DCDA8B68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FB98B8-3BAF-1E9D-0768-2A4FD38AE8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6833441-22DF-1120-96F6-7DDF7C46CB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CA2B93-852B-42DB-918B-287427E87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0FE969-584A-F5E9-4174-C211146A2C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94231-4EA7-EAEF-B428-BD99FE9BD5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208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C1520-718F-5D24-5F26-58AB1FFAF7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684109-21ED-557B-A6E9-FF2D00AED4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CE661-5FBC-2811-A8EC-1935E6A88C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9E2A5C4-58D7-5338-099A-0B3980DC9B6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4EEA84-381C-FDA8-4EDF-FD3FFEE35E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EA04DFE-B53E-038F-665C-33796758F3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D638CA-5A02-92FD-FB44-ED2D2FEC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8D283B7-B631-7505-BF62-41706C37F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3040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B203B8-1C79-B430-A7E0-4517409B2E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08161E-36CC-35F3-BEC3-E4D2B4C03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9A1BB-1DD3-26DF-2691-B4FD48F80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4DE75-3874-8222-58A2-3BE880B06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785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2E61331-6B6D-4058-A7AD-FDFE28A03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BBEABB-C956-F755-84BC-1C1594A12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E1CECD-EFC1-05E5-FC06-312CC550E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5953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19C86-B538-DBEB-421E-35FBDE8AE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F617D-967E-78EE-6243-47433D966A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1A1BDC-9398-FB44-47E2-5293804FEA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D0BA2-2B7B-5C24-EAF0-06DFA1F3AF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FD11DC-8B18-4445-DEB8-A140EDD607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4A0165-D0A1-003C-FCA4-B69B520D17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73943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465473-5C98-953F-17B2-FCCEFCA15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BDDDFE3-600B-8EDB-8E52-625A96EFAC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2EC2AD-91AE-110F-9686-35F4674B9C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476119-1EA7-AAFE-9D43-9662CCE36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AD2C7E-4CBD-4530-81E3-B58DA908448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9AF947A-953B-87AB-F37F-2C9085025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8A3D07-74EE-C634-2623-18B74676C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5080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CC194B7-831E-4900-490C-A8227963AF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8A2DC-8CA6-44CF-EE70-66C2DF26DB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5829EA-84D9-8C78-4F2E-7A3A94F95B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AD2C7E-4CBD-4530-81E3-B58DA9084480}" type="datetimeFigureOut">
              <a:rPr lang="en-US" smtClean="0"/>
              <a:t>9/11/2023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0682EA-8C1F-1AF1-1D8D-EC01DD283E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65A129-59D9-5A7B-49BA-CE26C2F656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BA807-B790-438A-BD02-7394D61D7F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847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4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3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4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46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90.png"/><Relationship Id="rId4" Type="http://schemas.openxmlformats.org/officeDocument/2006/relationships/image" Target="../media/image4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4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5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40.png"/><Relationship Id="rId4" Type="http://schemas.openxmlformats.org/officeDocument/2006/relationships/image" Target="../media/image5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57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5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5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3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3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6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7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69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6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0.png"/><Relationship Id="rId4" Type="http://schemas.openxmlformats.org/officeDocument/2006/relationships/image" Target="../media/image72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0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0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0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7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2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3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9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4.png"/><Relationship Id="rId4" Type="http://schemas.openxmlformats.org/officeDocument/2006/relationships/image" Target="../media/image86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9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0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92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6.png"/><Relationship Id="rId4" Type="http://schemas.openxmlformats.org/officeDocument/2006/relationships/image" Target="../media/image97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9.png"/><Relationship Id="rId4" Type="http://schemas.openxmlformats.org/officeDocument/2006/relationships/image" Target="../media/image9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3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8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99.png"/><Relationship Id="rId4" Type="http://schemas.openxmlformats.org/officeDocument/2006/relationships/image" Target="../media/image10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100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92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4.png"/><Relationship Id="rId4" Type="http://schemas.openxmlformats.org/officeDocument/2006/relationships/image" Target="../media/image92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3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2.png"/><Relationship Id="rId4" Type="http://schemas.openxmlformats.org/officeDocument/2006/relationships/image" Target="../media/image105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5.png"/><Relationship Id="rId5" Type="http://schemas.openxmlformats.org/officeDocument/2006/relationships/image" Target="../media/image107.png"/><Relationship Id="rId4" Type="http://schemas.openxmlformats.org/officeDocument/2006/relationships/image" Target="../media/image105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6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8.png"/><Relationship Id="rId5" Type="http://schemas.openxmlformats.org/officeDocument/2006/relationships/image" Target="../media/image95.png"/><Relationship Id="rId4" Type="http://schemas.openxmlformats.org/officeDocument/2006/relationships/image" Target="../media/image107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9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30.png"/><Relationship Id="rId4" Type="http://schemas.openxmlformats.org/officeDocument/2006/relationships/image" Target="../media/image35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1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00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0.png"/><Relationship Id="rId2" Type="http://schemas.openxmlformats.org/officeDocument/2006/relationships/image" Target="../media/image8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1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40.png"/><Relationship Id="rId2" Type="http://schemas.openxmlformats.org/officeDocument/2006/relationships/image" Target="../media/image83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0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6.png"/><Relationship Id="rId4" Type="http://schemas.openxmlformats.org/officeDocument/2006/relationships/image" Target="../media/image38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9558-8CBC-D30A-02F3-65EA383A4C4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>
                <a:solidFill>
                  <a:srgbClr val="C00000"/>
                </a:solidFill>
              </a:rPr>
              <a:t>CSCE 689: Special Topics in Modern Algorithms for Data Science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02CB3-FC8E-C393-0D77-33E8A17F6B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789797"/>
          </a:xfrm>
        </p:spPr>
        <p:txBody>
          <a:bodyPr>
            <a:normAutofit/>
          </a:bodyPr>
          <a:lstStyle/>
          <a:p>
            <a:r>
              <a:rPr lang="en-US" sz="3600" dirty="0"/>
              <a:t>Lecture 10</a:t>
            </a:r>
          </a:p>
          <a:p>
            <a:endParaRPr lang="en-US" sz="3600" dirty="0"/>
          </a:p>
          <a:p>
            <a:r>
              <a:rPr lang="en-US" sz="2800" dirty="0"/>
              <a:t>Samson Zhou</a:t>
            </a:r>
          </a:p>
        </p:txBody>
      </p:sp>
    </p:spTree>
    <p:extLst>
      <p:ext uri="{BB962C8B-B14F-4D97-AF65-F5344CB8AC3E}">
        <p14:creationId xmlns:p14="http://schemas.microsoft.com/office/powerpoint/2010/main" val="642191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80450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88860759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56054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2635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332655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8865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771508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86752455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026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007141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8225236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79676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71660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0693944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67850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931064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833950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14228695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61621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003192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2765541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78503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2795064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40405155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666324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276749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9034701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89875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0088679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5693990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52413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Frequent Items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item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decrement counter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 by setting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6218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522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156772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5425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37740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24299922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20671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54976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591541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506599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4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0134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627563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690609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14139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3617215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2984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the items </a:t>
                </a:r>
                <a:r>
                  <a:rPr lang="en-US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682930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=6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Report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en-US" dirty="0"/>
                  <a:t> as frequent items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6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5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6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843520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At the end of the stream</a:t>
                </a:r>
                <a:r>
                  <a:rPr lang="en-US" dirty="0">
                    <a:solidFill>
                      <a:schemeClr val="tx1"/>
                    </a:solidFill>
                  </a:rPr>
                  <a:t> of length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we report all items with</a:t>
                </a:r>
                <a:r>
                  <a:rPr lang="en-US" dirty="0"/>
                  <a:t>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If there are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coordinates with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they will all be tracked and reported, since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counters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there are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coordinates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we still have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 counters for the remaining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/>
                  <a:t>, updates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Will have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decrement operations, which is small enough so that frequent items are still stored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b="-10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116901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Drawbacks</a:t>
                </a:r>
                <a:r>
                  <a:rPr lang="en-US" dirty="0"/>
                  <a:t>:</a:t>
                </a:r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dirty="0"/>
                  <a:t>Misra-Gries may return false positives, i.e., items that are not frequent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 fact, no algorithm using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𝑜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space can output ONLY the items with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3302240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Hard to decide whether coordinate has frequency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−1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=5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4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6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=9</m:t>
                    </m:r>
                  </m:oMath>
                </a14:m>
                <a:r>
                  <a:rPr lang="en-US" dirty="0"/>
                  <a:t>, …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+2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,…,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Left Brace 1">
            <a:extLst>
              <a:ext uri="{FF2B5EF4-FFF2-40B4-BE49-F238E27FC236}">
                <a16:creationId xmlns:a16="http://schemas.microsoft.com/office/drawing/2014/main" id="{3AFB98C4-45BF-5924-C30F-B72293C50409}"/>
              </a:ext>
            </a:extLst>
          </p:cNvPr>
          <p:cNvSpPr/>
          <p:nvPr/>
        </p:nvSpPr>
        <p:spPr>
          <a:xfrm rot="16200000">
            <a:off x="3254595" y="3020118"/>
            <a:ext cx="697855" cy="4984955"/>
          </a:xfrm>
          <a:prstGeom prst="leftBrac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B4536-0205-BB28-71E1-74FB7C7282CB}"/>
                  </a:ext>
                </a:extLst>
              </p:cNvPr>
              <p:cNvSpPr txBox="1"/>
              <p:nvPr/>
            </p:nvSpPr>
            <p:spPr>
              <a:xfrm>
                <a:off x="2841812" y="5803094"/>
                <a:ext cx="2348753" cy="7512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f>
                      <m:f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num>
                      <m:den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sz="3200" dirty="0"/>
                  <a:t> times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37B4536-0205-BB28-71E1-74FB7C7282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41812" y="5803094"/>
                <a:ext cx="2348753" cy="751296"/>
              </a:xfrm>
              <a:prstGeom prst="rect">
                <a:avLst/>
              </a:prstGeom>
              <a:blipFill>
                <a:blip r:embed="rId4"/>
                <a:stretch>
                  <a:fillRect t="-1626" b="-130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72067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865290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6352359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56272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Misra-Gries,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Intuition</a:t>
                </a:r>
                <a:r>
                  <a:rPr lang="en-US" dirty="0"/>
                  <a:t>: Have a lot of counters, so relatively few decrements</a:t>
                </a:r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0585213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∈(0, 1)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and a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output a list that includes: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The items </a:t>
                </a:r>
                <a:r>
                  <a:rPr lang="en-US" sz="2800" dirty="0">
                    <a:solidFill>
                      <a:schemeClr val="tx1"/>
                    </a:solidFill>
                  </a:rPr>
                  <a:t>from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800" dirty="0"/>
                  <a:t> that have frequency at least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No items with frequency less than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 r="-3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868841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⌈"/>
                        <m:endChr m:val="⌉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</m:e>
                    </m:d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Initialize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/>
                  <a:t> items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</m:oMath>
                </a14:m>
                <a:r>
                  <a:rPr lang="en-US" dirty="0"/>
                  <a:t> with count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For updates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1,…,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increment counter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sz="2800" dirty="0"/>
                  <a:t> for some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800" dirty="0"/>
                  <a:t>,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/>
                  <a:t>Else decrement all counters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/>
                  <a:t>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en-US" dirty="0">
                    <a:solidFill>
                      <a:srgbClr val="00B050"/>
                    </a:solidFill>
                  </a:rPr>
                  <a:t> </a:t>
                </a:r>
                <a:r>
                  <a:rPr lang="en-US" sz="2800" dirty="0"/>
                  <a:t>for all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∈[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dirty="0">
                  <a:solidFill>
                    <a:srgbClr val="00B050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Output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89714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=7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15631227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00365200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For all estimated frequencies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by Misra-Gries, we have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and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acc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Returning coordinates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dirty="0"/>
                  <a:t> means:</a:t>
                </a:r>
              </a:p>
              <a:p>
                <a:pPr lvl="1"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r>
                  <a:rPr lang="en-US" sz="2800" dirty="0"/>
                  <a:t> will be returned</a:t>
                </a:r>
              </a:p>
              <a:p>
                <a:pPr lvl="1">
                  <a:buClr>
                    <a:schemeClr val="tx1"/>
                  </a:buClr>
                </a:pPr>
                <a:r>
                  <a:rPr lang="en-US" sz="2800" dirty="0">
                    <a:solidFill>
                      <a:srgbClr val="FF0000"/>
                    </a:solidFill>
                  </a:rPr>
                  <a:t>NO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sz="2800" dirty="0"/>
                  <a:t> with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d>
                      <m:d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1−</m:t>
                        </m:r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e>
                    </m:d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⋅</m:t>
                    </m:r>
                    <m:f>
                      <m:fPr>
                        <m:ctrlP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sz="28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  <m:r>
                      <a:rPr lang="en-US" sz="28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will be returned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/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𝜀</m:t>
                          </m:r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𝑚</m:t>
                          </m:r>
                        </m:num>
                        <m:den>
                          <m:r>
                            <a:rPr lang="en-US" sz="28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𝑘</m:t>
                          </m:r>
                        </m:den>
                      </m:f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acc>
                        <m:accPr>
                          <m:chr m:val="̂"/>
                          <m:ctrlPr>
                            <a:rPr lang="en-US" sz="28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acc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sSub>
                        <m:sSub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509F85D-BA0F-609A-F9B0-E83C62E03D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7648" y="2456677"/>
                <a:ext cx="6096000" cy="83029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010301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itle 2"/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Misra Gries for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-Frequent Items Problem</a:t>
                </a:r>
              </a:p>
            </p:txBody>
          </p:sp>
        </mc:Choice>
        <mc:Fallback xmlns="">
          <p:sp>
            <p:nvSpPr>
              <p:cNvPr id="3" name="Title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2377" r="-20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Summary</a:t>
                </a:r>
                <a:r>
                  <a:rPr lang="en-US" dirty="0"/>
                  <a:t>: Misra-Gries can be used to solve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Misra-Gries uses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𝜀</m:t>
                            </m:r>
                          </m:den>
                        </m:f>
                        <m:func>
                          <m:func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/>
                  <a:t> bits of space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is a deterministic algorithm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sz="2800" dirty="0"/>
                  <a:t>Misra-Gries </a:t>
                </a:r>
                <a:r>
                  <a:rPr lang="en-US" sz="2800" i="1" dirty="0"/>
                  <a:t>always </a:t>
                </a:r>
                <a:r>
                  <a:rPr lang="en-US" sz="2800" dirty="0"/>
                  <a:t>underestimates the true frequency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4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5006511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Another algorithm for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-frequent items problem</a:t>
                </a:r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Can be easily parallelized across multiple servers</a:t>
                </a:r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205850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Initalization</a:t>
                </a:r>
                <a:r>
                  <a:rPr lang="en-US" dirty="0"/>
                  <a:t>: Create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buckets of counters and use a random hash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:</m:t>
                    </m:r>
                    <m:d>
                      <m:dPr>
                        <m:begChr m:val="["/>
                        <m:endChr m:val="]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→[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Algorithm</a:t>
                </a:r>
                <a:r>
                  <a:rPr lang="en-US" dirty="0"/>
                  <a:t>: For each update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/>
                  <a:t>, increment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sz="2800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At the end of the stream, output the counter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/>
                  <a:t> as the estimate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E1EA1B43-00D8-FBB7-F3A2-66874C78B59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88239095"/>
                  </p:ext>
                </p:extLst>
              </p:nvPr>
            </p:nvGraphicFramePr>
            <p:xfrm>
              <a:off x="3256199" y="3798055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2632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2632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2632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2632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7646589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3683910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7111168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050510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9233487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502214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574225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42540860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72114325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66F76CF-7D86-ECA4-87D8-B92CE912DA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0947292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13FBF39-8D30-4232-8EFB-37AE0B909B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1713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081016908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21617586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D7EE6472-38B3-111F-C0C8-238B9ADFC2D2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0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C34E52E-7026-2BCA-547E-664F301FE3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073041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72494498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3666903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16207386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52150878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D1E5D40-80BA-055E-D7CE-F12F55C4A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06333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46837904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78972266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E543A90B-E3EC-AA7E-7983-06065D63F864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6677774" y="3954122"/>
            <a:ext cx="1148414" cy="1077568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655450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18173737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64523821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66625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8421560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66269189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5176961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532381872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CE062E22-E27B-3688-652B-F9D8C5636B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43813064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74966515"/>
                  </p:ext>
                </p:extLst>
              </p:nvPr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/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1003C0C-406A-615F-D363-C2B7B4CA8C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3755" y="3023098"/>
                <a:ext cx="1334019" cy="1862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590046434"/>
                  </p:ext>
                </p:extLst>
              </p:nvPr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5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2F6D477-E633-9150-E051-7176EF023D3D}"/>
              </a:ext>
            </a:extLst>
          </p:cNvPr>
          <p:cNvCxnSpPr>
            <a:stCxn id="6" idx="1"/>
          </p:cNvCxnSpPr>
          <p:nvPr/>
        </p:nvCxnSpPr>
        <p:spPr>
          <a:xfrm flipH="1">
            <a:off x="4177553" y="3954122"/>
            <a:ext cx="1166202" cy="985431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6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6408911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sz="24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BEFAE00B-DF1C-DAD4-C930-1F453965F24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2108698"/>
              <a:ext cx="8871037" cy="91440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81" t="-1316" r="-6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481" t="-1316" r="-5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481" t="-1316" r="-4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481" t="-1316" r="-3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00481" t="-1316" r="-2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500481" t="-1316" r="-101923" b="-12894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00481" t="-1316" r="-1923" b="-12894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2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400" b="0" i="1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sz="2400" b="0" smtClean="0">
                                      <a:solidFill>
                                        <a:schemeClr val="bg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sz="2400" dirty="0">
                              <a:solidFill>
                                <a:schemeClr val="bg1"/>
                              </a:solidFill>
                            </a:rPr>
                            <a:t> 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4">
                <a:extLst>
                  <a:ext uri="{FF2B5EF4-FFF2-40B4-BE49-F238E27FC236}">
                    <a16:creationId xmlns:a16="http://schemas.microsoft.com/office/drawing/2014/main" id="{BCECA5C3-B7A3-3B58-EA7C-B14325C98198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476182" y="5031690"/>
              <a:ext cx="5069164" cy="914400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</a:tblGrid>
                  <a:tr h="45720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316" r="-3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316" r="-2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316" r="-101923" b="-12763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316" r="-1923" b="-12763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45720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3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400" dirty="0">
                              <a:solidFill>
                                <a:schemeClr val="tx1"/>
                              </a:solidFill>
                            </a:rPr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/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ctrlP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 (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mod</m:t>
                      </m:r>
                      <m:r>
                        <a:rPr lang="en-US" sz="24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 4)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014B424-7C57-1672-41CB-50CF2F2A6D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648" y="3877735"/>
                <a:ext cx="3562070" cy="461665"/>
              </a:xfrm>
              <a:prstGeom prst="rect">
                <a:avLst/>
              </a:prstGeom>
              <a:blipFill>
                <a:blip r:embed="rId5"/>
                <a:stretch>
                  <a:fillRect b="-171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estimation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? </a:t>
                </a:r>
                <a:endParaRPr lang="en-US" sz="2800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lang="en-US" dirty="0"/>
                  <a:t>? What about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</a:t>
                </a:r>
                <a:endParaRPr lang="en-US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" name="Content Placeholder 3">
                <a:extLst>
                  <a:ext uri="{FF2B5EF4-FFF2-40B4-BE49-F238E27FC236}">
                    <a16:creationId xmlns:a16="http://schemas.microsoft.com/office/drawing/2014/main" id="{4443FC17-C13A-ABCE-3653-EE66B22B334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083423" y="3208260"/>
                <a:ext cx="7436223" cy="1758188"/>
              </a:xfrm>
              <a:blipFill>
                <a:blip r:embed="rId6"/>
                <a:stretch>
                  <a:fillRect l="-1475" t="-553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02671751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r>
                  <a:rPr lang="en-US" dirty="0"/>
                  <a:t> be the estimated frequency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Claim</a:t>
                </a:r>
                <a:r>
                  <a:rPr lang="en-US" dirty="0"/>
                  <a:t>: We always have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counts 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7166237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endParaRPr lang="en-US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so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̂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acc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Note that</a:t>
                </a:r>
                <a:r>
                  <a:rPr lang="en-US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counts the number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of occurrences of any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including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itself</a:t>
                </a:r>
                <a:endParaRPr lang="en-US" b="0" i="1" dirty="0">
                  <a:solidFill>
                    <a:srgbClr val="C0000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since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15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40302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rgbClr val="C00000"/>
                </a:solidFill>
              </a:rPr>
              <a:t>CountMin</a:t>
            </a:r>
            <a:r>
              <a:rPr lang="en-US" dirty="0">
                <a:solidFill>
                  <a:srgbClr val="C00000"/>
                </a:solidFill>
              </a:rPr>
              <a:t> Error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   </m:t>
                        </m:r>
                        <m:r>
                          <m:rPr>
                            <m:sty m:val="p"/>
                            <m:brk m:alnAt="9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w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ith</m:t>
                        </m:r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e>
                        </m:d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𝐼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i="1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Pr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solidFill>
                                          <a:srgbClr val="C00000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1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,   </m:t>
                            </m:r>
                            <m:r>
                              <m:rPr>
                                <m:sty m:val="p"/>
                                <m:brk m:alnAt="9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w</m:t>
                            </m:r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ith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: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h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e>
                            </m:d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1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≠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f>
                              <m:fPr>
                                <m:ctrlP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solidFill>
                                      <a:srgbClr val="C00000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den>
                            </m:f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𝑓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US" b="0" i="1" smtClean="0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den>
                        </m:f>
                      </m:e>
                    </m:nary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den>
                    </m:f>
                  </m:oMath>
                </a14:m>
                <a:r>
                  <a:rPr lang="en-US" dirty="0"/>
                  <a:t>, then the expected error is at most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den>
                    </m:f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8012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1728720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3008836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Heavy-Hitters (Frequent Items)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be the norm of the frequency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the elements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&gt;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...and no elements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&lt;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𝜀</m:t>
                        </m:r>
                      </m:num>
                      <m:den>
                        <m:r>
                          <a:rPr lang="en-US" b="0" i="0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16</m:t>
                        </m:r>
                      </m:den>
                    </m:f>
                    <m:r>
                      <a:rPr lang="en-US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DDoS prevention, iceberg queries</a:t>
                </a:r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l="-1071" t="-2005" r="-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/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32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ad>
                        <m:radPr>
                          <m:degHide m:val="on"/>
                          <m:ctrlPr>
                            <a:rPr lang="en-US" sz="32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  <m:r>
                            <a:rPr lang="en-US" sz="3200" i="1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+…+</m:t>
                          </m:r>
                          <m:sSubSup>
                            <m:sSubSupPr>
                              <m:ctrlP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  <m:sup>
                              <m:r>
                                <a:rPr lang="en-US" sz="3200" i="1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ra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8DE5084D-A1B2-4D22-92B3-FEB7B458DCC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9574" y="3263998"/>
                <a:ext cx="6253315" cy="109446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500656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Frequency Moments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Norm)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Entropy estimation, linear regression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242755" cy="4734973"/>
              </a:xfrm>
              <a:blipFill>
                <a:blip r:embed="rId3"/>
                <a:stretch>
                  <a:fillRect l="-1071" t="-20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  <m:r>
                      <a:rPr lang="en-US" sz="32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+…+</m:t>
                    </m:r>
                    <m:sSubSup>
                      <m:sSubSupPr>
                        <m:ctrlP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  <m:sup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sup>
                    </m:sSubSup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3654" y="3369518"/>
                <a:ext cx="6253315" cy="63177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562489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Distinct Elements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Estimation)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17419AC-DCE6-4371-8DE2-D617E99D653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Given a set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elements from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be the frequency of element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. (How often it appears)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chemeClr val="tx1"/>
                    </a:solidFill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frequency moment of the vector:</a:t>
                </a:r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 lvl="1">
                  <a:buClr>
                    <a:schemeClr val="tx1"/>
                  </a:buClr>
                </a:pPr>
                <a:endParaRPr lang="en-US" dirty="0"/>
              </a:p>
              <a:p>
                <a:pPr lvl="1">
                  <a:buClr>
                    <a:schemeClr val="tx1"/>
                  </a:buClr>
                </a:pPr>
                <a:endParaRPr lang="en-US" dirty="0">
                  <a:solidFill>
                    <a:schemeClr val="tx1"/>
                  </a:solidFill>
                </a:endParaRPr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Goal</a:t>
                </a:r>
                <a:r>
                  <a:rPr lang="en-US" dirty="0"/>
                  <a:t>: </a:t>
                </a:r>
                <a:r>
                  <a:rPr lang="en-US" dirty="0">
                    <a:solidFill>
                      <a:schemeClr val="tx1"/>
                    </a:solidFill>
                  </a:rPr>
                  <a:t>Given a set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elements from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and an accuracy parameter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output a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(1+</m:t>
                    </m:r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𝜀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-approximation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>
                    <a:solidFill>
                      <a:srgbClr val="00B050"/>
                    </a:solidFill>
                  </a:rPr>
                  <a:t>Motivation</a:t>
                </a:r>
                <a:r>
                  <a:rPr lang="en-US" dirty="0"/>
                  <a:t>: Traffic monitoring</a:t>
                </a:r>
              </a:p>
            </p:txBody>
          </p:sp>
        </mc:Choice>
        <mc:Fallback xmlns="">
          <p:sp>
            <p:nvSpPr>
              <p:cNvPr id="5" name="Content Placeholder 3">
                <a:extLst>
                  <a:ext uri="{FF2B5EF4-FFF2-40B4-BE49-F238E27FC236}">
                    <a16:creationId xmlns:a16="http://schemas.microsoft.com/office/drawing/2014/main" id="{46EDD9D9-1338-4BC5-9D28-964A84C143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351338"/>
              </a:xfrm>
              <a:blipFill>
                <a:blip r:embed="rId3"/>
                <a:stretch>
                  <a:fillRect l="-1071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/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𝐹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i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|{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:</m:t>
                    </m:r>
                    <m:sSub>
                      <m:sSubPr>
                        <m:ctrlP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sz="32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32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≠0}|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2FD8736-F162-41C2-9CE0-9BF3ADDC37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42774" y="3314798"/>
                <a:ext cx="6253315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89204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27997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Misra Gries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3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 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 marL="0" indent="0">
                  <a:buClr>
                    <a:schemeClr val="tx1"/>
                  </a:buClr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4" name="Content Placeholder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242755" cy="4859260"/>
              </a:xfrm>
              <a:blipFill>
                <a:blip r:embed="rId3"/>
                <a:stretch>
                  <a:fillRect t="-200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5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6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7</m:t>
                                  </m:r>
                                </m:sub>
                              </m:sSub>
                            </m:oMath>
                          </a14:m>
                          <a:r>
                            <a:rPr lang="en-US" dirty="0">
                              <a:solidFill>
                                <a:schemeClr val="tx1"/>
                              </a:solidFill>
                            </a:rPr>
                            <a:t> 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4">
                <a:extLst>
                  <a:ext uri="{FF2B5EF4-FFF2-40B4-BE49-F238E27FC236}">
                    <a16:creationId xmlns:a16="http://schemas.microsoft.com/office/drawing/2014/main" id="{06C25F38-A8AC-A5CD-4769-79F5249CD8D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76077959"/>
                  </p:ext>
                </p:extLst>
              </p:nvPr>
            </p:nvGraphicFramePr>
            <p:xfrm>
              <a:off x="1427399" y="4789643"/>
              <a:ext cx="8871037" cy="786404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1267291">
                      <a:extLst>
                        <a:ext uri="{9D8B030D-6E8A-4147-A177-3AD203B41FA5}">
                          <a16:colId xmlns:a16="http://schemas.microsoft.com/office/drawing/2014/main" val="377376866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452708227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13277434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249882866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018357870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2094864678"/>
                        </a:ext>
                      </a:extLst>
                    </a:gridCol>
                    <a:gridCol w="1267291">
                      <a:extLst>
                        <a:ext uri="{9D8B030D-6E8A-4147-A177-3AD203B41FA5}">
                          <a16:colId xmlns:a16="http://schemas.microsoft.com/office/drawing/2014/main" val="3264903238"/>
                        </a:ext>
                      </a:extLst>
                    </a:gridCol>
                  </a:tblGrid>
                  <a:tr h="393202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81" t="-1538" r="-6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00481" t="-1538" r="-5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00481" t="-1538" r="-4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300481" t="-1538" r="-3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400481" t="-1538" r="-2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00481" t="-1538" r="-101923" b="-11692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00481" t="-1538" r="-1923" b="-11692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39583314"/>
                      </a:ext>
                    </a:extLst>
                  </a:tr>
                  <a:tr h="393202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16505535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/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15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115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8FEF1A-DE42-2D09-8F35-26E79E328F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84931" y="1314083"/>
                <a:ext cx="1334019" cy="18620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53735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3415</Words>
  <Application>Microsoft Office PowerPoint</Application>
  <PresentationFormat>Widescreen</PresentationFormat>
  <Paragraphs>1248</Paragraphs>
  <Slides>72</Slides>
  <Notes>69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Calibri Light</vt:lpstr>
      <vt:lpstr>Cambria Math</vt:lpstr>
      <vt:lpstr>Office Theme</vt:lpstr>
      <vt:lpstr>CSCE 689: Special Topics in Modern Algorithms for Data Science </vt:lpstr>
      <vt:lpstr>Frequent Items</vt:lpstr>
      <vt:lpstr>Frequent Items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Misra Gries</vt:lpstr>
      <vt:lpstr>(ε,k)-Frequent Items Problem</vt:lpstr>
      <vt:lpstr>Misra Gries for (ε,k)-Frequent Items Problem</vt:lpstr>
      <vt:lpstr>Misra Gries for (ε,k)-Frequent Items Problem</vt:lpstr>
      <vt:lpstr>Misra Gries for (ε,k)-Frequent Items Problem</vt:lpstr>
      <vt:lpstr>(ε,k)-Frequent Items Problem</vt:lpstr>
      <vt:lpstr>Misra Gries for (ε,k)-Frequent Items Problem</vt:lpstr>
      <vt:lpstr>Misra Gries for (ε,k)-Frequent Items Problem</vt:lpstr>
      <vt:lpstr>Misra Gries for (ε,k)-Frequent Items Problem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</vt:lpstr>
      <vt:lpstr>CountMin Error Analysis</vt:lpstr>
      <vt:lpstr>Heavy-Hitters (Frequent Items)</vt:lpstr>
      <vt:lpstr>Frequency Moments (L_p Norm)</vt:lpstr>
      <vt:lpstr>Distinct Elements (F_0 Estimation)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CSCE 689: Special Topics in Modern Algorithms for Data Science </dc:title>
  <dc:creator>Samson Zhou</dc:creator>
  <cp:lastModifiedBy>Samson Zhou</cp:lastModifiedBy>
  <cp:revision>1</cp:revision>
  <dcterms:created xsi:type="dcterms:W3CDTF">2023-09-11T23:14:02Z</dcterms:created>
  <dcterms:modified xsi:type="dcterms:W3CDTF">2023-09-11T23:15:26Z</dcterms:modified>
</cp:coreProperties>
</file>