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788" r:id="rId2"/>
    <p:sldId id="989" r:id="rId3"/>
    <p:sldId id="865" r:id="rId4"/>
    <p:sldId id="970" r:id="rId5"/>
    <p:sldId id="787" r:id="rId6"/>
    <p:sldId id="1309" r:id="rId7"/>
    <p:sldId id="1310" r:id="rId8"/>
    <p:sldId id="1311" r:id="rId9"/>
    <p:sldId id="1312" r:id="rId10"/>
    <p:sldId id="1313" r:id="rId11"/>
    <p:sldId id="1314" r:id="rId12"/>
    <p:sldId id="1122" r:id="rId13"/>
    <p:sldId id="1259" r:id="rId14"/>
    <p:sldId id="1214" r:id="rId15"/>
    <p:sldId id="1216" r:id="rId16"/>
    <p:sldId id="1218" r:id="rId17"/>
    <p:sldId id="1217" r:id="rId18"/>
    <p:sldId id="1215" r:id="rId19"/>
    <p:sldId id="1238" r:id="rId20"/>
    <p:sldId id="1239" r:id="rId21"/>
    <p:sldId id="1219" r:id="rId22"/>
    <p:sldId id="1220" r:id="rId23"/>
    <p:sldId id="1222" r:id="rId24"/>
    <p:sldId id="1223" r:id="rId25"/>
    <p:sldId id="1224" r:id="rId26"/>
    <p:sldId id="1225" r:id="rId27"/>
    <p:sldId id="1226" r:id="rId28"/>
    <p:sldId id="1228" r:id="rId29"/>
    <p:sldId id="1221" r:id="rId30"/>
    <p:sldId id="1230" r:id="rId31"/>
    <p:sldId id="1315" r:id="rId32"/>
    <p:sldId id="1231" r:id="rId33"/>
    <p:sldId id="1261" r:id="rId34"/>
    <p:sldId id="1124" r:id="rId35"/>
    <p:sldId id="1125" r:id="rId36"/>
    <p:sldId id="1126" r:id="rId37"/>
    <p:sldId id="1103" r:id="rId38"/>
    <p:sldId id="1102" r:id="rId39"/>
    <p:sldId id="1105" r:id="rId40"/>
    <p:sldId id="1209" r:id="rId41"/>
    <p:sldId id="1210" r:id="rId42"/>
    <p:sldId id="1104" r:id="rId43"/>
    <p:sldId id="1212" r:id="rId44"/>
    <p:sldId id="1213" r:id="rId45"/>
    <p:sldId id="1106" r:id="rId46"/>
    <p:sldId id="1233" r:id="rId47"/>
    <p:sldId id="1232" r:id="rId48"/>
    <p:sldId id="1234" r:id="rId49"/>
    <p:sldId id="1235" r:id="rId50"/>
    <p:sldId id="1236" r:id="rId51"/>
    <p:sldId id="1237" r:id="rId52"/>
    <p:sldId id="1107" r:id="rId53"/>
    <p:sldId id="1123" r:id="rId54"/>
    <p:sldId id="1108" r:id="rId55"/>
    <p:sldId id="1111" r:id="rId56"/>
    <p:sldId id="1112" r:id="rId57"/>
    <p:sldId id="1113" r:id="rId58"/>
    <p:sldId id="1115" r:id="rId59"/>
    <p:sldId id="1116" r:id="rId60"/>
    <p:sldId id="111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FF04595A-A511-449E-9F58-775F6E0E3602}"/>
    <pc:docChg chg="delSld">
      <pc:chgData name="Samson Zhou" userId="be955f33642ecbf5" providerId="LiveId" clId="{FF04595A-A511-449E-9F58-775F6E0E3602}" dt="2024-02-23T10:23:33.666" v="0" actId="2696"/>
      <pc:docMkLst>
        <pc:docMk/>
      </pc:docMkLst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660606361" sldId="832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839810350" sldId="1272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123529962" sldId="1274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674019585" sldId="1275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3689498040" sldId="1276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177247634" sldId="1277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1740175561" sldId="1278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976026112" sldId="1280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1824091200" sldId="1281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1459824471" sldId="1282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3213149576" sldId="1284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3784850104" sldId="1285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3505142841" sldId="1286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386554548" sldId="1287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1827078012" sldId="1288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686272635" sldId="1289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3664537609" sldId="1290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3754794875" sldId="1291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517355752" sldId="1292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481238487" sldId="1293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1515533798" sldId="1294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1785614225" sldId="1295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898147936" sldId="1296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427051973" sldId="1297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778248128" sldId="1298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3268776523" sldId="1299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556392065" sldId="1300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1416461391" sldId="1301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4074475769" sldId="1302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461172896" sldId="1303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29800698" sldId="1304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804941359" sldId="1305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2211649022" sldId="1306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1287432192" sldId="1307"/>
        </pc:sldMkLst>
      </pc:sldChg>
      <pc:sldChg chg="del">
        <pc:chgData name="Samson Zhou" userId="be955f33642ecbf5" providerId="LiveId" clId="{FF04595A-A511-449E-9F58-775F6E0E3602}" dt="2024-02-23T10:23:33.666" v="0" actId="2696"/>
        <pc:sldMkLst>
          <pc:docMk/>
          <pc:sldMk cId="903381469" sldId="1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367AB-BE08-43A1-B57A-6E40BF25399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FBA6-5460-45EA-9C02-B2620447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1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31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39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4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4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63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1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76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72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6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7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7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74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5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4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DD219-D04E-8BFA-0DFB-F14AF5941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2CFE07-3BA5-5B4D-E82C-4C025797B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773AC5-7125-C8A6-AA63-9B2229EE7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2C0DC-A757-4ABE-8B98-18A537DFA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9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9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20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1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4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3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9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C55E-8BC6-5F12-21E3-C767ABA2B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780CF-5CB7-F9E0-2C64-01CD5AFC0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037CE-9FE4-45DA-6BE8-D3DA0BA6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64007-5C12-497E-8112-70A4B28A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89B3-B99E-A868-9C6A-3FACC049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4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8EDA-C306-12FE-895E-795753D3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CDB40-51B3-F901-5DDF-56CB7C8F2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55A1-D617-55A2-6856-18FBC61A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6A73-3B80-E359-A49F-A66E60C0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4449-31D4-F24E-9A03-81DA840A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7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22425-27A5-379E-1F26-827D2B422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1FFEF-2D7C-6D3C-EF90-1223AE7B7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4D64-64E8-2EB0-90BB-949B7F1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AA5C-2C26-5D7B-9564-FC3F0CCE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6EE0B-C99D-246A-9445-111276D0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0415-0890-9710-1DBE-B7BCD364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568E-2FB6-C3A2-63BA-08F1FC30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2879C-C4E4-2266-E56D-12C2C89A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2CFE-2643-A15D-8AFE-297EDB1F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C5A9C-96A4-E7B0-71ED-AC489B1A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0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B753-C144-B876-B7DB-BE2CB2B0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822B-8240-B561-73D5-1EC207D06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557B-A039-95D5-945C-543551EE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AD1-C6DA-6714-1379-CCA7B7AF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70D60-AAEC-CB4A-BF97-764772E5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8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843D-DEA2-0A94-986A-D65939C5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F693-141A-3FD0-2725-01BAF9F73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F1B0C-72F8-DCDA-5DCD-91EEE691A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3A52D-7E05-4449-E041-B62BE4D8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CDA38-28BE-BEE7-63F5-AEE99964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570B5-DEBA-15C5-47EE-37135EE8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9880-9756-85D3-23BA-85445933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7DC89-72FC-559E-D60B-E97CFFCE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DA151-0354-8025-0FCD-247B9C95A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3E402-F0B6-340B-D2D1-E39E78AC6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A66B7-9F15-A881-73D7-A9957B0CE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73CAA-2306-B325-F77A-096DA4D5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C082A-7AED-D428-BD8D-0ECBF059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FA16-29E1-BC2F-229E-A8DA8941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E211-017A-18C6-6C5B-AA66CF3D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CACAC-A5AC-3802-25AE-28D446E7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0E295-4133-36F4-E25A-24DDF918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9C4C2-3D72-41B5-3348-96F836BA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9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C1B5F-7BFB-57EA-8A60-826DDDAE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97649-5AA1-ED99-0701-ED513A5D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E1497-41C7-9500-B6FE-6DAC85BE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3BA2-5D71-E3E9-E415-916F14A2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D7E4-8FF1-D6F1-0BE4-4D8678A9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E604-82D9-E822-6710-56B9089B0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F0835-F526-7ED8-1C8D-F20DB542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EE294-02AF-65A0-1EAE-888BFFE6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907DA-E6F4-A446-9D31-366BFF2C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1739-A477-5A11-D9A6-3A6FEBFE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6472D-2660-638A-38A3-CF66C9E44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0A9BD-D5E5-D532-5746-A5B03975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CE17C-9E13-1519-B25C-B44F7D1E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332D4-52FB-5EB0-93C2-349393B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805-5599-E70E-AD6A-E128BAE7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6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0F0B8-995E-5175-769C-861AEB92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84B25-391C-BEA5-3F0F-E760A6C30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F0DCA-543F-4819-0714-089AA4CF1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63BE-04DF-4CDE-A6ED-7B028034F5C9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0C18-828A-3A30-586C-A040D3DD5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4668-B572-39FB-5383-47B5084E8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0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1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11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</a:t>
                </a:r>
                <a:r>
                  <a:rPr lang="en-US" sz="2800" dirty="0"/>
                  <a:t>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vertex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edge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simplicity, so each vertex is an integer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other words, each edge is a pair of integers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4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today, we will assume a simple, undirected, unweighted graph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Graph has no self-loops, no multi-edges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Edges are undirected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Each edge has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2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we have a g</a:t>
                </a:r>
                <a:r>
                  <a:rPr lang="en-US" sz="2800" dirty="0"/>
                  <a:t>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edges of the graph arrive sequentially, i.e., insertion-only model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are allowed to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Enough to store things like a matching, a spanning tree,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enough to store entire graph,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can be as large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4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Bipartite graph</a:t>
                </a:r>
                <a:r>
                  <a:rPr lang="en-US" dirty="0"/>
                  <a:t>: Graph can be partitioned into two disjoint 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so that every edge is between a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a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bipartite graph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47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9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2664960" y="5445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8581906" y="39622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8482304" y="193548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482304" y="55708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2553216" y="193838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1983793" y="52528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3" y="5252806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8557331" y="14478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31" y="1447861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1983793" y="142428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3" y="1424287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594048" y="538777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048" y="538777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8581906" y="3983135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06" y="3983135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2801008" y="2069462"/>
            <a:ext cx="5704638" cy="3399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2712606" y="2013965"/>
            <a:ext cx="5769698" cy="29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 flipV="1">
            <a:off x="2824350" y="3962294"/>
            <a:ext cx="5837251" cy="1561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2632911" y="2095357"/>
            <a:ext cx="5929088" cy="3475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2824350" y="5524225"/>
            <a:ext cx="5681296" cy="696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8518599" y="298052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8557331" y="252850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31" y="2528502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 flipV="1">
            <a:off x="2824350" y="3059005"/>
            <a:ext cx="5694249" cy="24652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51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17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0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for Bipartiteness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Graph coloring</a:t>
            </a:r>
            <a:r>
              <a:rPr lang="en-US" dirty="0"/>
              <a:t>: You want to color a graph such that no neighboring items share the same color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10EB3-E845-0C11-148C-176C0BBF5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5" y="2988855"/>
            <a:ext cx="5289176" cy="3597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92A1C-0BE0-4759-D3D8-74A785C16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58" y="2919553"/>
            <a:ext cx="3672448" cy="35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March 5</a:t>
            </a:r>
            <a:r>
              <a:rPr lang="en-US" sz="3200" dirty="0"/>
              <a:t>: Lecture canceled, i.e., do NOT show up to HRBB 126 (unless you want to see an empty </a:t>
            </a:r>
            <a:r>
              <a:rPr lang="en-US" sz="3200"/>
              <a:t>classroom)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for Bipartiteness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Circuit design</a:t>
            </a:r>
            <a:r>
              <a:rPr lang="en-US" dirty="0"/>
              <a:t>: In electrical engineering and VLSI (Very Large Scale Integration) design, you may want to know if a circuit can be optimally partitioned into two complementary parts, which can be achieved by testing the bipartiteness of the circuit's dependency graph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41FB1-0796-8D68-017B-418AB86BA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368" y="3729546"/>
            <a:ext cx="3345796" cy="27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5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is a necessary and sufficient condition for bipartiteness?</a:t>
            </a:r>
          </a:p>
        </p:txBody>
      </p:sp>
    </p:spTree>
    <p:extLst>
      <p:ext uri="{BB962C8B-B14F-4D97-AF65-F5344CB8AC3E}">
        <p14:creationId xmlns:p14="http://schemas.microsoft.com/office/powerpoint/2010/main" val="2760138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is a necessary and sufficient condition for bipartiteness?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graph is bipartite if and only if it can be colored using two colors (a coloring of a graph is an assignment of colors to vertices such that no two vertices share the same color)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graph is bipartite if and only if it has no odd cycles</a:t>
            </a:r>
          </a:p>
        </p:txBody>
      </p:sp>
    </p:spTree>
    <p:extLst>
      <p:ext uri="{BB962C8B-B14F-4D97-AF65-F5344CB8AC3E}">
        <p14:creationId xmlns:p14="http://schemas.microsoft.com/office/powerpoint/2010/main" val="1862293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perform bipartiteness testing in the central setting?</a:t>
            </a:r>
          </a:p>
        </p:txBody>
      </p:sp>
    </p:spTree>
    <p:extLst>
      <p:ext uri="{BB962C8B-B14F-4D97-AF65-F5344CB8AC3E}">
        <p14:creationId xmlns:p14="http://schemas.microsoft.com/office/powerpoint/2010/main" val="2167040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perform bipartiteness testing in the central setting?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Start at arbitrary vertex, run BFS, and assign alternating levels to different side until there is a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504382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49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58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087454" y="2698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6938692" y="588423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8041932" y="588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439343" y="4287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067692" y="21268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223502" y="722464"/>
            <a:ext cx="4841772" cy="199932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246844" y="2260867"/>
            <a:ext cx="4844190" cy="51642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H="1">
            <a:off x="8067692" y="666967"/>
            <a:ext cx="133630" cy="15384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246844" y="2777290"/>
            <a:ext cx="3771543" cy="310694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018387" y="745452"/>
            <a:ext cx="1103240" cy="5138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147387" y="2283855"/>
            <a:ext cx="371651" cy="2004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7098082" y="4366383"/>
            <a:ext cx="1341261" cy="1596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246844" y="2777290"/>
            <a:ext cx="5215841" cy="153359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8545242" y="33063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246844" y="2777290"/>
            <a:ext cx="5298398" cy="60750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25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087454" y="2698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6938692" y="588423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8041932" y="588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439343" y="4287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067692" y="21268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223502" y="722464"/>
            <a:ext cx="4841772" cy="199932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246844" y="2260867"/>
            <a:ext cx="4844190" cy="51642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H="1">
            <a:off x="8067692" y="666967"/>
            <a:ext cx="133630" cy="1538403"/>
          </a:xfrm>
          <a:prstGeom prst="line">
            <a:avLst/>
          </a:prstGeom>
          <a:ln w="381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246844" y="2777290"/>
            <a:ext cx="3771543" cy="310694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018387" y="745452"/>
            <a:ext cx="1103240" cy="5138782"/>
          </a:xfrm>
          <a:prstGeom prst="line">
            <a:avLst/>
          </a:prstGeom>
          <a:ln w="381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147387" y="2283855"/>
            <a:ext cx="371651" cy="2004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7098082" y="4366383"/>
            <a:ext cx="1341261" cy="1596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246844" y="2777290"/>
            <a:ext cx="5215841" cy="153359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8545242" y="33063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246844" y="2777290"/>
            <a:ext cx="5298398" cy="60750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81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Bipartiteness is a monotone property, i.e., additional edges to a graph that is not bipartite will result in a graph that is not bipartite</a:t>
            </a:r>
          </a:p>
        </p:txBody>
      </p:sp>
    </p:spTree>
    <p:extLst>
      <p:ext uri="{BB962C8B-B14F-4D97-AF65-F5344CB8AC3E}">
        <p14:creationId xmlns:p14="http://schemas.microsoft.com/office/powerpoint/2010/main" val="314156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 in 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Reservoir sampling</a:t>
            </a:r>
          </a:p>
          <a:p>
            <a:pPr>
              <a:buClr>
                <a:schemeClr val="tx1"/>
              </a:buClr>
            </a:pPr>
            <a:r>
              <a:rPr lang="en-US" dirty="0"/>
              <a:t>Heavy-hitters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Misra-Gries</a:t>
            </a:r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CountMin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CountSketch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dirty="0"/>
              <a:t>Moment estimation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AMS algorithm</a:t>
            </a:r>
          </a:p>
          <a:p>
            <a:pPr>
              <a:buClr>
                <a:schemeClr val="tx1"/>
              </a:buClr>
            </a:pPr>
            <a:r>
              <a:rPr lang="en-US" dirty="0"/>
              <a:t>Sparse recovery</a:t>
            </a:r>
          </a:p>
          <a:p>
            <a:pPr>
              <a:buClr>
                <a:schemeClr val="tx1"/>
              </a:buClr>
            </a:pPr>
            <a:r>
              <a:rPr lang="en-US" dirty="0"/>
              <a:t>Distinct elements estimation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2800" dirty="0"/>
                  <a:t>: Greedily add edges to minimum spanning forest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2800" dirty="0"/>
                  <a:t>:</a:t>
                </a:r>
                <a:r>
                  <a:rPr lang="en-US" dirty="0"/>
                  <a:t>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For each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does not contain a cycle, add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contains an odd cycle, return GRAPH IS NOT BIPARTITE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Return GRAPH IS BIPARTITE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981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212A7-8C17-71D6-3236-FD2EFC5FF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CFE17B-BDCB-1886-0C18-C24D463A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A3C76-FE91-63FE-4A4B-C743B69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Algorithm maintains a tree (because it does not add any edges that would create cycles)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2800" dirty="0"/>
              <a:t>How many edges does the algorithm keep?</a:t>
            </a:r>
          </a:p>
        </p:txBody>
      </p:sp>
    </p:spTree>
    <p:extLst>
      <p:ext uri="{BB962C8B-B14F-4D97-AF65-F5344CB8AC3E}">
        <p14:creationId xmlns:p14="http://schemas.microsoft.com/office/powerpoint/2010/main" val="3547953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Algorithm maintains a tree (because it does not add any edges that would create cycles)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Algorithm can keep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edges, so the total space usage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words of space.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731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980B61-3EFF-4398-AB0A-B413B98DC0D0}"/>
              </a:ext>
            </a:extLst>
          </p:cNvPr>
          <p:cNvSpPr/>
          <p:nvPr/>
        </p:nvSpPr>
        <p:spPr>
          <a:xfrm>
            <a:off x="7776885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C048D4-19FF-97E9-C51A-8EB9D790C2E4}"/>
              </a:ext>
            </a:extLst>
          </p:cNvPr>
          <p:cNvSpPr/>
          <p:nvPr/>
        </p:nvSpPr>
        <p:spPr>
          <a:xfrm>
            <a:off x="3590215" y="36458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8A84D7-2513-96A6-5E3E-6CC85283C905}"/>
              </a:ext>
            </a:extLst>
          </p:cNvPr>
          <p:cNvSpPr/>
          <p:nvPr/>
        </p:nvSpPr>
        <p:spPr>
          <a:xfrm>
            <a:off x="8412392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98A97-0FDD-367F-8D1C-68D44F5AA45A}"/>
              </a:ext>
            </a:extLst>
          </p:cNvPr>
          <p:cNvSpPr/>
          <p:nvPr/>
        </p:nvSpPr>
        <p:spPr>
          <a:xfrm>
            <a:off x="7900821" y="32336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8E0BC-D585-AD4C-3295-41521953FEE5}"/>
              </a:ext>
            </a:extLst>
          </p:cNvPr>
          <p:cNvSpPr/>
          <p:nvPr/>
        </p:nvSpPr>
        <p:spPr>
          <a:xfrm>
            <a:off x="8111491" y="38741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D0ADF-36D0-892D-D8D9-928A5F78F6CB}"/>
              </a:ext>
            </a:extLst>
          </p:cNvPr>
          <p:cNvSpPr/>
          <p:nvPr/>
        </p:nvSpPr>
        <p:spPr>
          <a:xfrm>
            <a:off x="3827908" y="39909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53238E-A558-12CE-9543-3169AD0E90E0}"/>
              </a:ext>
            </a:extLst>
          </p:cNvPr>
          <p:cNvSpPr/>
          <p:nvPr/>
        </p:nvSpPr>
        <p:spPr>
          <a:xfrm>
            <a:off x="4262341" y="33860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D260F2-25FA-3A81-53BF-A948734A6C25}"/>
              </a:ext>
            </a:extLst>
          </p:cNvPr>
          <p:cNvSpPr/>
          <p:nvPr/>
        </p:nvSpPr>
        <p:spPr>
          <a:xfrm>
            <a:off x="8513918" y="383606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80B09-9401-D1AC-8FBD-F68830574D9C}"/>
              </a:ext>
            </a:extLst>
          </p:cNvPr>
          <p:cNvSpPr/>
          <p:nvPr/>
        </p:nvSpPr>
        <p:spPr>
          <a:xfrm>
            <a:off x="3974710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5D0F3E-6218-F6C8-4B22-36237DA80DAC}"/>
              </a:ext>
            </a:extLst>
          </p:cNvPr>
          <p:cNvSpPr/>
          <p:nvPr/>
        </p:nvSpPr>
        <p:spPr>
          <a:xfrm>
            <a:off x="4212048" y="38835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7F64DD-4A97-B501-473A-CDAAF2866413}"/>
              </a:ext>
            </a:extLst>
          </p:cNvPr>
          <p:cNvSpPr/>
          <p:nvPr/>
        </p:nvSpPr>
        <p:spPr>
          <a:xfrm>
            <a:off x="3749605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C74A8-5CAD-A24F-8E94-7E7CADD092DE}"/>
              </a:ext>
            </a:extLst>
          </p:cNvPr>
          <p:cNvSpPr/>
          <p:nvPr/>
        </p:nvSpPr>
        <p:spPr>
          <a:xfrm>
            <a:off x="8156859" y="353384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3FFC0F-B47A-09EA-FFEA-B8AA9744A771}"/>
              </a:ext>
            </a:extLst>
          </p:cNvPr>
          <p:cNvSpPr/>
          <p:nvPr/>
        </p:nvSpPr>
        <p:spPr>
          <a:xfrm>
            <a:off x="5488221" y="23028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0AF078-90E4-8BAB-FC34-540AA68D2937}"/>
              </a:ext>
            </a:extLst>
          </p:cNvPr>
          <p:cNvSpPr/>
          <p:nvPr/>
        </p:nvSpPr>
        <p:spPr>
          <a:xfrm>
            <a:off x="6418641" y="23020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70DAE7-2969-2779-71EB-EB440FC2973B}"/>
              </a:ext>
            </a:extLst>
          </p:cNvPr>
          <p:cNvSpPr/>
          <p:nvPr/>
        </p:nvSpPr>
        <p:spPr>
          <a:xfrm>
            <a:off x="6160347" y="2042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DFE85-90A9-59C5-007D-197CEAA76477}"/>
              </a:ext>
            </a:extLst>
          </p:cNvPr>
          <p:cNvSpPr/>
          <p:nvPr/>
        </p:nvSpPr>
        <p:spPr>
          <a:xfrm>
            <a:off x="5872716" y="22693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8B5684-828B-FA49-6C81-A28114E7EEEA}"/>
              </a:ext>
            </a:extLst>
          </p:cNvPr>
          <p:cNvSpPr/>
          <p:nvPr/>
        </p:nvSpPr>
        <p:spPr>
          <a:xfrm>
            <a:off x="6110054" y="2540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311CFD-C8A7-0FAA-5715-87C0ACA69B2D}"/>
              </a:ext>
            </a:extLst>
          </p:cNvPr>
          <p:cNvSpPr/>
          <p:nvPr/>
        </p:nvSpPr>
        <p:spPr>
          <a:xfrm>
            <a:off x="5647611" y="19690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3643B8-1F0B-57B2-2160-C66AA6F086E6}"/>
              </a:ext>
            </a:extLst>
          </p:cNvPr>
          <p:cNvSpPr/>
          <p:nvPr/>
        </p:nvSpPr>
        <p:spPr>
          <a:xfrm>
            <a:off x="5966321" y="17428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9560320-4E9A-F429-95E9-096D87151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9" y="3057525"/>
            <a:ext cx="6438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47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65698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043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80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Assume points are in metric space with distance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⋅,⋅)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203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set of centers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6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62459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3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E1C6B7-C8FC-D24F-FBB0-4570907C7667}"/>
              </a:ext>
            </a:extLst>
          </p:cNvPr>
          <p:cNvCxnSpPr>
            <a:stCxn id="11" idx="3"/>
            <a:endCxn id="8" idx="0"/>
          </p:cNvCxnSpPr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5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87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65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(for us, they will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763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273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045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func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blipFill>
                <a:blip r:embed="rId16"/>
                <a:stretch>
                  <a:fillRect t="-83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72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(we saw algorithms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775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775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=4+5+5+3+4+5=26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blipFill>
                <a:blip r:embed="rId1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565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=16+25+25+9+16+25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blipFill>
                <a:blip r:embed="rId16"/>
                <a:stretch>
                  <a:fillRect b="-2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/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blipFill>
                <a:blip r:embed="rId17"/>
                <a:stretch>
                  <a:fillRect r="-27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807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37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5202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5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 (Formal Definition)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-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multiplicative coreset</a:t>
                </a:r>
                <a:r>
                  <a:rPr lang="en-US" sz="3200" dirty="0"/>
                  <a:t>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1246909" y="5206265"/>
                <a:ext cx="9753600" cy="87261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206265"/>
                <a:ext cx="9753600" cy="872611"/>
              </a:xfrm>
              <a:prstGeom prst="rect">
                <a:avLst/>
              </a:prstGeom>
              <a:blipFill>
                <a:blip r:embed="rId5"/>
                <a:stretch>
                  <a:fillRect b="-738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23709" y="45809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44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</p:txBody>
      </p:sp>
    </p:spTree>
    <p:extLst>
      <p:ext uri="{BB962C8B-B14F-4D97-AF65-F5344CB8AC3E}">
        <p14:creationId xmlns:p14="http://schemas.microsoft.com/office/powerpoint/2010/main" val="291393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Algebraic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geometric</a:t>
            </a:r>
          </a:p>
        </p:txBody>
      </p:sp>
    </p:spTree>
    <p:extLst>
      <p:ext uri="{BB962C8B-B14F-4D97-AF65-F5344CB8AC3E}">
        <p14:creationId xmlns:p14="http://schemas.microsoft.com/office/powerpoint/2010/main" val="196119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Algebraic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geometric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00AE7E-666E-9736-35A9-6437E0106564}"/>
              </a:ext>
            </a:extLst>
          </p:cNvPr>
          <p:cNvSpPr/>
          <p:nvPr/>
        </p:nvSpPr>
        <p:spPr>
          <a:xfrm>
            <a:off x="2537011" y="5208492"/>
            <a:ext cx="1766047" cy="60063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0A983-A117-6F82-96F1-E6B60D2C5849}"/>
              </a:ext>
            </a:extLst>
          </p:cNvPr>
          <p:cNvSpPr txBox="1"/>
          <p:nvPr/>
        </p:nvSpPr>
        <p:spPr>
          <a:xfrm>
            <a:off x="4007223" y="5883689"/>
            <a:ext cx="1425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TODAY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BACD0-7372-8A89-170C-D999FE5284CF}"/>
              </a:ext>
            </a:extLst>
          </p:cNvPr>
          <p:cNvCxnSpPr>
            <a:endCxn id="2" idx="4"/>
          </p:cNvCxnSpPr>
          <p:nvPr/>
        </p:nvCxnSpPr>
        <p:spPr>
          <a:xfrm flipH="1" flipV="1">
            <a:off x="3420035" y="5809129"/>
            <a:ext cx="506506" cy="358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35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2296</Words>
  <Application>Microsoft Office PowerPoint</Application>
  <PresentationFormat>Widescreen</PresentationFormat>
  <Paragraphs>425</Paragraphs>
  <Slides>60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Class Logistics</vt:lpstr>
      <vt:lpstr>Previously in the Streaming Model</vt:lpstr>
      <vt:lpstr>Reservoir Sampling</vt:lpstr>
      <vt:lpstr>Heavy-Hitters (Frequent Items)</vt:lpstr>
      <vt:lpstr>Frequency Moments (L_p Norm)</vt:lpstr>
      <vt:lpstr>The Streaming Model</vt:lpstr>
      <vt:lpstr>The Streaming Model</vt:lpstr>
      <vt:lpstr>The Streaming Model</vt:lpstr>
      <vt:lpstr>Graph Theory</vt:lpstr>
      <vt:lpstr>Graph Theory</vt:lpstr>
      <vt:lpstr>Semi-streaming Model</vt:lpstr>
      <vt:lpstr>PowerPoint Presentation</vt:lpstr>
      <vt:lpstr>Bipartiteness</vt:lpstr>
      <vt:lpstr>PowerPoint Presentation</vt:lpstr>
      <vt:lpstr>PowerPoint Presentation</vt:lpstr>
      <vt:lpstr>PowerPoint Presentation</vt:lpstr>
      <vt:lpstr>PowerPoint Presentation</vt:lpstr>
      <vt:lpstr>Applications for Bipartiteness Testing</vt:lpstr>
      <vt:lpstr>Applications for Bipartiteness Testing</vt:lpstr>
      <vt:lpstr>Bipartiteness</vt:lpstr>
      <vt:lpstr>Bipartiteness</vt:lpstr>
      <vt:lpstr>Bipartiteness</vt:lpstr>
      <vt:lpstr>Bipartiteness</vt:lpstr>
      <vt:lpstr>PowerPoint Presentation</vt:lpstr>
      <vt:lpstr>PowerPoint Presentation</vt:lpstr>
      <vt:lpstr>PowerPoint Presentation</vt:lpstr>
      <vt:lpstr>PowerPoint Presentation</vt:lpstr>
      <vt:lpstr>Bipartiteness in the Streaming Model</vt:lpstr>
      <vt:lpstr>Bipartiteness in the Streaming Model</vt:lpstr>
      <vt:lpstr>Bipartiteness in the Streaming Model</vt:lpstr>
      <vt:lpstr>Bipartiteness in the Streaming Model</vt:lpstr>
      <vt:lpstr>PowerPoint Presentation</vt:lpstr>
      <vt:lpstr>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Euclidean k-Clustering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Coreset</vt:lpstr>
      <vt:lpstr>Coreset</vt:lpstr>
      <vt:lpstr>Coreset</vt:lpstr>
      <vt:lpstr>Coreset (Formal Definition)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5</cp:revision>
  <dcterms:created xsi:type="dcterms:W3CDTF">2024-02-21T20:27:06Z</dcterms:created>
  <dcterms:modified xsi:type="dcterms:W3CDTF">2024-02-28T22:13:08Z</dcterms:modified>
</cp:coreProperties>
</file>