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788" r:id="rId2"/>
    <p:sldId id="989" r:id="rId3"/>
    <p:sldId id="1261" r:id="rId4"/>
    <p:sldId id="1125" r:id="rId5"/>
    <p:sldId id="1213" r:id="rId6"/>
    <p:sldId id="1112" r:id="rId7"/>
    <p:sldId id="1113" r:id="rId8"/>
    <p:sldId id="1115" r:id="rId9"/>
    <p:sldId id="1116" r:id="rId10"/>
    <p:sldId id="832" r:id="rId11"/>
    <p:sldId id="1272" r:id="rId12"/>
    <p:sldId id="1275" r:id="rId13"/>
    <p:sldId id="1274" r:id="rId14"/>
    <p:sldId id="1276" r:id="rId15"/>
    <p:sldId id="1277" r:id="rId16"/>
    <p:sldId id="1278" r:id="rId17"/>
    <p:sldId id="1281" r:id="rId18"/>
    <p:sldId id="1280" r:id="rId19"/>
    <p:sldId id="1282" r:id="rId20"/>
    <p:sldId id="1285" r:id="rId21"/>
    <p:sldId id="1284" r:id="rId22"/>
    <p:sldId id="1286" r:id="rId23"/>
    <p:sldId id="1287" r:id="rId24"/>
    <p:sldId id="1288" r:id="rId25"/>
    <p:sldId id="1289" r:id="rId26"/>
    <p:sldId id="1290" r:id="rId27"/>
    <p:sldId id="1291" r:id="rId28"/>
    <p:sldId id="1292" r:id="rId29"/>
    <p:sldId id="1293" r:id="rId30"/>
    <p:sldId id="1294" r:id="rId31"/>
    <p:sldId id="1295" r:id="rId32"/>
    <p:sldId id="1296" r:id="rId33"/>
    <p:sldId id="1297" r:id="rId34"/>
    <p:sldId id="1298" r:id="rId35"/>
    <p:sldId id="1299" r:id="rId36"/>
    <p:sldId id="1301" r:id="rId37"/>
    <p:sldId id="1302" r:id="rId38"/>
    <p:sldId id="1300" r:id="rId39"/>
    <p:sldId id="1303" r:id="rId40"/>
    <p:sldId id="1304" r:id="rId41"/>
    <p:sldId id="1305" r:id="rId42"/>
    <p:sldId id="1306" r:id="rId43"/>
    <p:sldId id="1307" r:id="rId44"/>
    <p:sldId id="1308" r:id="rId45"/>
    <p:sldId id="1324" r:id="rId46"/>
    <p:sldId id="1323" r:id="rId47"/>
    <p:sldId id="1238" r:id="rId48"/>
    <p:sldId id="1239" r:id="rId49"/>
    <p:sldId id="1262" r:id="rId50"/>
    <p:sldId id="1311" r:id="rId51"/>
    <p:sldId id="1312" r:id="rId52"/>
    <p:sldId id="1309" r:id="rId53"/>
    <p:sldId id="1314" r:id="rId54"/>
    <p:sldId id="1310" r:id="rId55"/>
    <p:sldId id="1266" r:id="rId56"/>
    <p:sldId id="1315" r:id="rId57"/>
    <p:sldId id="1267" r:id="rId58"/>
    <p:sldId id="1316" r:id="rId59"/>
    <p:sldId id="1313" r:id="rId60"/>
    <p:sldId id="1317" r:id="rId61"/>
    <p:sldId id="1264" r:id="rId62"/>
    <p:sldId id="1318" r:id="rId63"/>
    <p:sldId id="1319" r:id="rId64"/>
    <p:sldId id="1127" r:id="rId65"/>
    <p:sldId id="1128" r:id="rId66"/>
    <p:sldId id="1129" r:id="rId67"/>
    <p:sldId id="1320" r:id="rId68"/>
    <p:sldId id="1321" r:id="rId69"/>
    <p:sldId id="1131" r:id="rId70"/>
    <p:sldId id="1130" r:id="rId71"/>
    <p:sldId id="1322" r:id="rId72"/>
    <p:sldId id="1133" r:id="rId73"/>
    <p:sldId id="1132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BCF98-E56F-4FC4-81ED-AC14B23999CA}" v="2" dt="2024-02-23T10:25:29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202BCF98-E56F-4FC4-81ED-AC14B23999CA}"/>
    <pc:docChg chg="addSld modSld">
      <pc:chgData name="Samson Zhou" userId="be955f33642ecbf5" providerId="LiveId" clId="{202BCF98-E56F-4FC4-81ED-AC14B23999CA}" dt="2024-02-23T10:25:29.056" v="1"/>
      <pc:docMkLst>
        <pc:docMk/>
      </pc:docMkLst>
      <pc:sldChg chg="add">
        <pc:chgData name="Samson Zhou" userId="be955f33642ecbf5" providerId="LiveId" clId="{202BCF98-E56F-4FC4-81ED-AC14B23999CA}" dt="2024-02-23T10:25:29.056" v="1"/>
        <pc:sldMkLst>
          <pc:docMk/>
          <pc:sldMk cId="3156464587" sldId="989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2206517476" sldId="1112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272823870" sldId="1113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8771537" sldId="1115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3471647270" sldId="1116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3802960277" sldId="1125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957152180" sldId="1213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3582504237" sldId="1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FD37F-E1AC-4C36-B9B8-3FE3782590B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3A00-30B1-42E8-829D-5C798845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3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07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69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65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60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52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24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85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9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96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67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11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39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40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92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50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77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55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586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76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67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65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118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BD367-9CB6-CFFE-2403-9F16C4ACE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138CD6-93DF-57BA-4642-D382312D7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8E3070-0462-652D-A5FF-A6AD07E3B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6129C-D367-4356-91D5-D5BD8B9C2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741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76937-AFD3-1D90-7930-A0C5753F9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469F2-E169-832B-B309-5A3A4C05B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EB183A-6C6E-E5BF-7EFD-B92BAB5FC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5AEC5-8B71-262A-3B38-662C45729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051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737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34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545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329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85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96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17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683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232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672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23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399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74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799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177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657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76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270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56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833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059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291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5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12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3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4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9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C9F5-E2D4-E1EB-0D49-38EDFE522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9D031-0D71-F437-574A-A6F82DC80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C76B-DA1E-71AE-D3F9-B726A4C6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204A9-4583-BBB1-424E-6A84378B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8D11-327C-9F3A-95D8-62252AC6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5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E68F-1F4B-79EB-8908-26D3F274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0CA02-C30D-FBFC-A242-645458E02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A799-2ABE-0488-EE76-70837B9C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5BB2-D77A-7E0C-4F81-627411DF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706F-EE9D-E6EA-C63D-2A69CDEB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4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A7936-948F-C543-6866-39ADD47AF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52A6D-873E-EBB6-6DBD-250F674CF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5614-D09B-BA93-AF0E-5CCF87B8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9A05B-8EC1-05A4-3419-29C206C7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EDC09-8B45-6EF7-E33B-7F07EAA4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2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1D9B-EA62-327B-5FE3-03809C34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A796-5E86-5406-4AC8-D5533019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5BBF-B473-F6D1-8589-44FA3D76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CEA56-6946-E530-33AB-578F2AA4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B7250-2B93-73F5-7F82-17C0F104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C5D5-61BC-99FC-DE77-4B9CD50D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B5DD-D3E3-F3C0-04EA-1F581F27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FDD6-E4AC-F925-14C2-788EBE74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549F-98BD-8D14-2879-F1BA2499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EB8B-3DDB-D2D6-F1EB-A9407A2E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4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5865-C439-3291-61B6-E383C3D8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4B9A-5D5E-109A-CE73-4CB95AAB6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07B01-2473-767E-50E1-CD40F176F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635B-AF8B-5ABE-F285-54847302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97EF1-E53D-562A-CE18-547F3525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BB97A-BEA1-B1B2-56E0-7D6AE851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8130-4164-7471-09F1-3D7140DF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3E0E8-E33B-6BB1-F264-6D2E8BDD6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41974-397F-9387-4778-539B4442B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E222A-1442-0AB3-A4C0-7326A97FB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A3967-1C48-EAA5-9F9D-503B67AA3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180AA-9A84-039F-25FF-6D31F33C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C9CC8-533D-408B-ABEF-64FB1C2E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85E08-5C2B-A8B3-8BA6-3112D3F4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A0F0-1587-717C-1F8C-142E94C0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795E3-AC49-6C43-F18D-7F9C8F65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04CF6-16F1-3414-B0A7-FB72BD9D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438CA-E3D2-984D-821C-C5D375B6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0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C3C02-EF47-62AD-26F5-9350DC72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D8FEA-1C04-8B8C-DEF3-97699BCF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8E370-4894-C367-CD8B-8163D1C2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6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DB30-DFF3-123A-6586-BA96D6E1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564C-87B6-462E-3497-77A6668A4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D43B5-5B74-00D6-BD73-C1D748D4C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A217C-8F6A-F515-0B4F-7C2513C5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4D4A4-EF1E-B21D-0BF7-3E1C39C2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57CC0-D238-A049-2FAF-E5B09C8D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1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59D5-F389-B38D-A940-08E1F9F2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FEC35-1CCC-1790-6DD0-8810EADEB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C6902-6EB9-CE5A-7BB4-2F2F8CB9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BC175-B782-0822-111D-46861B57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21620-1A6A-0C7A-C285-076E1F05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7CFC5-6955-82CE-09C8-C39625F3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0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21F96-C622-BA36-AA49-66B9A563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34130-CEF8-FF67-4FB1-83F0EE1B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971CE-C5A7-DC5B-1D1E-DE20F2540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58F55-E54F-4F1E-9666-12BA9D0D100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E1171-C55C-EF38-2DE5-98782C103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B25FE-8834-F260-242B-A27BA3AEC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8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1.png"/><Relationship Id="rId9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2.png"/><Relationship Id="rId4" Type="http://schemas.openxmlformats.org/officeDocument/2006/relationships/image" Target="../media/image20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12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81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the contribution of the sample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01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52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498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47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Can we get a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-approximation with high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17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09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436228" y="5419020"/>
                <a:ext cx="1091757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28" y="5419020"/>
                <a:ext cx="1091757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026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82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Class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March 5</a:t>
            </a:r>
            <a:r>
              <a:rPr lang="en-US" sz="3200" dirty="0"/>
              <a:t>: Lecture canceled, i.e., do NOT show up to HRBB 126 (unless you want to see an empty </a:t>
            </a:r>
            <a:r>
              <a:rPr lang="en-US" sz="3200"/>
              <a:t>classroom)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850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149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Can we get a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-approximation with high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142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55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078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slightly larger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272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∈[1,100]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Can we get a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-approximation with high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537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10000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+(4/3)(100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794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∈[1,100]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10000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+(4/3)(100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20000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we need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355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WAY larger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23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980B61-3EFF-4398-AB0A-B413B98DC0D0}"/>
              </a:ext>
            </a:extLst>
          </p:cNvPr>
          <p:cNvSpPr/>
          <p:nvPr/>
        </p:nvSpPr>
        <p:spPr>
          <a:xfrm>
            <a:off x="7776885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C048D4-19FF-97E9-C51A-8EB9D790C2E4}"/>
              </a:ext>
            </a:extLst>
          </p:cNvPr>
          <p:cNvSpPr/>
          <p:nvPr/>
        </p:nvSpPr>
        <p:spPr>
          <a:xfrm>
            <a:off x="3590215" y="36458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8A84D7-2513-96A6-5E3E-6CC85283C905}"/>
              </a:ext>
            </a:extLst>
          </p:cNvPr>
          <p:cNvSpPr/>
          <p:nvPr/>
        </p:nvSpPr>
        <p:spPr>
          <a:xfrm>
            <a:off x="8412392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98A97-0FDD-367F-8D1C-68D44F5AA45A}"/>
              </a:ext>
            </a:extLst>
          </p:cNvPr>
          <p:cNvSpPr/>
          <p:nvPr/>
        </p:nvSpPr>
        <p:spPr>
          <a:xfrm>
            <a:off x="7900821" y="32336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98E0BC-D585-AD4C-3295-41521953FEE5}"/>
              </a:ext>
            </a:extLst>
          </p:cNvPr>
          <p:cNvSpPr/>
          <p:nvPr/>
        </p:nvSpPr>
        <p:spPr>
          <a:xfrm>
            <a:off x="8111491" y="387415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D0ADF-36D0-892D-D8D9-928A5F78F6CB}"/>
              </a:ext>
            </a:extLst>
          </p:cNvPr>
          <p:cNvSpPr/>
          <p:nvPr/>
        </p:nvSpPr>
        <p:spPr>
          <a:xfrm>
            <a:off x="3827908" y="39909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53238E-A558-12CE-9543-3169AD0E90E0}"/>
              </a:ext>
            </a:extLst>
          </p:cNvPr>
          <p:cNvSpPr/>
          <p:nvPr/>
        </p:nvSpPr>
        <p:spPr>
          <a:xfrm>
            <a:off x="4262341" y="33860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D260F2-25FA-3A81-53BF-A948734A6C25}"/>
              </a:ext>
            </a:extLst>
          </p:cNvPr>
          <p:cNvSpPr/>
          <p:nvPr/>
        </p:nvSpPr>
        <p:spPr>
          <a:xfrm>
            <a:off x="8513918" y="383606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80B09-9401-D1AC-8FBD-F68830574D9C}"/>
              </a:ext>
            </a:extLst>
          </p:cNvPr>
          <p:cNvSpPr/>
          <p:nvPr/>
        </p:nvSpPr>
        <p:spPr>
          <a:xfrm>
            <a:off x="3974710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5D0F3E-6218-F6C8-4B22-36237DA80DAC}"/>
              </a:ext>
            </a:extLst>
          </p:cNvPr>
          <p:cNvSpPr/>
          <p:nvPr/>
        </p:nvSpPr>
        <p:spPr>
          <a:xfrm>
            <a:off x="4212048" y="38835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7F64DD-4A97-B501-473A-CDAAF2866413}"/>
              </a:ext>
            </a:extLst>
          </p:cNvPr>
          <p:cNvSpPr/>
          <p:nvPr/>
        </p:nvSpPr>
        <p:spPr>
          <a:xfrm>
            <a:off x="3749605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6C74A8-5CAD-A24F-8E94-7E7CADD092DE}"/>
              </a:ext>
            </a:extLst>
          </p:cNvPr>
          <p:cNvSpPr/>
          <p:nvPr/>
        </p:nvSpPr>
        <p:spPr>
          <a:xfrm>
            <a:off x="8156859" y="353384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3FFC0F-B47A-09EA-FFEA-B8AA9744A771}"/>
              </a:ext>
            </a:extLst>
          </p:cNvPr>
          <p:cNvSpPr/>
          <p:nvPr/>
        </p:nvSpPr>
        <p:spPr>
          <a:xfrm>
            <a:off x="5488221" y="23028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0AF078-90E4-8BAB-FC34-540AA68D2937}"/>
              </a:ext>
            </a:extLst>
          </p:cNvPr>
          <p:cNvSpPr/>
          <p:nvPr/>
        </p:nvSpPr>
        <p:spPr>
          <a:xfrm>
            <a:off x="6418641" y="23020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70DAE7-2969-2779-71EB-EB440FC2973B}"/>
              </a:ext>
            </a:extLst>
          </p:cNvPr>
          <p:cNvSpPr/>
          <p:nvPr/>
        </p:nvSpPr>
        <p:spPr>
          <a:xfrm>
            <a:off x="6160347" y="2042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8DFE85-90A9-59C5-007D-197CEAA76477}"/>
              </a:ext>
            </a:extLst>
          </p:cNvPr>
          <p:cNvSpPr/>
          <p:nvPr/>
        </p:nvSpPr>
        <p:spPr>
          <a:xfrm>
            <a:off x="5872716" y="22693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8B5684-828B-FA49-6C81-A28114E7EEEA}"/>
              </a:ext>
            </a:extLst>
          </p:cNvPr>
          <p:cNvSpPr/>
          <p:nvPr/>
        </p:nvSpPr>
        <p:spPr>
          <a:xfrm>
            <a:off x="6110054" y="25404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311CFD-C8A7-0FAA-5715-87C0ACA69B2D}"/>
              </a:ext>
            </a:extLst>
          </p:cNvPr>
          <p:cNvSpPr/>
          <p:nvPr/>
        </p:nvSpPr>
        <p:spPr>
          <a:xfrm>
            <a:off x="5647611" y="19690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3643B8-1F0B-57B2-2160-C66AA6F086E6}"/>
              </a:ext>
            </a:extLst>
          </p:cNvPr>
          <p:cNvSpPr/>
          <p:nvPr/>
        </p:nvSpPr>
        <p:spPr>
          <a:xfrm>
            <a:off x="5966321" y="17428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Can we get a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-approximation with high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533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614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we need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147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051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Do we really need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to be a constant?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248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Do we really need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to be a constant? </a:t>
                </a:r>
                <a:r>
                  <a:rPr lang="en-US" sz="3200" dirty="0">
                    <a:solidFill>
                      <a:srgbClr val="FF0000"/>
                    </a:solidFill>
                  </a:rPr>
                  <a:t>YES!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BDD9F-D7AC-292D-CBAE-33D056736A2E}"/>
                  </a:ext>
                </a:extLst>
              </p:cNvPr>
              <p:cNvSpPr txBox="1"/>
              <p:nvPr/>
            </p:nvSpPr>
            <p:spPr>
              <a:xfrm>
                <a:off x="536331" y="4661508"/>
                <a:ext cx="112717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tx1"/>
                    </a:solidFill>
                  </a:rPr>
                  <a:t>1 1 1 1 1 1 1 1 1 1 1 1 1 1 1 1 1 1 1 1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5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BDD9F-D7AC-292D-CBAE-33D056736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31" y="4661508"/>
                <a:ext cx="11271738" cy="923330"/>
              </a:xfrm>
              <a:prstGeom prst="rect">
                <a:avLst/>
              </a:prstGeom>
              <a:blipFill>
                <a:blip r:embed="rId4"/>
                <a:stretch>
                  <a:fillRect l="-2920" t="-17881" b="-40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776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461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choose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different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475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choose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different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392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choose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different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17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60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 What about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00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Can set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Bernstein’s inequality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941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variance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variance for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under uniform sampling?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variance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under uniform sampling?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649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432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importance sampling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381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CA0BB-5E6D-E404-F599-3962378B8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02B4-8EAD-D82B-25A2-470849C0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37946-1D78-D6FA-D28E-3FD08E0CDB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the indicator random variable for whether we sampled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(which we do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is the total number of samples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by linearity of expectation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37946-1D78-D6FA-D28E-3FD08E0CD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722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D8C53-09AD-3E3F-432E-4EBF3033D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D284-4067-C6FA-281D-A93D616A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EB60A-C12E-F843-F0DC-D50B291DAC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importance sampling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, so just a constant number of samples!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EB60A-C12E-F843-F0DC-D50B291DAC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608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717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simple way to obtain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to uniformly sample points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506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the same cost,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points do I need to sample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within 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-factor?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93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5790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3D8EF-2A15-CFB2-8325-4AD0EFABEFD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3D8EF-2A15-CFB2-8325-4AD0EFAB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228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the same cost,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1783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4421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211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10000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3D8EF-2A15-CFB2-8325-4AD0EFABEFD3}"/>
                  </a:ext>
                </a:extLst>
              </p:cNvPr>
              <p:cNvSpPr txBox="1"/>
              <p:nvPr/>
            </p:nvSpPr>
            <p:spPr>
              <a:xfrm>
                <a:off x="567778" y="5570022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+(4/3)(50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3D8EF-2A15-CFB2-8325-4AD0EFAB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78" y="5570022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/>
              <p:nvPr/>
            </p:nvSpPr>
            <p:spPr>
              <a:xfrm>
                <a:off x="1755602" y="2631666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02" y="2631666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6915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∈[1,100]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10000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+(4/3)(100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20000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we need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8041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WAY larger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0370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9346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10000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+(4/3)(100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20000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66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/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04E6C-D424-07BF-2736-314B07BAF3AC}"/>
              </a:ext>
            </a:extLst>
          </p:cNvPr>
          <p:cNvCxnSpPr>
            <a:stCxn id="5" idx="1"/>
          </p:cNvCxnSpPr>
          <p:nvPr/>
        </p:nvCxnSpPr>
        <p:spPr>
          <a:xfrm flipH="1">
            <a:off x="6320118" y="4506577"/>
            <a:ext cx="519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7BF53-5E10-12C4-FBE7-B4048FF5BAC7}"/>
              </a:ext>
            </a:extLst>
          </p:cNvPr>
          <p:cNvCxnSpPr>
            <a:cxnSpLocks/>
          </p:cNvCxnSpPr>
          <p:nvPr/>
        </p:nvCxnSpPr>
        <p:spPr>
          <a:xfrm flipV="1">
            <a:off x="6320118" y="4111565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WAY larger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818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points do I need to sample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within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-factor?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2271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516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we need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6789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Uniform sampling needs a lot of samples if there is a single point that greatly contributes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899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9859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410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Coreset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variance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Cost</m:t>
                            </m:r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Cost</m:t>
                            </m:r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3015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5055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B4E9F7CD-162E-80B0-AA46-F762DEFB34B8}"/>
              </a:ext>
            </a:extLst>
          </p:cNvPr>
          <p:cNvSpPr/>
          <p:nvPr/>
        </p:nvSpPr>
        <p:spPr>
          <a:xfrm>
            <a:off x="2840580" y="5048204"/>
            <a:ext cx="1492667" cy="141036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about a different choice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centers?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F759BCA-DA72-87C6-1313-0F89DDA72CF6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B7D49-9294-E8B0-E577-3F398B28152F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1AFB97-9938-5200-384E-2C379792E097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7BA44-4AD1-A2B1-3022-1F92C016690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1437D2-9F36-549C-D613-3815E41C520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84106A-1B76-2645-001E-77352867BEE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6E6F7B-2FE7-E8EF-6255-E796EF948FFA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6E64DC-F2BA-A0A2-BD17-8A7979466915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901255-938C-F9E5-0DE6-DC6D6C945C2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8A3E8C-7EBD-0243-CE70-DC572C87F3E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0695D8-9F5B-0E34-1E8D-EB38BBF8BA81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F2CA1B-846C-8885-47B4-DF3D14040D1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5062F-A6C9-A1C4-7F3A-869226F31489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A05421-E5BC-AC60-049C-96D0F428919F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4263CD-AA73-31E5-953C-5264E47DB45A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AB068C-78E1-9439-E45C-9DEF879B7557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ADC1BC-0556-AEF0-A54E-C61263031D6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1C41E4-5EEA-A2FB-4691-528A21AA6C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4B7B4F-8FE7-F4D2-7BC8-48D068635C5D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9B293F6-1D59-212B-7ECC-3E426A8B0076}"/>
              </a:ext>
            </a:extLst>
          </p:cNvPr>
          <p:cNvSpPr/>
          <p:nvPr/>
        </p:nvSpPr>
        <p:spPr>
          <a:xfrm>
            <a:off x="9812528" y="4167576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1413F17-BFAE-95C9-54B8-D399839BF1F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19ABAAC-2D62-97CB-9723-79D20CDC2BB5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60C9A8-056D-9C25-DCEB-CF0819E6EDE7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AD941-8EF2-9D20-37D5-E4BFABC9F3D5}"/>
              </a:ext>
            </a:extLst>
          </p:cNvPr>
          <p:cNvCxnSpPr>
            <a:cxnSpLocks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0A806F-3E3D-9A61-4B40-9637D24DAAD7}"/>
              </a:ext>
            </a:extLst>
          </p:cNvPr>
          <p:cNvSpPr txBox="1"/>
          <p:nvPr/>
        </p:nvSpPr>
        <p:spPr>
          <a:xfrm>
            <a:off x="5569528" y="560235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1C13D-E523-BBC1-B8CC-B73D3F517DBC}"/>
              </a:ext>
            </a:extLst>
          </p:cNvPr>
          <p:cNvSpPr txBox="1"/>
          <p:nvPr/>
        </p:nvSpPr>
        <p:spPr>
          <a:xfrm>
            <a:off x="299233" y="5015881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A5362-15DF-94BE-9510-E9A30CCA000F}"/>
              </a:ext>
            </a:extLst>
          </p:cNvPr>
          <p:cNvCxnSpPr>
            <a:cxnSpLocks/>
          </p:cNvCxnSpPr>
          <p:nvPr/>
        </p:nvCxnSpPr>
        <p:spPr>
          <a:xfrm flipV="1">
            <a:off x="489527" y="4001294"/>
            <a:ext cx="591128" cy="1014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38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7840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net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200" dirty="0"/>
                  <a:t> is a set of sets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 such that accuracy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200" dirty="0"/>
                  <a:t> implies accuracy everywhere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3655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738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66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levels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coreset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of two coresets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3652</Words>
  <Application>Microsoft Office PowerPoint</Application>
  <PresentationFormat>Widescreen</PresentationFormat>
  <Paragraphs>466</Paragraphs>
  <Slides>73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Class Logistics</vt:lpstr>
      <vt:lpstr>PowerPoint Presentation</vt:lpstr>
      <vt:lpstr>Last Time: k-Clustering</vt:lpstr>
      <vt:lpstr>Last Time: k-Clustering</vt:lpstr>
      <vt:lpstr>Last Time: (k,z)-Clustering in the Streaming Model</vt:lpstr>
      <vt:lpstr>Last Time: (k,z)-Clustering in the Streaming Model</vt:lpstr>
      <vt:lpstr>Last Time: (k,z)-Clustering in the Streaming Model</vt:lpstr>
      <vt:lpstr>Last Time: (k,z)-Clustering in the Streaming Model</vt:lpstr>
      <vt:lpstr>Previously: Bernstein’s Inequality</vt:lpstr>
      <vt:lpstr>Sampling for Sum Estimation</vt:lpstr>
      <vt:lpstr>Sampling for Sum Estimation</vt:lpstr>
      <vt:lpstr>Sampling for Sum Estimation</vt:lpstr>
      <vt:lpstr>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Sampling for Sum Estimation</vt:lpstr>
      <vt:lpstr>Sampling for Sum Estimation</vt:lpstr>
      <vt:lpstr>Sampling for Sum Estimation</vt:lpstr>
      <vt:lpstr>Importance Sampling for Sum Estimation</vt:lpstr>
      <vt:lpstr>Importance Sampling for Sum Estimation</vt:lpstr>
      <vt:lpstr>Importance Sampling for Sum Estimation</vt:lpstr>
      <vt:lpstr>Importance Sampling for Sum Estimation</vt:lpstr>
      <vt:lpstr>Importance Sampling for Sum Estimation</vt:lpstr>
      <vt:lpstr>Importance Sampling for Sum Estimation</vt:lpstr>
      <vt:lpstr>Importance Sampling for Sum Estimation</vt:lpstr>
      <vt:lpstr>Importance Sampling for Sum Estimation</vt:lpstr>
      <vt:lpstr>Coreset Construction and Sampling</vt:lpstr>
      <vt:lpstr>Coreset Construction and Sampling</vt:lpstr>
      <vt:lpstr>Coreset Construction and Uniform Sampling</vt:lpstr>
      <vt:lpstr>Bernstein’s Inequality</vt:lpstr>
      <vt:lpstr>Bernstein’s Inequality</vt:lpstr>
      <vt:lpstr>Coreset Construction and Uniform Sampling</vt:lpstr>
      <vt:lpstr>Coreset Construction and Uniform Sampling</vt:lpstr>
      <vt:lpstr>Bernstein’s Inequality</vt:lpstr>
      <vt:lpstr>Bernstein’s Inequality</vt:lpstr>
      <vt:lpstr>Coreset Construction and Uniform Sampling</vt:lpstr>
      <vt:lpstr>Coreset Construction and Uniform Sampling</vt:lpstr>
      <vt:lpstr>Coreset Construction and Uniform Sampling</vt:lpstr>
      <vt:lpstr>Coreset Construction and Uniform Sampling</vt:lpstr>
      <vt:lpstr>Coreset Construction and Uniform Sampling</vt:lpstr>
      <vt:lpstr>Coreset Construction and Uniform Sampling</vt:lpstr>
      <vt:lpstr>Coreset Construction and Uniform Sampling</vt:lpstr>
      <vt:lpstr>Uniform Sampling for Sum Estimation</vt:lpstr>
      <vt:lpstr>Coreset Construction and Sampling</vt:lpstr>
      <vt:lpstr>Coreset Construction and Sampling</vt:lpstr>
      <vt:lpstr>Coreset Construction and Sampling</vt:lpstr>
      <vt:lpstr>Importance Sampling for Coreset Construction</vt:lpstr>
      <vt:lpstr>Coreset Construction and Sampling</vt:lpstr>
      <vt:lpstr>Coreset Construction and Sampling</vt:lpstr>
      <vt:lpstr>Coreset Construction and Sampling</vt:lpstr>
      <vt:lpstr>Nets</vt:lpstr>
      <vt:lpstr>Coreset Construction and Sampling</vt:lpstr>
      <vt:lpstr>Sensitivity 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4</cp:revision>
  <dcterms:created xsi:type="dcterms:W3CDTF">2024-02-23T10:23:36Z</dcterms:created>
  <dcterms:modified xsi:type="dcterms:W3CDTF">2024-02-28T22:12:01Z</dcterms:modified>
</cp:coreProperties>
</file>