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861" r:id="rId3"/>
    <p:sldId id="845" r:id="rId4"/>
    <p:sldId id="849" r:id="rId5"/>
    <p:sldId id="847" r:id="rId6"/>
    <p:sldId id="850" r:id="rId7"/>
    <p:sldId id="876" r:id="rId8"/>
    <p:sldId id="877" r:id="rId9"/>
    <p:sldId id="878" r:id="rId10"/>
    <p:sldId id="855" r:id="rId11"/>
    <p:sldId id="856" r:id="rId12"/>
    <p:sldId id="857" r:id="rId13"/>
    <p:sldId id="858" r:id="rId14"/>
    <p:sldId id="859" r:id="rId15"/>
    <p:sldId id="860" r:id="rId16"/>
    <p:sldId id="862" r:id="rId17"/>
    <p:sldId id="863" r:id="rId18"/>
    <p:sldId id="865" r:id="rId19"/>
    <p:sldId id="866" r:id="rId20"/>
    <p:sldId id="868" r:id="rId21"/>
    <p:sldId id="867" r:id="rId22"/>
    <p:sldId id="869" r:id="rId23"/>
    <p:sldId id="870" r:id="rId24"/>
    <p:sldId id="871" r:id="rId25"/>
    <p:sldId id="872" r:id="rId26"/>
    <p:sldId id="873" r:id="rId27"/>
    <p:sldId id="875" r:id="rId28"/>
    <p:sldId id="874" r:id="rId29"/>
    <p:sldId id="879" r:id="rId30"/>
    <p:sldId id="88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08E15B-89FD-A57C-82DE-9B71154277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FD1BC4-B3FA-2D6B-ABC2-113F27BD26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7B7CA-3882-412C-615A-7A233186B7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DD07E9-27DA-FB67-4D22-E56777F59D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BF929D-E786-685B-0CF2-E68166603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4568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4DCB0-8E35-13A5-F42C-0DF11C3AB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308163-A7F1-114C-FFC2-B7FBA1B78B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D890C-045D-997E-AF11-FBAB111D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446713-B454-D425-7288-7872BBFF34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92A23-3A73-99B5-A791-A60C6856F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7103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81F561-5D7E-1BE9-EA79-0E34D8F705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4031F28-6950-F8FE-AC54-61BD66AA94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C2D37C-3EC5-671B-0966-FCFC8B61F0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974EA4-631B-22BD-6BCE-EE85A1C14C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150577-1A25-46EB-EC46-BD26B1A092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2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F36706-DC13-3C3C-CB38-6402AAA9FB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4B88E3-4861-3733-1CFE-E0B5FFF1E6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2DF8D8-F3E1-CF27-6794-E268A2571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915E3D-F0CF-601E-4165-270A7F6179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4DD324-DBFE-AE9A-8B4E-7CAA62196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715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5E5BE-DB97-A0D3-99AE-4BD9A6AE3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B7C40-51C3-7BBB-F0BA-E2CA1672E5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04B0C9-1BE5-35D5-FE54-01797FD99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0588B5-0DE1-CDED-72E6-C54A831BD1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707FF2-B871-C9FE-9751-FF1553915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7614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27F6E5-3193-137D-89EE-EDC2D0B600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F6037D-9973-FB95-3CC5-9238D57B12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2B4B1DB-DADD-8F8E-F3DD-5C8748C216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B9CF10-A2F8-7140-EB77-F2DF78020F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98C9CE-969B-964B-1787-2A099FE6E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E94CFB-AEBA-47A9-07BA-87266F389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03752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AA02F-F217-77CE-CB14-55F6CE29EF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2643F6-6AAD-4687-1D9B-F641A2C469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126EB6-3DDA-08F3-5813-0D85E1951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E1957B1-0EA2-6A2E-EB6E-3D869C73C90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10741F-40A4-756F-076E-DA4FDD2B8C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87608D-12E7-DAD3-EEA1-8851A5529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14A2A0C-72D6-4E86-CAA8-50FC31854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F2C3A5-B3E8-E1D1-9F26-8FACA1321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4203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2C8807-DB4E-A1EE-53B9-B6B2484B4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6C056B-355C-4E0D-4D7C-6210004F1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8F248B-257D-8DF6-F666-78C6FB463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E635D39-032A-B1F8-9831-4C6C8D508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68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874D7E-4ED9-B342-E2FF-4CF451BEC3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295FE5-9596-50F5-CB5D-231E5E5368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5C0473-3D27-BF76-5653-5DF8CE10B9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18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C48734-2A8D-473D-1B43-A19CCFB56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7BA150-9169-DA81-CD0F-204FAFDBD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824E11-635E-0944-3402-9C80613EA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5EB5AC-BBE8-DF84-B33F-B55262BF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777723-CC75-BD31-6FDF-571449C93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DF813-2B05-AC99-86D4-95530EA5A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3286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AF429E-A63F-C500-4495-4DF6CEB87F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5C13A8-CCBE-24A4-9BFE-676EA34A948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17F2E2-60A9-04E3-84AD-006757F3E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A2996C-A4B9-8003-5680-2A1D69775C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68F14F-014C-48CA-87F9-A900D5C7764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9A4D06-ACB9-51AA-E7DC-C491FD2297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A17FC8-1CA8-F6A9-F107-B4305FC02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0065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783554-2059-A3FE-149B-AB7B54C2A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D54C4-8AF0-8AD2-F6B7-0F89FD68D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0C47A6-8E5F-66E4-A0D8-F863E26DA18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68F14F-014C-48CA-87F9-A900D5C77643}" type="datetimeFigureOut">
              <a:rPr lang="en-US" smtClean="0"/>
              <a:t>9/1/2023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CDF9F-B0B5-3377-E084-D2E2B291C9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2D6463-8251-DF79-9E52-C43C6F5936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A7B390-5B5C-44FC-A0B5-9EF170C512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297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3.png"/><Relationship Id="rId7" Type="http://schemas.openxmlformats.org/officeDocument/2006/relationships/image" Target="../media/image10.png"/><Relationship Id="rId2" Type="http://schemas.openxmlformats.org/officeDocument/2006/relationships/image" Target="../media/image5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80.png"/><Relationship Id="rId4" Type="http://schemas.openxmlformats.org/officeDocument/2006/relationships/image" Target="../media/image7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0.png"/><Relationship Id="rId5" Type="http://schemas.openxmlformats.org/officeDocument/2006/relationships/image" Target="../media/image21.png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38.png"/><Relationship Id="rId7" Type="http://schemas.openxmlformats.org/officeDocument/2006/relationships/image" Target="../media/image4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5.png"/><Relationship Id="rId11" Type="http://schemas.openxmlformats.org/officeDocument/2006/relationships/image" Target="../media/image76.png"/><Relationship Id="rId5" Type="http://schemas.openxmlformats.org/officeDocument/2006/relationships/image" Target="../media/image41.png"/><Relationship Id="rId10" Type="http://schemas.openxmlformats.org/officeDocument/2006/relationships/image" Target="../media/image75.png"/><Relationship Id="rId4" Type="http://schemas.openxmlformats.org/officeDocument/2006/relationships/image" Target="../media/image39.png"/><Relationship Id="rId9" Type="http://schemas.openxmlformats.org/officeDocument/2006/relationships/image" Target="../media/image7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5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F7BE-F397-5A81-C4A9-A9CF4BACBDB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883259-DFD0-8207-B5E6-71C370962E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91717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</p:txBody>
      </p:sp>
    </p:spTree>
    <p:extLst>
      <p:ext uri="{BB962C8B-B14F-4D97-AF65-F5344CB8AC3E}">
        <p14:creationId xmlns:p14="http://schemas.microsoft.com/office/powerpoint/2010/main" val="13728047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Twitter has 450 million active monthly users (as of 2022), records (tens of) thousands of measurements per user: who they follow, who follows them, when they last visited the site, timestamps for specific interactions, how many tweets they have sent, the text of those tweets, etc...</a:t>
            </a:r>
          </a:p>
        </p:txBody>
      </p:sp>
    </p:spTree>
    <p:extLst>
      <p:ext uri="{BB962C8B-B14F-4D97-AF65-F5344CB8AC3E}">
        <p14:creationId xmlns:p14="http://schemas.microsoft.com/office/powerpoint/2010/main" val="7449206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A 3 minute </a:t>
            </a:r>
            <a:r>
              <a:rPr lang="en-US" dirty="0" err="1"/>
              <a:t>Youtube</a:t>
            </a:r>
            <a:r>
              <a:rPr lang="en-US" dirty="0"/>
              <a:t> clip with a resolution of 500 x 500 pixels at 15 frames/second with 3 color channels is a recording of  2 billion pixel values. Even a 500 x 500 pixel color image has 750, 000 pixel values</a:t>
            </a:r>
          </a:p>
        </p:txBody>
      </p:sp>
    </p:spTree>
    <p:extLst>
      <p:ext uri="{BB962C8B-B14F-4D97-AF65-F5344CB8AC3E}">
        <p14:creationId xmlns:p14="http://schemas.microsoft.com/office/powerpoint/2010/main" val="407003649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Big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Not only many data points, but also many measurements per data point, i.e., very high dimensional data</a:t>
            </a:r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r>
              <a:rPr lang="en-US" dirty="0"/>
              <a:t>The human genome contains 3 billion+ base pairs. Genetic datasets often contain information on 100s of thousands+ mutations and genetic markers</a:t>
            </a:r>
          </a:p>
        </p:txBody>
      </p:sp>
    </p:spTree>
    <p:extLst>
      <p:ext uri="{BB962C8B-B14F-4D97-AF65-F5344CB8AC3E}">
        <p14:creationId xmlns:p14="http://schemas.microsoft.com/office/powerpoint/2010/main" val="16327367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EB264F-CB22-6634-8D20-DBF3ED127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7345" y="2460065"/>
            <a:ext cx="5826456" cy="409556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Visualizing Big Data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44331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Data points are interpreted as high dimensional vectors, with real valued entries: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443318"/>
              </a:xfrm>
              <a:blipFill>
                <a:blip r:embed="rId3"/>
                <a:stretch>
                  <a:fillRect l="-1043" t="-67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4CE9FD-7EFD-8D54-BC64-26073867375B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1" y="3268943"/>
                <a:ext cx="3984812" cy="27463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Dataset is interpreted as a matrix: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row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0B4CE9FD-7EFD-8D54-BC64-2607386737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1" y="3268943"/>
                <a:ext cx="3984812" cy="2746375"/>
              </a:xfrm>
              <a:prstGeom prst="rect">
                <a:avLst/>
              </a:prstGeom>
              <a:blipFill>
                <a:blip r:embed="rId4"/>
                <a:stretch>
                  <a:fillRect l="-2757" t="-3548" r="-39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8731784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Dimensionality Reduction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Dimensionality Reduction</a:t>
                </a:r>
                <a:r>
                  <a:rPr lang="en-US" dirty="0"/>
                  <a:t>: Transform the data points so that they have much smaller dimension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Transformation should still capture the key aspects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2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147483" y="2926976"/>
                <a:ext cx="2671482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47483" y="2926976"/>
                <a:ext cx="2671482" cy="5936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465EAC-C5D3-5C59-A6D2-79FEE99818B2}"/>
                  </a:ext>
                </a:extLst>
              </p:cNvPr>
              <p:cNvSpPr txBox="1"/>
              <p:nvPr/>
            </p:nvSpPr>
            <p:spPr>
              <a:xfrm>
                <a:off x="4636994" y="2926976"/>
                <a:ext cx="3048000" cy="5936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3200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3200" dirty="0">
                    <a:solidFill>
                      <a:srgbClr val="0070C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3200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32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5465EAC-C5D3-5C59-A6D2-79FEE99818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6994" y="2926976"/>
                <a:ext cx="3048000" cy="5936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D7CC38-3566-C5D4-F616-3610D049CD02}"/>
                  </a:ext>
                </a:extLst>
              </p:cNvPr>
              <p:cNvSpPr txBox="1"/>
              <p:nvPr/>
            </p:nvSpPr>
            <p:spPr>
              <a:xfrm>
                <a:off x="7858686" y="2931400"/>
                <a:ext cx="3294528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/>
                  <a:t>for 	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32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sz="32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96D7CC38-3566-C5D4-F616-3610D049C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86" y="2931400"/>
                <a:ext cx="3294528" cy="584775"/>
              </a:xfrm>
              <a:prstGeom prst="rect">
                <a:avLst/>
              </a:prstGeom>
              <a:blipFill>
                <a:blip r:embed="rId5"/>
                <a:stretch>
                  <a:fillRect l="-4621" t="-12500" b="-343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E456645-44D7-22B3-3171-6FD9A6307A99}"/>
              </a:ext>
            </a:extLst>
          </p:cNvPr>
          <p:cNvCxnSpPr>
            <a:cxnSpLocks/>
            <a:stCxn id="7" idx="3"/>
            <a:endCxn id="9" idx="1"/>
          </p:cNvCxnSpPr>
          <p:nvPr/>
        </p:nvCxnSpPr>
        <p:spPr>
          <a:xfrm>
            <a:off x="3818965" y="3223788"/>
            <a:ext cx="818029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" name="Picture 16">
            <a:extLst>
              <a:ext uri="{FF2B5EF4-FFF2-40B4-BE49-F238E27FC236}">
                <a16:creationId xmlns:a16="http://schemas.microsoft.com/office/drawing/2014/main" id="{595F547E-669A-15E6-860C-E63A0CB2CB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5565" y="3811680"/>
            <a:ext cx="1047886" cy="1102659"/>
          </a:xfrm>
          <a:prstGeom prst="rect">
            <a:avLst/>
          </a:prstGeom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5AB729A-6D0B-DCAD-B9C7-E33987683963}"/>
              </a:ext>
            </a:extLst>
          </p:cNvPr>
          <p:cNvCxnSpPr>
            <a:cxnSpLocks/>
            <a:stCxn id="17" idx="3"/>
            <a:endCxn id="22" idx="1"/>
          </p:cNvCxnSpPr>
          <p:nvPr/>
        </p:nvCxnSpPr>
        <p:spPr>
          <a:xfrm flipV="1">
            <a:off x="1763451" y="4359239"/>
            <a:ext cx="942276" cy="377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161378-DEF0-9648-1CF6-47374EF88E58}"/>
                  </a:ext>
                </a:extLst>
              </p:cNvPr>
              <p:cNvSpPr txBox="1"/>
              <p:nvPr/>
            </p:nvSpPr>
            <p:spPr>
              <a:xfrm>
                <a:off x="2705727" y="4066851"/>
                <a:ext cx="4294095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=(0, 1, 0, 0, 1, 0, 1, 1)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C161378-DEF0-9648-1CF6-47374EF88E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5727" y="4066851"/>
                <a:ext cx="4294095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93CB8AB-6130-5D04-C44D-0ACB80526680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6999822" y="4354913"/>
            <a:ext cx="1021975" cy="432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79D1C4-59F3-E08A-AC1F-FD9802CEC209}"/>
                  </a:ext>
                </a:extLst>
              </p:cNvPr>
              <p:cNvSpPr txBox="1"/>
              <p:nvPr/>
            </p:nvSpPr>
            <p:spPr>
              <a:xfrm>
                <a:off x="7858686" y="4070621"/>
                <a:ext cx="3005416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=(−1, 2, 1)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BE79D1C4-59F3-E08A-AC1F-FD9802CEC2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58686" y="4070621"/>
                <a:ext cx="3005416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20711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 Distortion Embedding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a distance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, and an accuracy parameter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a low-distortion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set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, and a distance function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436034" y="3377407"/>
                <a:ext cx="9319931" cy="6596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p>
                        <m:sSup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p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r>
                        <a:rPr lang="en-US" sz="32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𝐷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, </m:t>
                          </m:r>
                          <m:sSub>
                            <m:sSubPr>
                              <m:ctrlP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sz="3200" b="0" i="1" dirty="0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6034" y="3377407"/>
                <a:ext cx="9319931" cy="65960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98415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6A2719-7136-BCA3-464B-812B8ADE6855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B6A2719-7136-BCA3-464B-812B8ADE6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853890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norm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/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  <m:sup>
                              <m:r>
                                <a:rPr lang="en-US" sz="32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0B88071-3598-F220-BF6B-9DE688C316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993402" y="3255202"/>
                <a:ext cx="9319931" cy="109446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36EDECF1-065D-468F-6CA2-CEAC2824F16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57364" y="2633731"/>
            <a:ext cx="5674659" cy="374960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, the distance function </a:t>
                </a:r>
                <a14:m>
                  <m:oMath xmlns:m="http://schemas.openxmlformats.org/officeDocument/2006/math">
                    <m:r>
                      <a:rPr lang="en-US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𝐷</m:t>
                    </m:r>
                  </m:oMath>
                </a14:m>
                <a:r>
                  <a:rPr lang="en-US" dirty="0"/>
                  <a:t> is denoted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</m:e>
                        </m:d>
                      </m:e>
                      <m:sub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defined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5" name="Content Placeholder 2">
                <a:extLst>
                  <a:ext uri="{FF2B5EF4-FFF2-40B4-BE49-F238E27FC236}">
                    <a16:creationId xmlns:a16="http://schemas.microsoft.com/office/drawing/2014/main" id="{D5F7EE05-03E0-5A5C-8C38-977DCF9B08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53723"/>
                <a:ext cx="5105400" cy="1739152"/>
              </a:xfrm>
              <a:prstGeom prst="rect">
                <a:avLst/>
              </a:prstGeom>
              <a:blipFill>
                <a:blip r:embed="rId5"/>
                <a:stretch>
                  <a:fillRect l="-2151" b="-2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91405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Low Distortion Embedding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a low-distortion embedding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is a set of points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such that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8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/>
              <p:nvPr/>
            </p:nvSpPr>
            <p:spPr>
              <a:xfrm>
                <a:off x="1543610" y="3200538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CA2874C-369B-08CB-EB8F-760B0C96FC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610" y="3200538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>
            <a:extLst>
              <a:ext uri="{FF2B5EF4-FFF2-40B4-BE49-F238E27FC236}">
                <a16:creationId xmlns:a16="http://schemas.microsoft.com/office/drawing/2014/main" id="{C9F8D690-CEBA-0699-6A84-D33BC43BE3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9742" y="4012165"/>
            <a:ext cx="5059213" cy="237117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49BE0-08D9-0768-AF72-A07D9A2AF6A6}"/>
                  </a:ext>
                </a:extLst>
              </p:cNvPr>
              <p:cNvSpPr txBox="1"/>
              <p:nvPr/>
            </p:nvSpPr>
            <p:spPr>
              <a:xfrm>
                <a:off x="1319492" y="5592143"/>
                <a:ext cx="2238934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9249BE0-08D9-0768-AF72-A07D9A2AF6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9492" y="5592143"/>
                <a:ext cx="2238934" cy="72372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06556-9DD0-7E0F-7750-86FCBF5692EC}"/>
                  </a:ext>
                </a:extLst>
              </p:cNvPr>
              <p:cNvSpPr txBox="1"/>
              <p:nvPr/>
            </p:nvSpPr>
            <p:spPr>
              <a:xfrm>
                <a:off x="6983505" y="5974440"/>
                <a:ext cx="2691335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3F06556-9DD0-7E0F-7750-86FCBF5692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83505" y="5974440"/>
                <a:ext cx="2691335" cy="72372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72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7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044DFE-AA8B-ACEE-D3AE-DF279830C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83363" y="1825624"/>
            <a:ext cx="3785907" cy="388353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9462247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all lie on the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30000" dirty="0"/>
                  <a:t>st </a:t>
                </a:r>
                <a:r>
                  <a:rPr lang="en-US" dirty="0"/>
                  <a:t>- axis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Take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to be the first coordinate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chemeClr val="accent1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dirty="0"/>
                  <a:t> for all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Embedding has no distortion</a:t>
                </a: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9462247" cy="4422775"/>
              </a:xfrm>
              <a:blipFill>
                <a:blip r:embed="rId3"/>
                <a:stretch>
                  <a:fillRect l="-1160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57546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all lie on some line 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Rotate to line to be the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baseline="30000" dirty="0"/>
                  <a:t>st </a:t>
                </a:r>
                <a:r>
                  <a:rPr lang="en-US" dirty="0"/>
                  <a:t>- axis and proceed as before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Require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for embedding with no distortion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2FDB8AAA-B9C1-29C5-FAEB-F33D24D244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17994278">
            <a:off x="6926603" y="3342839"/>
            <a:ext cx="5394253" cy="6052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1765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Examples: 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6020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lie in some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-dimensional subspace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Rotate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dirty="0"/>
                  <a:t> to coincide with the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- axes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set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602070"/>
              </a:xfrm>
              <a:blipFill>
                <a:blip r:embed="rId2"/>
                <a:stretch>
                  <a:fillRect l="-1043" t="-1987" b="-33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C2621D2D-3CBB-309A-822D-6BEC901181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051" y="2420472"/>
            <a:ext cx="9054354" cy="3003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52160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116631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 </a:t>
                </a:r>
                <a:r>
                  <a:rPr lang="en-US" dirty="0">
                    <a:solidFill>
                      <a:srgbClr val="FF0000"/>
                    </a:solidFill>
                  </a:rPr>
                  <a:t>NO!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distortion?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31717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Embeddings for Euclidean 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</a:t>
                </a:r>
                <a:r>
                  <a:rPr lang="en-US" dirty="0">
                    <a:solidFill>
                      <a:srgbClr val="0070C0"/>
                    </a:solidFill>
                  </a:rPr>
                  <a:t>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no distortion? </a:t>
                </a:r>
                <a:r>
                  <a:rPr lang="en-US" dirty="0">
                    <a:solidFill>
                      <a:srgbClr val="FF0000"/>
                    </a:solidFill>
                  </a:rPr>
                  <a:t>NO!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FF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that lie in </a:t>
                </a:r>
                <a:r>
                  <a:rPr lang="en-US" i="1" dirty="0">
                    <a:solidFill>
                      <a:srgbClr val="0070C0"/>
                    </a:solidFill>
                  </a:rPr>
                  <a:t>general position</a:t>
                </a:r>
                <a:r>
                  <a:rPr lang="en-US" dirty="0"/>
                  <a:t>, does there exist an embedding with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/>
                  <a:t> distortion?</a:t>
                </a:r>
                <a:r>
                  <a:rPr lang="en-US" dirty="0">
                    <a:solidFill>
                      <a:srgbClr val="FF0000"/>
                    </a:solidFill>
                  </a:rPr>
                  <a:t>	</a:t>
                </a:r>
                <a:r>
                  <a:rPr lang="en-US" dirty="0">
                    <a:solidFill>
                      <a:srgbClr val="00B050"/>
                    </a:solidFill>
                  </a:rPr>
                  <a:t>YES!</a:t>
                </a: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Johnson-</a:t>
                </a:r>
                <a:r>
                  <a:rPr lang="en-US" dirty="0" err="1"/>
                  <a:t>Lindenstrauss</a:t>
                </a:r>
                <a:r>
                  <a:rPr lang="en-US" dirty="0"/>
                  <a:t> Lemma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b="-16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152622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		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138697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		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12</m:t>
                        </m:r>
                      </m:sup>
                    </m:sSup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=0.5,</m:t>
                    </m:r>
                  </m:oMath>
                </a14:m>
                <a:r>
                  <a:rPr lang="en-US" dirty="0"/>
                  <a:t> only requires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≈6600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7091871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sz="28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		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b="0" i="0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b="0" i="1" dirty="0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Moreover, if each entry of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b="0" i="1" dirty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(0,1)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satisfies the guarantee with high probability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068694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F726253B-032A-93F9-93A2-CF159971A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73931" y="1821915"/>
            <a:ext cx="5238261" cy="408825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and each entry drawn from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ad>
                          <m:radPr>
                            <m:degHide m:val="on"/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radPr>
                          <m:deg/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</m:rad>
                      </m:den>
                    </m:f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r>
                  <a:rPr lang="en-US" dirty="0"/>
                  <a:t> and setting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with high probability,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</m:oMath>
                </a14:m>
                <a:r>
                  <a:rPr lang="en-US" dirty="0"/>
                  <a:t> is called a random projection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5803010" cy="4667251"/>
              </a:xfrm>
              <a:blipFill>
                <a:blip r:embed="rId3"/>
                <a:stretch>
                  <a:fillRect l="-1893" t="-1958" r="-1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/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A86BF21-4066-85A9-EE5C-A10F7B3E73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920" y="4552004"/>
                <a:ext cx="9319931" cy="72372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/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Π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BC4B534-C180-B374-0F95-97B1154BF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70376" y="2598874"/>
                <a:ext cx="2026024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/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i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C9B2764-6B75-601D-8245-0BFDC2B6F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3710" y="3511685"/>
                <a:ext cx="2026024" cy="461665"/>
              </a:xfrm>
              <a:prstGeom prst="rect">
                <a:avLst/>
              </a:prstGeom>
              <a:blipFill>
                <a:blip r:embed="rId6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/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sz="24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9F143674-777D-F23D-F46F-09FF661D9F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61346" y="2234167"/>
                <a:ext cx="2147291" cy="461665"/>
              </a:xfrm>
              <a:prstGeom prst="rect">
                <a:avLst/>
              </a:prstGeom>
              <a:blipFill>
                <a:blip r:embed="rId7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/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2400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400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400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sz="2400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50D2E853-31D2-33A7-E5E4-D011CE9DF8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7655" y="3391963"/>
                <a:ext cx="2208455" cy="645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/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4634FE9-0DC2-E0CE-17C3-04315D3B65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858" y="1395197"/>
                <a:ext cx="1652048" cy="46820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/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E08B2CA-8B1F-68A1-2270-EC07A80678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4025" y="1389866"/>
                <a:ext cx="1652048" cy="46820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/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sz="24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AA3E0CA2-1DB1-6E74-A65F-F97489BD96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06263" y="1389866"/>
                <a:ext cx="1652048" cy="46820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2217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6941B-6AAA-DFD0-8896-ACB1B4FE2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27222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Suppose we have a number of files, how do we consistently store them in memory?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55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Chunkai Fu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Shuo</a:t>
            </a:r>
            <a:r>
              <a:rPr lang="en-US" sz="2400" dirty="0"/>
              <a:t> 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9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Wenjing Chen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514554" y="3198168"/>
            <a:ext cx="1715660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87481" y="3794770"/>
            <a:ext cx="2038440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751132" y="4391372"/>
            <a:ext cx="1434609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640044" y="4986685"/>
            <a:ext cx="1585877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04983" y="6046929"/>
            <a:ext cx="2130289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David Xiang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344896" y="5585585"/>
            <a:ext cx="195495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If we hash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items, we require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48887"/>
                <a:ext cx="4421090" cy="1843732"/>
              </a:xfrm>
              <a:prstGeom prst="rect">
                <a:avLst/>
              </a:prstGeom>
              <a:blipFill>
                <a:blip r:embed="rId4"/>
                <a:stretch>
                  <a:fillRect l="-2483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457461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Johnson-</a:t>
            </a:r>
            <a:r>
              <a:rPr lang="en-US" dirty="0" err="1">
                <a:solidFill>
                  <a:srgbClr val="C00000"/>
                </a:solidFill>
              </a:rPr>
              <a:t>Lindenstrauss</a:t>
            </a:r>
            <a:r>
              <a:rPr lang="en-US" dirty="0">
                <a:solidFill>
                  <a:srgbClr val="C00000"/>
                </a:solidFill>
              </a:rPr>
              <a:t> Lemma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Johnson-</a:t>
                </a:r>
                <a:r>
                  <a:rPr lang="en-US" dirty="0" err="1">
                    <a:solidFill>
                      <a:srgbClr val="00B050"/>
                    </a:solidFill>
                  </a:rPr>
                  <a:t>Lindenstrauss</a:t>
                </a:r>
                <a:r>
                  <a:rPr lang="en-US" dirty="0">
                    <a:solidFill>
                      <a:srgbClr val="00B050"/>
                    </a:solidFill>
                  </a:rPr>
                  <a:t> Lemma</a:t>
                </a:r>
                <a:r>
                  <a:rPr lang="en-US" dirty="0"/>
                  <a:t>: Given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</m:oMath>
                </a14:m>
                <a:r>
                  <a:rPr lang="en-US" dirty="0"/>
                  <a:t> and an accuracy parameter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en-US" dirty="0"/>
                  <a:t>, there exists a linear map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𝑑</m:t>
                        </m:r>
                      </m:sup>
                    </m:sSup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</m:oMath>
                </a14:m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/>
                  <a:t>with		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sSup>
                              <m:sSupPr>
                                <m:ctrlP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𝜀</m:t>
                                </m:r>
                              </m:e>
                              <m:sup>
                                <m:r>
                                  <a:rPr lang="en-US" i="1" dirty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r>
                  <a:rPr lang="en-US" dirty="0"/>
                  <a:t> so that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i="1" dirty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Π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, then for all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“Applying a simple random linear transformation to a set of points approximately preserves all pairwise distances”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422775"/>
              </a:xfrm>
              <a:blipFill>
                <a:blip r:embed="rId2"/>
                <a:stretch>
                  <a:fillRect l="-1043" t="-2066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/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3200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chemeClr val="accent1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d>
                        <m:dPr>
                          <m:ctrlP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r>
                            <a:rPr lang="en-US" sz="32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</m:e>
                      </m:d>
                      <m:sSub>
                        <m:sSubPr>
                          <m:ctrlP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32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6CE3BE-C7E4-BA69-43B7-4BD4B0C461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8262" y="3550162"/>
                <a:ext cx="9319931" cy="72372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4692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Dealing with Collisions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store multiple items in the same location as a linked list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 maximum number of collisions in a location is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then could traverse a linked list of size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for a query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Query runtime: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4745504"/>
              </a:xfrm>
              <a:blipFill>
                <a:blip r:embed="rId2"/>
                <a:stretch>
                  <a:fillRect l="-1043" t="-2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/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Matthew</m:t>
                      </m:r>
                      <m: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Chang</m:t>
                      </m:r>
                      <m:r>
                        <a:rPr lang="en-US" sz="2400" b="0" i="0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1FDBE32-6357-F58A-DF8C-0D6B948753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419100" y="2483147"/>
                <a:ext cx="6096000" cy="461665"/>
              </a:xfrm>
              <a:prstGeom prst="rect">
                <a:avLst/>
              </a:prstGeom>
              <a:blipFill>
                <a:blip r:embed="rId3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/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Jung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Seo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E3B1A3C1-5A10-92F1-B87D-D701154C26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4852" y="2483147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4CDAB947-D875-EB5C-7FED-936D5FCA5080}"/>
              </a:ext>
            </a:extLst>
          </p:cNvPr>
          <p:cNvSpPr/>
          <p:nvPr/>
        </p:nvSpPr>
        <p:spPr>
          <a:xfrm>
            <a:off x="6369377" y="2483147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Matthew Chang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AF4D2F4-D63D-6512-7B70-CEB8D4FA7AEA}"/>
              </a:ext>
            </a:extLst>
          </p:cNvPr>
          <p:cNvCxnSpPr>
            <a:cxnSpLocks/>
            <a:endCxn id="6" idx="1"/>
          </p:cNvCxnSpPr>
          <p:nvPr/>
        </p:nvCxnSpPr>
        <p:spPr>
          <a:xfrm>
            <a:off x="3854777" y="2713980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0940E737-9B93-D8DF-F3E4-B5BF23032032}"/>
              </a:ext>
            </a:extLst>
          </p:cNvPr>
          <p:cNvCxnSpPr>
            <a:cxnSpLocks/>
            <a:stCxn id="6" idx="2"/>
          </p:cNvCxnSpPr>
          <p:nvPr/>
        </p:nvCxnSpPr>
        <p:spPr>
          <a:xfrm rot="16200000" flipH="1">
            <a:off x="5494517" y="2862410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FCA02EEB-2C52-8119-8191-A5C3CF7DFD5D}"/>
              </a:ext>
            </a:extLst>
          </p:cNvPr>
          <p:cNvCxnSpPr>
            <a:cxnSpLocks/>
          </p:cNvCxnSpPr>
          <p:nvPr/>
        </p:nvCxnSpPr>
        <p:spPr>
          <a:xfrm rot="5400000">
            <a:off x="6451777" y="28624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245115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Collisions and Max Load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no outcome will be rolled more than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027222"/>
              </a:xfrm>
              <a:blipFill>
                <a:blip r:embed="rId2"/>
                <a:stretch>
                  <a:fillRect l="-1043" t="-1183" b="-159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buClr>
                    <a:schemeClr val="tx1"/>
                  </a:buClr>
                </a:pPr>
                <a:r>
                  <a:rPr lang="en-US" dirty="0"/>
                  <a:t>Worst case query time: </a:t>
                </a:r>
                <a14:m>
                  <m:oMath xmlns:m="http://schemas.openxmlformats.org/officeDocument/2006/math"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13" name="Content Placeholder 2">
                <a:extLst>
                  <a:ext uri="{FF2B5EF4-FFF2-40B4-BE49-F238E27FC236}">
                    <a16:creationId xmlns:a16="http://schemas.microsoft.com/office/drawing/2014/main" id="{A2F14458-C4C1-1A29-9C2F-BC52700D4E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99" y="3248887"/>
                <a:ext cx="5580529" cy="1843732"/>
              </a:xfrm>
              <a:prstGeom prst="rect">
                <a:avLst/>
              </a:prstGeom>
              <a:blipFill>
                <a:blip r:embed="rId3"/>
                <a:stretch>
                  <a:fillRect l="-1856" t="-56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/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solidFill>
                <a:schemeClr val="accent4">
                  <a:lumMod val="60000"/>
                  <a:lumOff val="4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Jung</m:t>
                      </m:r>
                      <m: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sz="2000" b="0" i="0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Seo</m:t>
                      </m:r>
                    </m:oMath>
                  </m:oMathPara>
                </a14:m>
                <a:endParaRPr lang="en-US" sz="20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0B290FD2-5A5B-71F6-EB15-C7FC01EC5E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0758" y="4505448"/>
                <a:ext cx="1914525" cy="461665"/>
              </a:xfrm>
              <a:prstGeom prst="rect">
                <a:avLst/>
              </a:prstGeom>
              <a:blipFill>
                <a:blip r:embed="rId4"/>
                <a:stretch>
                  <a:fillRect b="-123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1FA9753B-CC09-0C55-C555-615BB973F921}"/>
              </a:ext>
            </a:extLst>
          </p:cNvPr>
          <p:cNvSpPr/>
          <p:nvPr/>
        </p:nvSpPr>
        <p:spPr>
          <a:xfrm>
            <a:off x="5885283" y="4505448"/>
            <a:ext cx="1914525" cy="461665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Matthew Chang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4F5EA995-AA58-55B8-7018-1A5116356B04}"/>
              </a:ext>
            </a:extLst>
          </p:cNvPr>
          <p:cNvCxnSpPr>
            <a:cxnSpLocks/>
            <a:endCxn id="14" idx="1"/>
          </p:cNvCxnSpPr>
          <p:nvPr/>
        </p:nvCxnSpPr>
        <p:spPr>
          <a:xfrm>
            <a:off x="3370683" y="4736281"/>
            <a:ext cx="600075" cy="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141DB4CC-4909-8FCE-A4DA-F28DFA0BDBB1}"/>
              </a:ext>
            </a:extLst>
          </p:cNvPr>
          <p:cNvCxnSpPr>
            <a:cxnSpLocks/>
            <a:stCxn id="14" idx="2"/>
          </p:cNvCxnSpPr>
          <p:nvPr/>
        </p:nvCxnSpPr>
        <p:spPr>
          <a:xfrm rot="16200000" flipH="1">
            <a:off x="5010423" y="4884711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Curved 19">
            <a:extLst>
              <a:ext uri="{FF2B5EF4-FFF2-40B4-BE49-F238E27FC236}">
                <a16:creationId xmlns:a16="http://schemas.microsoft.com/office/drawing/2014/main" id="{0F5A8299-925F-9C9C-470A-CDB0395502EB}"/>
              </a:ext>
            </a:extLst>
          </p:cNvPr>
          <p:cNvCxnSpPr>
            <a:cxnSpLocks/>
          </p:cNvCxnSpPr>
          <p:nvPr/>
        </p:nvCxnSpPr>
        <p:spPr>
          <a:xfrm rot="5400000">
            <a:off x="5967683" y="4884712"/>
            <a:ext cx="792459" cy="957262"/>
          </a:xfrm>
          <a:prstGeom prst="curvedConnector2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10878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9DDC00-2744-B7F9-8394-609BE1AEC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Hashing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to avoid collisions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query time, use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Θ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slots with linked lists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66941B-6AAA-DFD0-8896-ACB1B4FE2A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4342133" cy="4449669"/>
              </a:xfrm>
              <a:blipFill>
                <a:blip r:embed="rId2"/>
                <a:stretch>
                  <a:fillRect l="-2528" t="-2192" r="-2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1D75FB1D-2482-1D7E-F8D9-F2D913072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5741" y="2698281"/>
            <a:ext cx="2683529" cy="386026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D93E642-1C91-58D5-3657-DED0DB0EEFFB}"/>
              </a:ext>
            </a:extLst>
          </p:cNvPr>
          <p:cNvSpPr txBox="1"/>
          <p:nvPr/>
        </p:nvSpPr>
        <p:spPr>
          <a:xfrm>
            <a:off x="5629490" y="3563937"/>
            <a:ext cx="15579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Chunkai Fu</a:t>
            </a:r>
            <a:endParaRPr lang="en-US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2B35AC7-067A-41F1-A525-3A9847D68274}"/>
              </a:ext>
            </a:extLst>
          </p:cNvPr>
          <p:cNvSpPr txBox="1"/>
          <p:nvPr/>
        </p:nvSpPr>
        <p:spPr>
          <a:xfrm>
            <a:off x="5752187" y="4160539"/>
            <a:ext cx="19989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Ayesha Qamar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850C46B-1A29-01C4-F367-B765BD6BFCA4}"/>
              </a:ext>
            </a:extLst>
          </p:cNvPr>
          <p:cNvSpPr txBox="1"/>
          <p:nvPr/>
        </p:nvSpPr>
        <p:spPr>
          <a:xfrm>
            <a:off x="5874817" y="4755852"/>
            <a:ext cx="176522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Shima Salehi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7356A79-56E5-B186-0AEA-1E1F970DA833}"/>
              </a:ext>
            </a:extLst>
          </p:cNvPr>
          <p:cNvSpPr txBox="1"/>
          <p:nvPr/>
        </p:nvSpPr>
        <p:spPr>
          <a:xfrm>
            <a:off x="5787607" y="5954941"/>
            <a:ext cx="141737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err="1"/>
              <a:t>Shuo</a:t>
            </a:r>
            <a:r>
              <a:rPr lang="en-US" sz="2400" dirty="0"/>
              <a:t> Xing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BD5270-DC05-6008-965F-114EB5C4A02D}"/>
              </a:ext>
            </a:extLst>
          </p:cNvPr>
          <p:cNvSpPr txBox="1"/>
          <p:nvPr/>
        </p:nvSpPr>
        <p:spPr>
          <a:xfrm>
            <a:off x="5590694" y="2967335"/>
            <a:ext cx="19238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Wenjing Chen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20CFFB7F-380E-2652-499E-3F85455D12AE}"/>
              </a:ext>
            </a:extLst>
          </p:cNvPr>
          <p:cNvCxnSpPr>
            <a:stCxn id="9" idx="3"/>
          </p:cNvCxnSpPr>
          <p:nvPr/>
        </p:nvCxnSpPr>
        <p:spPr>
          <a:xfrm>
            <a:off x="7514554" y="3198168"/>
            <a:ext cx="1715660" cy="66342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1F26F1D-177C-EED4-E291-ED67F3839187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7187481" y="3794770"/>
            <a:ext cx="2038440" cy="4857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493233D5-5EA8-7648-D7EB-BEE3A2A5D6CB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7751132" y="4391372"/>
            <a:ext cx="1434609" cy="23704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322B346-6302-2626-EAA1-309259FD53EA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640044" y="4986685"/>
            <a:ext cx="1585877" cy="2274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2C50621-CE1A-3048-BAC3-C7EC332A25D1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7204983" y="6046929"/>
            <a:ext cx="2130289" cy="1388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43D804F5-0BB1-21A6-E485-896200CD5163}"/>
              </a:ext>
            </a:extLst>
          </p:cNvPr>
          <p:cNvSpPr txBox="1"/>
          <p:nvPr/>
        </p:nvSpPr>
        <p:spPr>
          <a:xfrm>
            <a:off x="5703421" y="5354752"/>
            <a:ext cx="16414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David Xiang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8D9D0AF-69AC-61F5-2D79-42F8B9067170}"/>
              </a:ext>
            </a:extLst>
          </p:cNvPr>
          <p:cNvCxnSpPr>
            <a:cxnSpLocks/>
            <a:stCxn id="27" idx="3"/>
          </p:cNvCxnSpPr>
          <p:nvPr/>
        </p:nvCxnSpPr>
        <p:spPr>
          <a:xfrm>
            <a:off x="7344896" y="5585585"/>
            <a:ext cx="1954956" cy="240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/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</m:oMath>
                  </m:oMathPara>
                </a14:m>
                <a:endParaRPr lang="en-US" sz="2800" b="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41FE514-64B4-3C5D-264E-381364DA52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04345" y="2456294"/>
                <a:ext cx="971035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A2F14458-C4C1-1A29-9C2F-BC52700D4E5F}"/>
              </a:ext>
            </a:extLst>
          </p:cNvPr>
          <p:cNvSpPr txBox="1">
            <a:spLocks/>
          </p:cNvSpPr>
          <p:nvPr/>
        </p:nvSpPr>
        <p:spPr>
          <a:xfrm>
            <a:off x="838200" y="3248887"/>
            <a:ext cx="4421090" cy="18437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Clr>
                <a:schemeClr val="tx1"/>
              </a:buClr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36091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Coupon Collector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we have a fair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-sided die. “On average”, how many times should we roll the die before we all possible outcomes among the rolls? Example: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0070C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for</a:t>
                </a:r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endParaRPr lang="en-US" dirty="0">
                  <a:solidFill>
                    <a:srgbClr val="C0000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Consider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rolls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Fix a specific outcome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if the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-</a:t>
                </a:r>
                <a:r>
                  <a:rPr lang="en-US" dirty="0" err="1"/>
                  <a:t>th</a:t>
                </a:r>
                <a:r>
                  <a:rPr lang="en-US" dirty="0"/>
                  <a:t> roll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otherwise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8712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Coupon Collector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The total number of rolls with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  <m:sub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func>
                      <m:func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Recall Chernoff bounds: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/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3200" dirty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Pr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𝑋</m:t>
                          </m:r>
                          <m:r>
                            <a:rPr lang="en-US" sz="3200" i="1" dirty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≤</m:t>
                          </m:r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𝛿</m:t>
                              </m:r>
                            </m:e>
                          </m:d>
                          <m: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e>
                      </m:d>
                      <m:r>
                        <a:rPr lang="en-US" sz="3200" i="1" dirty="0">
                          <a:latin typeface="Cambria Math" panose="02040503050406030204" pitchFamily="18" charset="0"/>
                        </a:rPr>
                        <m:t>≤</m:t>
                      </m:r>
                      <m:func>
                        <m:funcPr>
                          <m:ctrlPr>
                            <a:rPr lang="en-US" sz="3200" i="1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3200" dirty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 dirty="0">
                                  <a:solidFill>
                                    <a:srgbClr val="0070C0"/>
                                  </a:solidFill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p>
                                    <m:sSupPr>
                                      <m:ctrlP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𝛿</m:t>
                                      </m:r>
                                    </m:e>
                                    <m:sup>
                                      <m:r>
                                        <a:rPr lang="en-US" sz="3200" i="1" dirty="0">
                                          <a:solidFill>
                                            <a:srgbClr val="0070C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  <m: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</m:num>
                                <m:den>
                                  <m:r>
                                    <a:rPr lang="en-US" sz="3200" i="1" dirty="0">
                                      <a:solidFill>
                                        <a:srgbClr val="0070C0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C367256-3296-9656-1A38-EF6EB83240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0905" y="3251515"/>
                <a:ext cx="8937812" cy="120879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337178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Coupon Collector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Recall we fixed a value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𝑋</m:t>
                        </m:r>
                        <m:r>
                          <a:rPr lang="en-US" sz="2800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  <m:func>
                          <m:func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  <m:r>
                      <a:rPr lang="en-US" sz="28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f>
                      <m:fPr>
                        <m:ctrlP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dirty="0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sz="2800" b="0" i="1" dirty="0" smtClean="0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means that with probability at least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i="1" dirty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, we will at least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rolls with value </a:t>
                </a:r>
                <a14:m>
                  <m:oMath xmlns:m="http://schemas.openxmlformats.org/officeDocument/2006/math">
                    <m:r>
                      <a:rPr lang="en-US" i="1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Union bound</a:t>
                </a:r>
                <a:r>
                  <a:rPr lang="en-US" dirty="0"/>
                  <a:t>: With probability at least </a:t>
                </a:r>
                <a14:m>
                  <m:oMath xmlns:m="http://schemas.openxmlformats.org/officeDocument/2006/math">
                    <m:r>
                      <a:rPr lang="en-US" dirty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dirty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dirty="0"/>
                  <a:t>, all outcomes will be rolled at least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i="1" dirty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/>
                  <a:t>times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37793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1529</Words>
  <Application>Microsoft Office PowerPoint</Application>
  <PresentationFormat>Widescreen</PresentationFormat>
  <Paragraphs>207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Calibri Light</vt:lpstr>
      <vt:lpstr>Cambria Math</vt:lpstr>
      <vt:lpstr>Office Theme</vt:lpstr>
      <vt:lpstr>PowerPoint Presentation</vt:lpstr>
      <vt:lpstr>CSCE 689: Special Topics in Modern Algorithms for Data Science </vt:lpstr>
      <vt:lpstr>Hashing</vt:lpstr>
      <vt:lpstr>Dealing with Collisions</vt:lpstr>
      <vt:lpstr>Collisions and Max Load</vt:lpstr>
      <vt:lpstr>Hashing</vt:lpstr>
      <vt:lpstr>Coupon Collector</vt:lpstr>
      <vt:lpstr>Coupon Collector</vt:lpstr>
      <vt:lpstr>Coupon Collector</vt:lpstr>
      <vt:lpstr>Big Data</vt:lpstr>
      <vt:lpstr>Big Data</vt:lpstr>
      <vt:lpstr>Big Data</vt:lpstr>
      <vt:lpstr>Big Data</vt:lpstr>
      <vt:lpstr>Visualizing Big Data</vt:lpstr>
      <vt:lpstr>Dimensionality Reduction</vt:lpstr>
      <vt:lpstr>Low Distortion Embedding</vt:lpstr>
      <vt:lpstr>Euclidean Space</vt:lpstr>
      <vt:lpstr>Euclidean Space</vt:lpstr>
      <vt:lpstr>Low Distortion Embedding for Euclidean Space</vt:lpstr>
      <vt:lpstr>Examples: Embeddings for Euclidean Space</vt:lpstr>
      <vt:lpstr>Examples: Embeddings for Euclidean Space</vt:lpstr>
      <vt:lpstr>Examples: Embeddings for Euclidean Space</vt:lpstr>
      <vt:lpstr>Embeddings for Euclidean Space</vt:lpstr>
      <vt:lpstr>Embeddings for Euclidean Space</vt:lpstr>
      <vt:lpstr>Embeddings for Euclidean Space</vt:lpstr>
      <vt:lpstr>Johnson-Lindenstrauss Lemma</vt:lpstr>
      <vt:lpstr>Johnson-Lindenstrauss Lemma</vt:lpstr>
      <vt:lpstr>Johnson-Lindenstrauss Lemma</vt:lpstr>
      <vt:lpstr>Johnson-Lindenstrauss Lemma</vt:lpstr>
      <vt:lpstr>Johnson-Lindenstrauss Lemma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Samson Zhou</dc:creator>
  <cp:lastModifiedBy>Samson Zhou</cp:lastModifiedBy>
  <cp:revision>1</cp:revision>
  <dcterms:created xsi:type="dcterms:W3CDTF">2023-09-01T20:12:10Z</dcterms:created>
  <dcterms:modified xsi:type="dcterms:W3CDTF">2023-09-01T20:12:18Z</dcterms:modified>
</cp:coreProperties>
</file>