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7" r:id="rId3"/>
    <p:sldId id="520" r:id="rId4"/>
    <p:sldId id="518" r:id="rId5"/>
    <p:sldId id="521" r:id="rId6"/>
    <p:sldId id="519" r:id="rId7"/>
    <p:sldId id="522" r:id="rId8"/>
    <p:sldId id="523" r:id="rId9"/>
    <p:sldId id="5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095-B861-F275-7F74-7D5CD3B7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E070D-6AC0-C56E-848A-1787E136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385D-FDBB-566D-3AD5-4DB283EC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8344-4251-6711-9B21-0B7BC36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CC05-E10A-40F7-38A9-5BC4AC56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A0C-1D4A-E553-F17F-09C54B81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D1DB8-6124-BF37-C0FA-D88E47AF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CFF7-9656-E88E-16DE-A5F23D2A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F38D-CB4C-942F-CB8C-7218AF47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0DF2-FD18-E651-DBCF-97D73C39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FCFB-A8D3-8CD9-477E-B33892CC5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1680D-0CF3-911C-415B-B3DF70169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1ED7-5235-3847-D5DC-AE466B81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1B97-B3C3-FA11-5056-1B0CB898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F2E2-A56A-8133-4E4B-BE5F227B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5E9E-132C-074D-B846-A512AE29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7371-8F30-4EC9-F340-013B95D1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4557-6C21-58B0-462F-C695A83C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02C-FEA4-0015-2E50-2290C923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1E9C-097A-F236-0613-1246E822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E8D-1609-F090-D6DC-CEEF2676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A603-3768-75FF-56C7-C35CE4E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43AF-4276-5D4D-EC0B-D5DCEC05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C38F-E364-C22F-39F8-7FFB0168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9522-7A6D-CE19-B3B0-1365C480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EE7-440B-3700-2546-FE880BC5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934C-DCB3-B0BA-D95B-D6DF29E82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866C9-62DC-A5F9-DCEE-D289F4EE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64866-A426-869E-AACB-EFBCAE50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8EF9-3713-286C-21EA-6024CF6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9406-4A07-15E1-C12B-F9FCCEC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7709-E206-9F59-2292-D06F597C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CB83-65E3-EF84-C816-7E19964D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F772E-AC3B-944E-DBB7-733F7334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C3B9C-6E70-D279-A487-F2434F13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82DCD-D23F-924C-1E82-B8BC4193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0E2D5-45CD-7BB3-255E-7C02EDB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8F450-222E-734C-7EE0-3358D62E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8C538-A11F-7C33-3753-487DA0FE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1E3B-B8D9-881E-DA5B-61A19458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D7606-922D-D357-A657-C35193C7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76D1-2848-02AB-9057-CA2DBB20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0A3CD-773A-8845-3BB9-06F7E4D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1712-EB0D-C321-C5BD-B9542FAB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B7221-38E5-AB16-4D1F-728BCB5D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BEF22-E0BF-9C7E-D00C-607B7BCC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1A10-9486-77FF-9EDE-57031785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70F0-8976-8CF4-4DE3-F5E631BC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E116E-05D6-83D2-5BDA-86AC441C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EC07-496A-FC4E-1EB1-02F950D3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0412-43F9-AAFB-96A4-1822B80C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BA13-97B8-6512-9FE6-77BABF6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3E0B-32BD-39BB-7533-96339A7D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8E431-6E55-FF2F-9478-78E3DE169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D08F0-EC08-FC32-635F-B11BD377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3207-3502-42F8-AABC-984CF4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092B-358E-7784-79AC-E561AB98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171A-59CB-FD1C-3B7A-9B8C794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2BEAC-4B8B-34E2-4013-573CEF8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44DC7-2212-A292-F68C-B5198868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383C-FA31-B85E-6FD7-3F11D3EBA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7E92D-F2F1-40E4-ADBE-4E0078DBEE0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0C54-F83F-FDB3-BC94-A0334D06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E5E0-36E9-9573-DB51-763FD9BD2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8E84-58EF-7D35-E81D-445DA647C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Socially Fair Low-Rank Approximation and Column Subset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230F-DD7F-3BE1-AB04-B2341900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970"/>
            <a:ext cx="9144000" cy="217070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Zhao Song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Vakilian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David P. Woodruff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40095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Low-Rank Approximation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0 -1  3 13 2  8   6  2</a:t>
            </a:r>
          </a:p>
          <a:p>
            <a:pPr marL="0" indent="0">
              <a:buNone/>
            </a:pPr>
            <a:r>
              <a:rPr lang="en-US" dirty="0"/>
              <a:t>2  5  6  1  4  0  -7  5  3</a:t>
            </a:r>
          </a:p>
          <a:p>
            <a:pPr marL="0" indent="0">
              <a:buNone/>
            </a:pPr>
            <a:r>
              <a:rPr lang="en-US" dirty="0"/>
              <a:t>8  7  2  1 -1 -3 -2 -4 -6</a:t>
            </a:r>
          </a:p>
          <a:p>
            <a:pPr marL="0" indent="0">
              <a:buNone/>
            </a:pPr>
            <a:r>
              <a:rPr lang="en-US" dirty="0"/>
              <a:t>-5 3 -4 -1 -2 -1 0 -3  -1</a:t>
            </a:r>
          </a:p>
          <a:p>
            <a:pPr marL="0" indent="0">
              <a:buNone/>
            </a:pPr>
            <a:r>
              <a:rPr lang="en-US" dirty="0"/>
              <a:t>7  1  3  2  4  1  0  11  1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3304032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42217" y="1825625"/>
                <a:ext cx="5700815" cy="259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rank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structure among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 completion problem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17" y="1825625"/>
                <a:ext cx="5700815" cy="2596737"/>
              </a:xfrm>
              <a:prstGeom prst="rect">
                <a:avLst/>
              </a:prstGeom>
              <a:blipFill>
                <a:blip r:embed="rId2"/>
                <a:stretch>
                  <a:fillRect l="-2457" t="-2817" r="-1816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71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713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2207212" y="4916948"/>
                <a:ext cx="478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12" y="4916948"/>
                <a:ext cx="4782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Image result for netflix">
            <a:extLst>
              <a:ext uri="{FF2B5EF4-FFF2-40B4-BE49-F238E27FC236}">
                <a16:creationId xmlns:a16="http://schemas.microsoft.com/office/drawing/2014/main" id="{08B93FF4-7BD3-4BA2-9C67-FF74F862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24" y="5002953"/>
            <a:ext cx="2823795" cy="13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23F1A-676E-8E96-0BC0-F5E2E79B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5F2-C29A-80B9-6B13-655EC895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Low-Rank Approximation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34A5B-6048-1266-3132-33C238F8C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Closed form solution to find optimal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top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right singular vectors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computed in polynomial time using singular value decomposition (SVD)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34A5B-6048-1266-3132-33C238F8C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88D3D-6312-30DC-5911-09ECDB10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749F-2C74-DB80-5481-09482F8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Column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096F-4431-A84E-21D3-C7E1C3F4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0 -1  3 13 2  8   6  2</a:t>
            </a:r>
          </a:p>
          <a:p>
            <a:pPr marL="0" indent="0">
              <a:buNone/>
            </a:pPr>
            <a:r>
              <a:rPr lang="en-US" dirty="0"/>
              <a:t>2  5  6  1  4  0  -7  5  3</a:t>
            </a:r>
          </a:p>
          <a:p>
            <a:pPr marL="0" indent="0">
              <a:buNone/>
            </a:pPr>
            <a:r>
              <a:rPr lang="en-US" dirty="0"/>
              <a:t>8  7  2  1 -1 -3 -2 -4 -6</a:t>
            </a:r>
          </a:p>
          <a:p>
            <a:pPr marL="0" indent="0">
              <a:buNone/>
            </a:pPr>
            <a:r>
              <a:rPr lang="en-US" dirty="0"/>
              <a:t>-5 3 -4 -1 -2 -1 0 -3  -1</a:t>
            </a:r>
          </a:p>
          <a:p>
            <a:pPr marL="0" indent="0">
              <a:buNone/>
            </a:pPr>
            <a:r>
              <a:rPr lang="en-US" dirty="0"/>
              <a:t>7  1  3  2  4  1  0  11  1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5C659-7830-91FC-4A61-14031BF6CFBE}"/>
              </a:ext>
            </a:extLst>
          </p:cNvPr>
          <p:cNvSpPr/>
          <p:nvPr/>
        </p:nvSpPr>
        <p:spPr>
          <a:xfrm>
            <a:off x="838200" y="1825625"/>
            <a:ext cx="3304032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C399B9-6B7D-0B87-D5B4-0D6AC515BFE7}"/>
                  </a:ext>
                </a:extLst>
              </p:cNvPr>
              <p:cNvSpPr/>
              <p:nvPr/>
            </p:nvSpPr>
            <p:spPr>
              <a:xfrm>
                <a:off x="4842217" y="1825625"/>
                <a:ext cx="5700815" cy="4049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matrices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structure among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Low-rank approximation variant with better interpretability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C399B9-6B7D-0B87-D5B4-0D6AC515B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17" y="1825625"/>
                <a:ext cx="5700815" cy="4049570"/>
              </a:xfrm>
              <a:prstGeom prst="rect">
                <a:avLst/>
              </a:prstGeom>
              <a:blipFill>
                <a:blip r:embed="rId2"/>
                <a:stretch>
                  <a:fillRect l="-2457" t="-1654" r="-1816" b="-3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100A14-6A3F-12EB-CB4F-3DCD1B11B78B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71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100A14-6A3F-12EB-CB4F-3DCD1B11B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713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B9CFBF-DEB1-8F25-DD61-D46C5FF76FFF}"/>
                  </a:ext>
                </a:extLst>
              </p:cNvPr>
              <p:cNvSpPr/>
              <p:nvPr/>
            </p:nvSpPr>
            <p:spPr>
              <a:xfrm>
                <a:off x="2207212" y="4916948"/>
                <a:ext cx="478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B9CFBF-DEB1-8F25-DD61-D46C5FF76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12" y="4916948"/>
                <a:ext cx="4782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9E7568-ED84-624E-096A-BA66A6F69891}"/>
                  </a:ext>
                </a:extLst>
              </p:cNvPr>
              <p:cNvSpPr txBox="1"/>
              <p:nvPr/>
            </p:nvSpPr>
            <p:spPr>
              <a:xfrm>
                <a:off x="0" y="4857263"/>
                <a:ext cx="13656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9E7568-ED84-624E-096A-BA66A6F69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57263"/>
                <a:ext cx="13656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3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C901-8F02-E85C-C59E-F0444AFD6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8822-C000-C2A4-9F9B-0B79F012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Column Subset Selection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F10A8-ED42-10AB-701F-CAC61EF09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NP-hard problem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achieve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approximation by volume sampling or local search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Approximation algorithms use polynomial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F10A8-ED42-10AB-701F-CAC61EF09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3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7979-C8C1-CBAE-A4C7-2D284290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2095-DC30-5749-51E9-BA5CD1D0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Social Fairness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B30C-24FE-73FB-AAE6-4C5CA887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40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0 -1  3 13 2  8   6 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25826-4995-D2A7-E0D3-4603248CFA8E}"/>
              </a:ext>
            </a:extLst>
          </p:cNvPr>
          <p:cNvSpPr/>
          <p:nvPr/>
        </p:nvSpPr>
        <p:spPr>
          <a:xfrm>
            <a:off x="838200" y="1825625"/>
            <a:ext cx="3304032" cy="94938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A506F5-6270-2B1E-917E-B752990EB95A}"/>
                  </a:ext>
                </a:extLst>
              </p:cNvPr>
              <p:cNvSpPr/>
              <p:nvPr/>
            </p:nvSpPr>
            <p:spPr>
              <a:xfrm>
                <a:off x="4842217" y="1825625"/>
                <a:ext cx="6448635" cy="4748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rank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dataset of a protected subpopulation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Ensure solution is equitable to all subpopulations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A506F5-6270-2B1E-917E-B752990EB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17" y="1825625"/>
                <a:ext cx="6448635" cy="4748288"/>
              </a:xfrm>
              <a:prstGeom prst="rect">
                <a:avLst/>
              </a:prstGeom>
              <a:blipFill>
                <a:blip r:embed="rId2"/>
                <a:stretch>
                  <a:fillRect l="-2174" t="-1412" b="-3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F51A7-89B8-62A9-8D31-4064FC9DEF66}"/>
                  </a:ext>
                </a:extLst>
              </p:cNvPr>
              <p:cNvSpPr/>
              <p:nvPr/>
            </p:nvSpPr>
            <p:spPr>
              <a:xfrm>
                <a:off x="292552" y="2038705"/>
                <a:ext cx="6240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F51A7-89B8-62A9-8D31-4064FC9DE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2" y="2038705"/>
                <a:ext cx="62408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C1D819-2D6D-194C-C3A4-C65ECF6366E6}"/>
                  </a:ext>
                </a:extLst>
              </p:cNvPr>
              <p:cNvSpPr/>
              <p:nvPr/>
            </p:nvSpPr>
            <p:spPr>
              <a:xfrm>
                <a:off x="2207013" y="2905633"/>
                <a:ext cx="478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C1D819-2D6D-194C-C3A4-C65ECF636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13" y="2905633"/>
                <a:ext cx="4782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8AE1BD-D81B-B9E4-C8E9-0E1AECC9F7FF}"/>
              </a:ext>
            </a:extLst>
          </p:cNvPr>
          <p:cNvSpPr txBox="1"/>
          <p:nvPr/>
        </p:nvSpPr>
        <p:spPr>
          <a:xfrm>
            <a:off x="838200" y="3456546"/>
            <a:ext cx="35032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2  5  6  1  4  0  -7  5  3</a:t>
            </a:r>
          </a:p>
          <a:p>
            <a:pPr marL="0" indent="0">
              <a:buNone/>
            </a:pPr>
            <a:r>
              <a:rPr lang="en-US" sz="2800" dirty="0"/>
              <a:t>8  7  2  1 -1 -3 -2 -4 -6</a:t>
            </a:r>
          </a:p>
          <a:p>
            <a:pPr marL="0" indent="0">
              <a:buNone/>
            </a:pPr>
            <a:r>
              <a:rPr lang="en-US" sz="2800" dirty="0"/>
              <a:t>-5 3 -4 -1 -2 -1 0 -3  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B0CC4-7EB0-6D6F-4966-A40C1FAA356E}"/>
              </a:ext>
            </a:extLst>
          </p:cNvPr>
          <p:cNvSpPr/>
          <p:nvPr/>
        </p:nvSpPr>
        <p:spPr>
          <a:xfrm>
            <a:off x="838200" y="3456546"/>
            <a:ext cx="3304032" cy="13849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C2D23-B9C9-F2C3-88E7-792F97B206BF}"/>
              </a:ext>
            </a:extLst>
          </p:cNvPr>
          <p:cNvSpPr txBox="1"/>
          <p:nvPr/>
        </p:nvSpPr>
        <p:spPr>
          <a:xfrm>
            <a:off x="838200" y="5660765"/>
            <a:ext cx="3304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7  1  3  2  4  1  0  11  1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27ACE-79AD-D17A-A7B6-329157AB8845}"/>
                  </a:ext>
                </a:extLst>
              </p:cNvPr>
              <p:cNvSpPr/>
              <p:nvPr/>
            </p:nvSpPr>
            <p:spPr>
              <a:xfrm>
                <a:off x="292552" y="3869105"/>
                <a:ext cx="6323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27ACE-79AD-D17A-A7B6-329157AB8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2" y="3869105"/>
                <a:ext cx="6323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838B5F1-3C0D-630F-906A-97C0162C667C}"/>
              </a:ext>
            </a:extLst>
          </p:cNvPr>
          <p:cNvSpPr/>
          <p:nvPr/>
        </p:nvSpPr>
        <p:spPr>
          <a:xfrm>
            <a:off x="838200" y="5651139"/>
            <a:ext cx="3304032" cy="516197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5E4BA5-18F7-97DA-F341-24DF4DC39C85}"/>
                  </a:ext>
                </a:extLst>
              </p:cNvPr>
              <p:cNvSpPr/>
              <p:nvPr/>
            </p:nvSpPr>
            <p:spPr>
              <a:xfrm>
                <a:off x="284280" y="5634490"/>
                <a:ext cx="6163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5E4BA5-18F7-97DA-F341-24DF4DC39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80" y="5634490"/>
                <a:ext cx="61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A1CD3E-A1A2-1067-C34D-A6E79BE65491}"/>
                  </a:ext>
                </a:extLst>
              </p:cNvPr>
              <p:cNvSpPr txBox="1"/>
              <p:nvPr/>
            </p:nvSpPr>
            <p:spPr>
              <a:xfrm>
                <a:off x="3769388" y="5060451"/>
                <a:ext cx="13656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A1CD3E-A1A2-1067-C34D-A6E79BE6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88" y="5060451"/>
                <a:ext cx="136563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10044-0375-3BD3-E266-A8CA85F1AD2D}"/>
                  </a:ext>
                </a:extLst>
              </p:cNvPr>
              <p:cNvSpPr txBox="1"/>
              <p:nvPr/>
            </p:nvSpPr>
            <p:spPr>
              <a:xfrm>
                <a:off x="3798399" y="2763340"/>
                <a:ext cx="13656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10044-0375-3BD3-E266-A8CA85F1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9" y="2763340"/>
                <a:ext cx="136563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1F4543-187B-764C-22E3-4D1C57736F9B}"/>
                  </a:ext>
                </a:extLst>
              </p:cNvPr>
              <p:cNvSpPr txBox="1"/>
              <p:nvPr/>
            </p:nvSpPr>
            <p:spPr>
              <a:xfrm>
                <a:off x="3769388" y="6214656"/>
                <a:ext cx="13656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1F4543-187B-764C-22E3-4D1C5773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88" y="6214656"/>
                <a:ext cx="136563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81E3A7-51DF-7643-BC99-3047C840D2A8}"/>
                  </a:ext>
                </a:extLst>
              </p:cNvPr>
              <p:cNvSpPr txBox="1"/>
              <p:nvPr/>
            </p:nvSpPr>
            <p:spPr>
              <a:xfrm>
                <a:off x="1763299" y="4976405"/>
                <a:ext cx="13656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81E3A7-51DF-7643-BC99-3047C840D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299" y="4976405"/>
                <a:ext cx="1365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8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2AEE9-54B5-B9D2-704B-7262BCCB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1E9E-562A-2FD6-D4CC-F73C67C1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39E76-585C-8A61-CC47-34CBBA3AE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Fair low-rank approximation is NP-hard to approximation within any constant factor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 the exponential time hypothesis (ETH), fair low-rank approximation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Ω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to approximate within any constant factor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Low-rank approximation is exactly solvable in polynomial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39E76-585C-8A61-CC47-34CBBA3AE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78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7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82CE2-320F-92C4-0745-E9C4A64E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BD07-6937-A798-AE36-6A78B962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 (II)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F8529-BF7C-995E-3ACD-1B13F8A48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accuracy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exists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low-rank approximation that uses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den>
                    </m:f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trade-off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low-rank approximation that uses polynomial time, but with bicriteria rank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F8529-BF7C-995E-3ACD-1B13F8A48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782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9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12973-530D-F71B-50A3-36965B90D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C97E-DD74-9FC2-A188-1EF65D73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 (III)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79B5F-09A2-09CC-02F4-18EDB38B0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column subset selection that uses polynomial time, but with bicriteria rank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79B5F-09A2-09CC-02F4-18EDB38B0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9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535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Cambria Math</vt:lpstr>
      <vt:lpstr>Office Theme</vt:lpstr>
      <vt:lpstr>On Socially Fair Low-Rank Approximation and Column Subset Selection</vt:lpstr>
      <vt:lpstr>Low-Rank Approximation</vt:lpstr>
      <vt:lpstr>Low-Rank Approximation</vt:lpstr>
      <vt:lpstr>Column Subset Selection</vt:lpstr>
      <vt:lpstr>Column Subset Selection</vt:lpstr>
      <vt:lpstr>Social Fairness</vt:lpstr>
      <vt:lpstr>Our Results</vt:lpstr>
      <vt:lpstr>Our Results (II)</vt:lpstr>
      <vt:lpstr>Our Results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Zhou, Samson S</dc:creator>
  <cp:lastModifiedBy>Zhou, Samson S</cp:lastModifiedBy>
  <cp:revision>6</cp:revision>
  <dcterms:created xsi:type="dcterms:W3CDTF">2024-11-12T03:06:32Z</dcterms:created>
  <dcterms:modified xsi:type="dcterms:W3CDTF">2024-11-12T22:06:06Z</dcterms:modified>
</cp:coreProperties>
</file>