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788" r:id="rId2"/>
    <p:sldId id="984" r:id="rId3"/>
    <p:sldId id="982" r:id="rId4"/>
    <p:sldId id="985" r:id="rId5"/>
    <p:sldId id="983" r:id="rId6"/>
    <p:sldId id="988" r:id="rId7"/>
    <p:sldId id="989" r:id="rId8"/>
    <p:sldId id="987" r:id="rId9"/>
    <p:sldId id="990" r:id="rId10"/>
    <p:sldId id="991" r:id="rId11"/>
    <p:sldId id="992" r:id="rId12"/>
    <p:sldId id="864" r:id="rId13"/>
    <p:sldId id="866" r:id="rId14"/>
    <p:sldId id="867" r:id="rId15"/>
    <p:sldId id="868" r:id="rId16"/>
    <p:sldId id="641" r:id="rId17"/>
    <p:sldId id="869" r:id="rId18"/>
    <p:sldId id="491" r:id="rId19"/>
    <p:sldId id="870" r:id="rId20"/>
    <p:sldId id="863" r:id="rId21"/>
    <p:sldId id="970" r:id="rId22"/>
    <p:sldId id="971" r:id="rId23"/>
    <p:sldId id="972" r:id="rId24"/>
    <p:sldId id="974" r:id="rId25"/>
    <p:sldId id="973" r:id="rId26"/>
    <p:sldId id="975" r:id="rId27"/>
    <p:sldId id="976" r:id="rId28"/>
    <p:sldId id="977" r:id="rId29"/>
    <p:sldId id="978" r:id="rId30"/>
    <p:sldId id="979" r:id="rId31"/>
    <p:sldId id="980" r:id="rId32"/>
    <p:sldId id="981" r:id="rId33"/>
    <p:sldId id="264" r:id="rId34"/>
    <p:sldId id="874" r:id="rId35"/>
    <p:sldId id="879" r:id="rId36"/>
    <p:sldId id="878" r:id="rId37"/>
    <p:sldId id="872" r:id="rId38"/>
    <p:sldId id="877" r:id="rId39"/>
    <p:sldId id="893" r:id="rId40"/>
    <p:sldId id="880" r:id="rId41"/>
    <p:sldId id="881" r:id="rId42"/>
    <p:sldId id="883" r:id="rId43"/>
    <p:sldId id="896" r:id="rId44"/>
    <p:sldId id="882" r:id="rId45"/>
    <p:sldId id="884" r:id="rId46"/>
    <p:sldId id="895" r:id="rId47"/>
    <p:sldId id="885" r:id="rId48"/>
    <p:sldId id="886" r:id="rId49"/>
    <p:sldId id="887" r:id="rId50"/>
    <p:sldId id="888" r:id="rId51"/>
    <p:sldId id="889" r:id="rId52"/>
    <p:sldId id="890" r:id="rId53"/>
    <p:sldId id="892" r:id="rId54"/>
    <p:sldId id="891" r:id="rId55"/>
    <p:sldId id="894" r:id="rId56"/>
    <p:sldId id="897" r:id="rId57"/>
    <p:sldId id="898" r:id="rId58"/>
    <p:sldId id="899" r:id="rId59"/>
    <p:sldId id="900" r:id="rId60"/>
    <p:sldId id="901" r:id="rId61"/>
    <p:sldId id="902" r:id="rId62"/>
    <p:sldId id="903" r:id="rId63"/>
    <p:sldId id="904" r:id="rId64"/>
    <p:sldId id="905" r:id="rId65"/>
    <p:sldId id="906" r:id="rId66"/>
    <p:sldId id="907" r:id="rId67"/>
    <p:sldId id="908" r:id="rId68"/>
    <p:sldId id="909" r:id="rId69"/>
    <p:sldId id="912" r:id="rId70"/>
    <p:sldId id="913" r:id="rId71"/>
    <p:sldId id="914" r:id="rId72"/>
    <p:sldId id="915" r:id="rId73"/>
    <p:sldId id="916" r:id="rId74"/>
    <p:sldId id="917" r:id="rId75"/>
    <p:sldId id="918" r:id="rId76"/>
    <p:sldId id="919" r:id="rId77"/>
    <p:sldId id="920" r:id="rId78"/>
    <p:sldId id="921" r:id="rId79"/>
    <p:sldId id="922" r:id="rId80"/>
    <p:sldId id="923" r:id="rId81"/>
    <p:sldId id="924" r:id="rId82"/>
    <p:sldId id="925" r:id="rId83"/>
    <p:sldId id="926" r:id="rId84"/>
    <p:sldId id="927" r:id="rId85"/>
    <p:sldId id="928" r:id="rId86"/>
    <p:sldId id="929" r:id="rId87"/>
    <p:sldId id="930" r:id="rId88"/>
    <p:sldId id="931" r:id="rId89"/>
    <p:sldId id="932" r:id="rId90"/>
    <p:sldId id="933" r:id="rId91"/>
    <p:sldId id="934" r:id="rId92"/>
    <p:sldId id="935" r:id="rId93"/>
    <p:sldId id="936" r:id="rId94"/>
    <p:sldId id="937" r:id="rId95"/>
    <p:sldId id="938" r:id="rId96"/>
    <p:sldId id="939" r:id="rId97"/>
    <p:sldId id="940" r:id="rId98"/>
    <p:sldId id="941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34120-E461-4F82-8D90-DBB98BCB3A9E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1F2B8-8E3C-4A7A-9220-B3F8795D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0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4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8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0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81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1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73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9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1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76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4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2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68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5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43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1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02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9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9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90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5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93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75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5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60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1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33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33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67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06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1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6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24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AE6A-CB62-DBF9-423A-AE316A3B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B1393-08F8-C8A5-8E2C-738FA8E45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0A4B-1220-FC20-21BD-F3AFBEE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0ECF-CFBE-A461-1D3A-1CB7F625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4936-6D95-ED30-6FB7-500987F7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1EDF-FB94-AF05-599F-F17E4A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D8129-26A2-3422-CED3-92674ABE9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8649-4CFA-0035-D716-8277956A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E260-CDDD-F34A-285A-A8F7A4A9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6A64-1EFE-120F-76ED-7CDD8EC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CE90E-69CF-EAE5-57C4-49B56D64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E6766-4099-6A6B-F32A-4333060B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EAC2-7F0E-C639-5C75-5E219B36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8A02-8BE6-0A87-5CF0-5530D463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ECA7-6D99-398E-E365-D3C646F7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AA6D-3404-3D92-4AF0-3F1881EA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EC2A-E550-536F-90F7-729903BC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A0C3-30FC-80DD-834A-9C80F5E0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EDD4-907B-1A39-4FA5-0FFEE7A3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CE75-20AD-3358-CD05-2E2294B5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438-94F8-DFE0-5615-30E275CD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D1B0-B551-C86A-3887-DD742B4A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EF97-DE40-887A-7616-EA29639E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5FAF-D56D-9838-369F-32BDD67D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1741-DFF6-7D07-696F-33F34141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611E-1677-2705-8004-A668E4A5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21BD-38B1-0F77-4FD7-8366691E8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015D-8748-16FF-87BD-266861105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B29AB-2148-8B6B-0115-810838E2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8510-0D4A-976D-E335-A27129E2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B1DEC-A942-9146-B331-FF85A52A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34B9-E3C9-2CEC-B07F-8A34A983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584BE-5E22-CFC5-D72D-CF8FBD0C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6DCE-2543-800E-6944-9E652D6AE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B360-05BA-2425-38C1-1DF8CA82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0CCEE-4B74-E9E7-D5EB-D4BAEFCE9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6979E-CFA1-974A-1FFC-742B55DD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61AD1-73EE-D15C-B533-92384AB8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1A840-4C79-C6B4-BC94-9A0787D9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0CB0-D643-8D9E-B180-5F5D83A4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B0114-4018-8A3A-21A1-30174E02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D7E5-6A53-2749-3DF5-C4BF3AF1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170B-F61E-929C-3BC6-ADF286CC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4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C56B2-BBA3-BABC-7EC0-53799FA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AA22D-948D-37C6-5B95-86A0BFA1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5756-2290-C976-4F9E-2AE0093B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93CE-B2C3-A60A-1F4D-75B41372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2FAA-3FA0-E576-092C-FD4B1928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433B-7943-C3A0-9BAB-6025EE416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105-0557-AA3B-B4AA-2754CB4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620-AE2F-0201-A700-31C2BDB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5B9DE-EB7C-7393-80F5-1E02D67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EB05-ABA0-7113-03FA-4E272276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412E3-CA15-1767-09C8-DAE4ED598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A5D9-91B1-892D-D648-3562CD525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AF3-09BC-54FC-D8E7-FA4F650E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7229-FCF9-91E9-1E94-CF4B2A84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67106-0664-F263-773E-51E5B708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32521-A38E-8874-FF67-5D535024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17F4A-47A9-32D2-40FB-6C3F8852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863A8-5C9F-3DBE-EDCD-F94083A44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09-ED34-41DB-835C-55E25B93CD03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69C3-1A7F-3B68-309A-A6BEB2E3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A9A1-3A3C-ADA3-9778-B44D6F41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png"/><Relationship Id="rId4" Type="http://schemas.openxmlformats.org/officeDocument/2006/relationships/image" Target="../media/image1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1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18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17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1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3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803A-20C1-B470-7BA5-FB037F72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F71137-4EA3-47D4-66C0-FCA866E6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07A84-FF53-75A4-D4AE-D6B1FCA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F1D15-E8EA-884C-7792-CCDD62BCF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9B919-5262-8D52-E0E5-7B5ADB723BBC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15BAD5-916B-481E-6183-45A18765396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415655-F13C-9609-18D6-EB5191627D1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EF9B6E-BE6A-AC43-5EA7-900760D97D2C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4CF579-5FD2-7013-397B-1089AEC6507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24CEAE-E5FD-537F-AFC2-4FEF9290D04B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7F23C6-1401-6B5D-EDD2-019523271E5F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9CBD45-A7DB-7BED-53B4-0FB0A0D4241B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51326766-47E7-17AC-6CAC-F2BAB977724C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Fast application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51326766-47E7-17AC-6CAC-F2BAB9777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91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D7A0-4A50-E676-5E29-0CB4561B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F36181-63B2-C93A-0247-BF653D96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1B5BAB-010F-0247-4D45-A99236ED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068CF-23B0-1492-E4CE-E1951568E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4E2BA-B92B-AFB5-9554-FB75F9644B2E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B4026-0CEA-7885-C251-7DAE835127D5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CD4D52-9B78-D0AF-5E07-DE73A0022717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33B30A-C328-CA8D-D58D-9D25B8CF9133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9150FA-8E1D-083F-2651-D7DBBDF75548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AE03F1-D1A3-199A-DD27-3BD11A440DA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928C80-16F2-9A84-BBBE-7ECA29A1BD9F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6CEFB0-F2E6-E14B-6F48-F01ED846600F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F6A6F1D4-73D0-27AF-57A8-BED3F22CBDB7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Fast application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Fast JL (subsampled Hadamard matrix)</a:t>
                </a:r>
              </a:p>
            </p:txBody>
          </p:sp>
        </mc:Choice>
        <mc:Fallback xmlns="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F6A6F1D4-73D0-27AF-57A8-BED3F22CB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42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Scientific observations</a:t>
            </a:r>
            <a:r>
              <a:rPr lang="en-US" dirty="0"/>
              <a:t>: images from telescopes (Event Horizon Telescope collected 1 petabyte, i.e., 1024 terabytes, of data from a five-day observing campaign), readings from seismometer arrays monitoring and predicting earthquake activity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A1279-6E79-4A06-8B3B-2907BEAB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5" y="3689724"/>
            <a:ext cx="4682457" cy="262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19E3-4C5A-A835-8BA2-9AB4693E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6" y="3669458"/>
            <a:ext cx="3490632" cy="2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Internet of Things (IoT)</a:t>
            </a:r>
            <a:r>
              <a:rPr lang="en-US" dirty="0"/>
              <a:t>: home automation (security cameras, smart devices), medical care (health monitoring devices, pacemakers), traffic cameras and travel time sensors (smart cities), electrical grid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BF2C7-798F-25BE-FD45-02F3FEE4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8" y="3667994"/>
            <a:ext cx="4106675" cy="2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Financial markets </a:t>
            </a:r>
          </a:p>
          <a:p>
            <a:pPr>
              <a:buClr>
                <a:schemeClr val="tx1"/>
              </a:buClr>
            </a:pPr>
            <a:r>
              <a:rPr lang="en-US" dirty="0"/>
              <a:t>Traffic network monitoring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D4F93-F231-1E9D-D5C3-A8204DD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9" y="3425451"/>
            <a:ext cx="5054654" cy="283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EE77-4F01-64F5-67B2-F40D9D02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0" y="1930260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B2D6D-0486-0D95-97DB-A340DA51A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258"/>
            <a:ext cx="5522260" cy="414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A2E71-6589-1B61-6C35-37753D785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4" y="40575"/>
            <a:ext cx="5588373" cy="3845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E8040-4FB0-B7AF-8DD0-2BDE6C66D354}"/>
              </a:ext>
            </a:extLst>
          </p:cNvPr>
          <p:cNvSpPr txBox="1"/>
          <p:nvPr/>
        </p:nvSpPr>
        <p:spPr>
          <a:xfrm>
            <a:off x="10174941" y="3900648"/>
            <a:ext cx="186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330 billion daily e-mails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6C890-B4AC-5F03-29C9-AAEC8A3542EC}"/>
              </a:ext>
            </a:extLst>
          </p:cNvPr>
          <p:cNvSpPr txBox="1"/>
          <p:nvPr/>
        </p:nvSpPr>
        <p:spPr>
          <a:xfrm>
            <a:off x="10174941" y="5321594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billion daily Google searches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03179-F9DB-ECAD-C97B-5C4D7DB8A8F5}"/>
              </a:ext>
            </a:extLst>
          </p:cNvPr>
          <p:cNvSpPr txBox="1"/>
          <p:nvPr/>
        </p:nvSpPr>
        <p:spPr>
          <a:xfrm>
            <a:off x="493060" y="4751293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4EE7-7C25-D097-54D9-CDF05558F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56" y="3886337"/>
            <a:ext cx="6741832" cy="28705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82F42ED-29ED-A183-D11B-153C8E12809A}"/>
              </a:ext>
            </a:extLst>
          </p:cNvPr>
          <p:cNvSpPr/>
          <p:nvPr/>
        </p:nvSpPr>
        <p:spPr>
          <a:xfrm>
            <a:off x="306184" y="4630842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4F0442-0414-E4F3-CD85-B1B603CF0EB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10279" y="4149627"/>
            <a:ext cx="0" cy="481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357995-C405-729D-913E-88B3674AA7F8}"/>
              </a:ext>
            </a:extLst>
          </p:cNvPr>
          <p:cNvSpPr/>
          <p:nvPr/>
        </p:nvSpPr>
        <p:spPr>
          <a:xfrm>
            <a:off x="9877626" y="5231007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70227-30A0-6AB1-004D-CACF81ECDB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209988" y="5951622"/>
            <a:ext cx="667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B24F3B-87F4-C25F-29D3-569268712B14}"/>
              </a:ext>
            </a:extLst>
          </p:cNvPr>
          <p:cNvSpPr/>
          <p:nvPr/>
        </p:nvSpPr>
        <p:spPr>
          <a:xfrm>
            <a:off x="10013771" y="3776112"/>
            <a:ext cx="2008190" cy="1107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7B999-26FA-205D-F91E-40126903614A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43807" y="3886337"/>
            <a:ext cx="469964" cy="443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1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Typically the data must be compressed on-the-fly</a:t>
            </a:r>
          </a:p>
          <a:p>
            <a:r>
              <a:rPr lang="en-US" dirty="0"/>
              <a:t>Store a data structure from which we can still learn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754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F0CE3E-D29B-9D14-FF3C-2F1C53C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7" y="290535"/>
            <a:ext cx="7369219" cy="6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3EDD0B-C77A-E8CB-0636-B0B38C74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3" y="539167"/>
            <a:ext cx="10840852" cy="60278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1F24B0-9BC2-FB12-5756-3DE88BCE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436" y="161926"/>
            <a:ext cx="408626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25841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Compared to traditional algorithmic design, which focuses on minimizing runtime, the big question here is how much space is needed to answer queries of interest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1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274556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7867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65319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AND …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1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2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44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22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65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/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014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2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/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1 1 2 1 2 1 1 2 3 </a:t>
                </a:r>
                <a:r>
                  <a:rPr lang="en-US" sz="4000" dirty="0">
                    <a:sym typeface="Wingdings 3" panose="05040102010807070707" pitchFamily="18" charset="2"/>
                  </a:rPr>
                  <a:t>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5, 3, 1, 0</m:t>
                        </m:r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blipFill>
                <a:blip r:embed="rId3"/>
                <a:stretch>
                  <a:fillRect l="-2936" t="-172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9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“large” coordinates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3063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 mining</a:t>
            </a:r>
            <a:r>
              <a:rPr lang="en-US" dirty="0"/>
              <a:t>: Finding top products/viral objects, e.g., Google searches, Amazon products, YouTube videos, etc.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network monitoring</a:t>
            </a:r>
            <a:r>
              <a:rPr lang="en-US" dirty="0"/>
              <a:t>: Finding IP addresses with high volume traffic, e.g., detecting distributed denial of service (DDoS) attacks, network anomalies)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Database design</a:t>
            </a:r>
            <a:r>
              <a:rPr lang="en-US" dirty="0"/>
              <a:t>: Finding iceberg queries, i.e., items in a database with high volume of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Want fast response and running list of frequent items, i.e., cannot process entire database for each query/update</a:t>
            </a:r>
          </a:p>
        </p:txBody>
      </p:sp>
    </p:spTree>
    <p:extLst>
      <p:ext uri="{BB962C8B-B14F-4D97-AF65-F5344CB8AC3E}">
        <p14:creationId xmlns:p14="http://schemas.microsoft.com/office/powerpoint/2010/main" val="393489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136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frequency,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MUST USE LINEAR SPACE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9008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69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695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017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41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53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0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29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40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2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75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74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23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7466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56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632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15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majority,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positive at the end of the stream, so algorithm ends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for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simplicity, let’s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56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1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01735-9A51-3430-20BB-7EDA729C2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FA5438-FE72-32A1-1E5D-078AB570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2C840-80AC-2501-BF25-A521B2FA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543C8-6B23-EBDE-82AB-5293C2D71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543C8-6B23-EBDE-82AB-5293C2D71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139C8-947B-41A2-F4EE-F5CC608753DD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139C8-947B-41A2-F4EE-F5CC60875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2DA76E-8505-70DC-698B-70E80FDF0EFE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2DA76E-8505-70DC-698B-70E80FDF0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73F6E2-87BE-CF91-8996-B25A4D452C30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73F6E2-87BE-CF91-8996-B25A4D452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ED4814-6291-2CCD-F887-DC64B4FBB450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ED4814-6291-2CCD-F887-DC64B4FB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8C8774-0D50-ED20-EBB6-4201BE1CCB49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8C8774-0D50-ED20-EBB6-4201BE1CC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5E118F-A4A5-9FAC-F6EB-179E9F8FCB49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5E118F-A4A5-9FAC-F6EB-179E9F8FC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74BEE3-5833-9F02-63ED-E0270544C9D6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74BEE3-5833-9F02-63ED-E0270544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5CF372-DFE6-534A-0828-4B5589A8E4A0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5CF372-DFE6-534A-0828-4B5589A8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DDBC461E-AC06-0586-1602-C69B787987A4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Simpler constructions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DDBC461E-AC06-0586-1602-C69B78798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811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181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6520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690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883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97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735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450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05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6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4147-16AF-ABF0-EE6B-1C238535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5D69EB-1A33-FC34-3064-2D91A764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0D6CFC-7268-5CA8-DFC3-A432DB22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7C3A0F-CAE3-FEAC-2837-ABE7F7DDF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7C3A0F-CAE3-FEAC-2837-ABE7F7DDF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333FC6-5975-1363-43F6-137D6E9E38D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333FC6-5975-1363-43F6-137D6E9E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E3AF65-EFE1-7651-374B-95A1125D09EB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E3AF65-EFE1-7651-374B-95A1125D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62787F-2EFD-9D14-779A-CA05774EA4E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62787F-2EFD-9D14-779A-CA05774E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E91CA3-6417-701E-5B07-AF015F6AA92C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E91CA3-6417-701E-5B07-AF015F6A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DCF433-B885-18D0-3246-89FE3F9CFE81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DCF433-B885-18D0-3246-89FE3F9CF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C33F00-B9BC-A697-9C45-2BA4B37A2B6C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C33F00-B9BC-A697-9C45-2BA4B37A2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AF8A83-368E-6EA9-19A0-92094D7DCB70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AF8A83-368E-6EA9-19A0-92094D7DC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44811B-8B11-9C43-0418-E27C4996DE52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44811B-8B11-9C43-0418-E27C4996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7AF5B3CE-C543-150B-4648-1C1C981965E8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Simpler constructions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Random scaling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matrix</a:t>
                </a:r>
              </a:p>
            </p:txBody>
          </p:sp>
        </mc:Choice>
        <mc:Fallback xmlns="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7AF5B3CE-C543-150B-4648-1C1C98196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9409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656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08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26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714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676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66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850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950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162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1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71E72-7CCD-23A2-A83E-44920B3CC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36521E-E221-54CA-8234-33A336ACC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B05423-8924-E46C-04F8-13257F64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6D910-A250-299F-740B-88014C516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0AFA7-69E4-75E3-C342-9A5AA41EA482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A41B0-49D2-7908-17EA-E605B32AA902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C9B352-9762-D2B5-A706-C761AE73D37A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8A26BB-B48E-9866-D355-79E592778BA4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2AB068-3B60-F1F9-E135-7D8B2E1FB9F0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DB8738-206C-EB29-800A-90EEF4C01E27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75028F-5795-3BE6-F6A5-A620434F4562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28452C-6EC7-E557-3E7C-A26054561748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740FF1D1-51D4-765E-A4AB-0097A40EDF31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Sparse versions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740FF1D1-51D4-765E-A4AB-0097A40ED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2647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503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506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24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4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5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867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413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228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425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85F2-489A-1610-C3C3-26BF1DA2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66B545-51C2-64C4-EB53-0654754C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7D7B1-E48D-627F-50BF-9F4584B7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50CEE-3A19-6B55-09B7-39C878267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35468F-1642-A7C0-40AA-CF149D71D57A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77AC55-00F4-143D-7125-B27AE88F7AD7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767F11-2FCE-4F77-DC98-F4CD629F9E4A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E1105F-AC64-BF15-FCA8-D2B8B63267EE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0AF4C0-AF49-7217-F70E-F07AB07801E1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D6CE89-6CB0-7874-50B7-E325707D2267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7FDB5F-D0A4-3596-BB0B-5B21C08E8D7C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DCF3E2-A17F-AC59-8812-EB899941EB28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E5113D63-608A-377B-CA89-B441CDBFE17A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Sparse versions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Sparse JL </a:t>
                </a:r>
              </a:p>
            </p:txBody>
          </p:sp>
        </mc:Choice>
        <mc:Fallback xmlns="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E5113D63-608A-377B-CA89-B441CDBFE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892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67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976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99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134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609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3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9848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as frequent items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352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4320</Words>
  <Application>Microsoft Office PowerPoint</Application>
  <PresentationFormat>Widescreen</PresentationFormat>
  <Paragraphs>1161</Paragraphs>
  <Slides>98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Wingdings 3</vt:lpstr>
      <vt:lpstr>Office Theme</vt:lpstr>
      <vt:lpstr>CSCE 658: Randomized Algorithms</vt:lpstr>
      <vt:lpstr>Previous Lecture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The Streaming Model</vt:lpstr>
      <vt:lpstr>The Streaming Model</vt:lpstr>
      <vt:lpstr>The Streaming Model</vt:lpstr>
      <vt:lpstr>The Streaming Model</vt:lpstr>
      <vt:lpstr>PowerPoint Presentation</vt:lpstr>
      <vt:lpstr>The Streaming Model</vt:lpstr>
      <vt:lpstr>The Streaming Model</vt:lpstr>
      <vt:lpstr>PowerPoint Presentation</vt:lpstr>
      <vt:lpstr>The Streaming Model</vt:lpstr>
      <vt:lpstr>Sampling</vt:lpstr>
      <vt:lpstr>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Frequency Vector</vt:lpstr>
      <vt:lpstr>Frequent Items</vt:lpstr>
      <vt:lpstr>Frequent Items</vt:lpstr>
      <vt:lpstr>Frequent Items</vt:lpstr>
      <vt:lpstr>Frequent Items</vt:lpstr>
      <vt:lpstr>Frequent Items</vt:lpstr>
      <vt:lpstr>Frequent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Majority</vt:lpstr>
      <vt:lpstr>Majority</vt:lpstr>
      <vt:lpstr>Majority</vt:lpstr>
      <vt:lpstr>Frequent Items</vt:lpstr>
      <vt:lpstr>Frequent Items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2024-02-08T20:34:08Z</dcterms:created>
  <dcterms:modified xsi:type="dcterms:W3CDTF">2024-02-13T15:50:46Z</dcterms:modified>
</cp:coreProperties>
</file>