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788" r:id="rId2"/>
    <p:sldId id="1291" r:id="rId3"/>
    <p:sldId id="1289" r:id="rId4"/>
    <p:sldId id="1258" r:id="rId5"/>
    <p:sldId id="1264" r:id="rId6"/>
    <p:sldId id="1274" r:id="rId7"/>
    <p:sldId id="1266" r:id="rId8"/>
    <p:sldId id="1305" r:id="rId9"/>
    <p:sldId id="1278" r:id="rId10"/>
    <p:sldId id="1280" r:id="rId11"/>
    <p:sldId id="1286" r:id="rId12"/>
    <p:sldId id="1282" r:id="rId13"/>
    <p:sldId id="1281" r:id="rId14"/>
    <p:sldId id="1307" r:id="rId15"/>
    <p:sldId id="1308" r:id="rId16"/>
    <p:sldId id="1309" r:id="rId17"/>
    <p:sldId id="1310" r:id="rId18"/>
    <p:sldId id="1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C6927-1282-4E55-8BC5-034230537889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5D3CB-062F-4412-BE42-995CE434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7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73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82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16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05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87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65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08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97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51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80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37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96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14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77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70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1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68E0-9059-7C0B-199D-30EAFCFB6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67640-5B04-62C9-7216-CFA783864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C99F9-0F93-8D2C-AB6C-88AF2AB8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391BD-EC0E-C30D-80A5-ECBA485F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94C7C-6CE7-99E2-B6F8-F99BD82D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2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258F-3B2E-C2B5-3321-D18FAE7B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C57B3-7383-205A-EF51-C80491D39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D9C90-0B2D-0607-A8C3-5A22023C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2D368-74C7-1C0D-A01B-1708A229C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C3034-12EB-9790-D45C-B769577B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3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C236B-F4CE-EA20-E4AD-038207C45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BCE9E-D360-C323-E412-A1AB9CCC9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17CE1-D182-A165-B9D0-8B7E55D0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F9FDA-18F7-EEE6-ED03-DC70BDC8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0CD61-4383-26E2-FE1B-FA2C7EBF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5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679D-39A9-AC57-8554-8AD1CBA7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93744-9B54-1967-8F9D-AD4FFD3AA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22C11-CB85-A762-86C6-0EFC165E6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A42BA-B51D-9831-C399-9D6A81FE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69827-5EC3-40E5-8143-D5D2B078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8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49BE-3634-DF5E-7CE1-9023CC226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7B800-8895-ED40-BE25-4B187063D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088DF-A98F-03E9-FEC5-5DA44131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C0389-6B68-C0E9-3665-1F6535E0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3E644-F6D5-BF8F-5386-908F9A4C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0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5F3F-102B-1A59-08DF-254B40A8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B6030-CD27-8712-6447-9E2C38DED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7735C-625E-F86C-F976-DB3B166AC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6F349-1CCA-7C86-A404-FB512254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4585E-5D1C-9680-171B-941813D2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8B630-0958-5C95-A878-8AA5CB2A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9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0295-8D89-08C3-6FDC-2FFE27F9B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138EF-F4DA-1BBE-94A9-0C96EC920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DD1F9-47DF-5282-FD5A-D7B77CAA3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27B7F-C804-8369-8597-302D96F5B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9E481-09B0-14FA-07C8-BC436EFD0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4CE52-F756-DF1A-4697-043F2535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F250A-BC1D-564E-A8AE-F1E2727C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AD2678-4C7A-40FF-A296-69225FBE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2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8FFE-3DE5-988F-A211-6EB93FC9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CC3DA-5080-E3B5-2BB8-6D99DBC6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4CF0D-869D-1F2D-D7DA-41A2F0F1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E001C-A0F9-1AA7-989F-58B7AF1D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835E1-2EF1-DAE9-2458-4EC9321B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BC3E4E-FBCC-8220-50FE-6FAA756C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0F716-797A-0A30-0F6D-A4F43D9A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0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0157A-A2C4-7C36-7085-87844C19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5658-0BB9-F309-3C45-5C90B671D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148D5-5E46-B19C-D606-E4FB0B219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5A4D6-34AD-3C37-51A3-B510DFB0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FE4D6-BA9D-A800-1DCD-D1B767AE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CF5DA-29A6-819D-DEB1-8AEED8A7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5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B71D-98EA-89BD-098E-6A4C15B6A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6BEDA-B50C-61A4-8A4B-D7FD55D39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AD095-7314-5D7D-F2A3-3F98F4CFE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79EDF-E444-6827-8C46-9369369C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83C09-6EBA-FC8E-D9AC-3D4672C6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2691E-7D28-8EA2-7DA4-E528610B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32FCB1-24B6-57E9-9120-4A3CCA10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97B30-C3B7-711E-3E34-7F0573692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54EF-6CC3-4388-42F1-74F9C9265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225AB-BC95-4FD4-9F54-7F646EA6F8D8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5A2C-A960-6E33-B8D2-97E1961E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0B709-3A2B-68BC-061F-16C59C6B2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3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1.png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21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Laplace Mechanism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Laplace mechanism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-differentially private (pure DP)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error for the private counting problem by the Laplace mechanism?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393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Beyond Laplace Mechanism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34209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What if we want to output the “best” answer, but noise can significantly destroy the answer?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Example</a:t>
            </a:r>
            <a:r>
              <a:rPr lang="en-US" sz="3200" dirty="0"/>
              <a:t>: Suppose we have a large number of apples, and A, B, C each bid $1.00 and D bids $4.01. What is the optimal price? 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At $4.01 the revenue, the revenue is $4.01, at $4.00 and at $1.00 the revenue is $4.00, but at $3.02 the revenue is zero!</a:t>
            </a:r>
          </a:p>
        </p:txBody>
      </p:sp>
    </p:spTree>
    <p:extLst>
      <p:ext uri="{BB962C8B-B14F-4D97-AF65-F5344CB8AC3E}">
        <p14:creationId xmlns:p14="http://schemas.microsoft.com/office/powerpoint/2010/main" val="3798815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Beyond Laplace Mechanism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34209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Example</a:t>
            </a:r>
            <a:r>
              <a:rPr lang="en-US" sz="3200" dirty="0"/>
              <a:t>: Suppose a study is conducted that finds the current location of individuals, in the two-dimensional plane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Who is the closest individual to a query location?</a:t>
            </a:r>
          </a:p>
        </p:txBody>
      </p:sp>
    </p:spTree>
    <p:extLst>
      <p:ext uri="{BB962C8B-B14F-4D97-AF65-F5344CB8AC3E}">
        <p14:creationId xmlns:p14="http://schemas.microsoft.com/office/powerpoint/2010/main" val="905233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Exponential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Choose a score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i="1" dirty="0"/>
                  <a:t> </a:t>
                </a:r>
                <a:r>
                  <a:rPr lang="en-US" sz="3200" dirty="0"/>
                  <a:t>and global sensitivity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Sample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with probability proportional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236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Exponential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Exponential mechanism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-differentially private (pure DP)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 “answer” for dataset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200" dirty="0"/>
                  <a:t> and the “answer” for dataset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 be the output of the exponential mechanism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and let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be the output of the exponential mechanism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 r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836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Exponential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Want to show that for any fixed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3DFA2B-F30F-BE92-BEA4-C706B10F7EBD}"/>
                  </a:ext>
                </a:extLst>
              </p:cNvPr>
              <p:cNvSpPr txBox="1"/>
              <p:nvPr/>
            </p:nvSpPr>
            <p:spPr>
              <a:xfrm>
                <a:off x="541266" y="2908720"/>
                <a:ext cx="11434424" cy="131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3DFA2B-F30F-BE92-BEA4-C706B10F7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6" y="2908720"/>
                <a:ext cx="11434424" cy="1318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1AD275-05D3-F5EC-6847-DA8190BF67C1}"/>
                  </a:ext>
                </a:extLst>
              </p:cNvPr>
              <p:cNvSpPr txBox="1"/>
              <p:nvPr/>
            </p:nvSpPr>
            <p:spPr>
              <a:xfrm>
                <a:off x="3160579" y="4241555"/>
                <a:ext cx="7859415" cy="131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1AD275-05D3-F5EC-6847-DA8190BF6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579" y="4241555"/>
                <a:ext cx="7859415" cy="13185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322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Exponential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Want to show that for any fixed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3DFA2B-F30F-BE92-BEA4-C706B10F7EBD}"/>
                  </a:ext>
                </a:extLst>
              </p:cNvPr>
              <p:cNvSpPr txBox="1"/>
              <p:nvPr/>
            </p:nvSpPr>
            <p:spPr>
              <a:xfrm>
                <a:off x="541266" y="2908720"/>
                <a:ext cx="11434424" cy="12093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p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3DFA2B-F30F-BE92-BEA4-C706B10F7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6" y="2908720"/>
                <a:ext cx="11434424" cy="12093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1AD275-05D3-F5EC-6847-DA8190BF67C1}"/>
                  </a:ext>
                </a:extLst>
              </p:cNvPr>
              <p:cNvSpPr txBox="1"/>
              <p:nvPr/>
            </p:nvSpPr>
            <p:spPr>
              <a:xfrm>
                <a:off x="4021885" y="4252961"/>
                <a:ext cx="7859415" cy="131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1AD275-05D3-F5EC-6847-DA8190BF6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885" y="4252961"/>
                <a:ext cx="7859415" cy="13185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15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Exponential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Want to show that for any fixed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3DFA2B-F30F-BE92-BEA4-C706B10F7EBD}"/>
                  </a:ext>
                </a:extLst>
              </p:cNvPr>
              <p:cNvSpPr txBox="1"/>
              <p:nvPr/>
            </p:nvSpPr>
            <p:spPr>
              <a:xfrm>
                <a:off x="1486636" y="2909629"/>
                <a:ext cx="4371423" cy="11331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3DFA2B-F30F-BE92-BEA4-C706B10F7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636" y="2909629"/>
                <a:ext cx="4371423" cy="11331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1AD275-05D3-F5EC-6847-DA8190BF67C1}"/>
                  </a:ext>
                </a:extLst>
              </p:cNvPr>
              <p:cNvSpPr txBox="1"/>
              <p:nvPr/>
            </p:nvSpPr>
            <p:spPr>
              <a:xfrm>
                <a:off x="3468822" y="4264760"/>
                <a:ext cx="8353486" cy="131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1AD275-05D3-F5EC-6847-DA8190BF6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822" y="4264760"/>
                <a:ext cx="8353486" cy="13185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F03F76-01AF-FB72-68C5-2348C1A8FD6A}"/>
                  </a:ext>
                </a:extLst>
              </p:cNvPr>
              <p:cNvSpPr txBox="1"/>
              <p:nvPr/>
            </p:nvSpPr>
            <p:spPr>
              <a:xfrm>
                <a:off x="2358758" y="5717879"/>
                <a:ext cx="437142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F03F76-01AF-FB72-68C5-2348C1A8F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58" y="5717879"/>
                <a:ext cx="437142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45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Exponential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Exponential mechanism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-differentially private (pure DP)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fact, when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the set of the real numbers, there is a setting of the score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 for which the exponential mechanism reduces down to the Laplace mechanism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Downside</a:t>
                </a:r>
                <a:r>
                  <a:rPr lang="en-US" sz="3200" dirty="0"/>
                  <a:t>: sampling process may be inefficient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 r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71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Relevant Supplementary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Chapter 1-3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00B050"/>
                </a:solidFill>
              </a:rPr>
              <a:t> “The Algorithmic Foundations of Differential Privacy”</a:t>
            </a:r>
            <a:r>
              <a:rPr lang="en-US" sz="3200" dirty="0"/>
              <a:t>, by Cynthia </a:t>
            </a:r>
            <a:r>
              <a:rPr lang="en-US" sz="3200" dirty="0" err="1"/>
              <a:t>Dwork</a:t>
            </a:r>
            <a:r>
              <a:rPr lang="en-US" sz="3200" dirty="0"/>
              <a:t> and Aaron Roth (https://www.cis.upenn.edu/~aaroth/Papers/privacybook.pdf)</a:t>
            </a:r>
          </a:p>
        </p:txBody>
      </p:sp>
    </p:spTree>
    <p:extLst>
      <p:ext uri="{BB962C8B-B14F-4D97-AF65-F5344CB8AC3E}">
        <p14:creationId xmlns:p14="http://schemas.microsoft.com/office/powerpoint/2010/main" val="308005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pair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dataset,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/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8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012F46F-3E33-F607-244B-C989DDF5CF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11" y="4688992"/>
            <a:ext cx="839248" cy="1571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19EAB-42C0-ACD0-92F7-C5E19438EB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38" y="4575870"/>
            <a:ext cx="927876" cy="1803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1EC0E-C239-569F-05AA-0E349989D9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3" y="4626549"/>
            <a:ext cx="927876" cy="1636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4B1481-5582-1114-61C0-C9FA5B082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97" y="4688992"/>
            <a:ext cx="839248" cy="1571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EDE6D-58FA-1653-F062-0EA7B4853C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8" y="4575870"/>
            <a:ext cx="927876" cy="1803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79284-A918-37F2-95E3-63743A74E4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87" y="4659101"/>
            <a:ext cx="1102068" cy="15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1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AEBCAF-62A1-DCEC-691F-CC0AE7B0C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pair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dataset,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4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FB5EAF2-524F-2E80-45D2-940409F5F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8109" y="4155172"/>
            <a:ext cx="2683700" cy="1480272"/>
          </a:xfrm>
          <a:prstGeom prst="rect">
            <a:avLst/>
          </a:prstGeom>
        </p:spPr>
      </p:pic>
      <p:pic>
        <p:nvPicPr>
          <p:cNvPr id="9" name="Picture 8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13218FC4-563E-F871-52BC-3B6203AD6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728454-93D1-85FC-19BD-305830767AF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E571E-3AD0-2F00-BE8D-F0C39DBA763B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36D5A8E-CDEB-F478-454D-CFE5512B1D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9F6024-8461-A534-4C84-9D449F85C315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4944051" y="4895308"/>
            <a:ext cx="1076986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4" descr="Algorithm - Free computer icons">
            <a:extLst>
              <a:ext uri="{FF2B5EF4-FFF2-40B4-BE49-F238E27FC236}">
                <a16:creationId xmlns:a16="http://schemas.microsoft.com/office/drawing/2014/main" id="{A373E79A-65EE-EDAB-366C-4C324C5D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37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767C19-09F3-8036-C662-A97EB882815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7623405" y="4895308"/>
            <a:ext cx="1734704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8536B3-92D8-7120-6172-E8D0FD4F334B}"/>
              </a:ext>
            </a:extLst>
          </p:cNvPr>
          <p:cNvSpPr txBox="1"/>
          <p:nvPr/>
        </p:nvSpPr>
        <p:spPr>
          <a:xfrm>
            <a:off x="3009587" y="5812181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30CD2F-DEF9-411B-D4A2-61219862A6DC}"/>
              </a:ext>
            </a:extLst>
          </p:cNvPr>
          <p:cNvSpPr txBox="1"/>
          <p:nvPr/>
        </p:nvSpPr>
        <p:spPr>
          <a:xfrm>
            <a:off x="6096000" y="5812180"/>
            <a:ext cx="1527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Algorithm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710D65-B959-CBF4-7588-7EEBA816DD05}"/>
              </a:ext>
            </a:extLst>
          </p:cNvPr>
          <p:cNvSpPr txBox="1"/>
          <p:nvPr/>
        </p:nvSpPr>
        <p:spPr>
          <a:xfrm>
            <a:off x="9135690" y="5812180"/>
            <a:ext cx="268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Output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8315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pair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dataset,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Implication</a:t>
                </a:r>
                <a:r>
                  <a:rPr lang="en-US" sz="3200" dirty="0"/>
                  <a:t>: Deterministic algorithms cannot be differentially private unless they are a constant function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215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82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Local Differential Privacy (LDP)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[KLNRS08]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pairs of users’ possible data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Algorithm takes a single user's data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Compared to previous definition of DP, where algorithm takes all users' data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257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11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Randomized Response, </a:t>
            </a:r>
            <a:r>
              <a:rPr lang="en-US" dirty="0" err="1">
                <a:solidFill>
                  <a:srgbClr val="C00000"/>
                </a:solidFill>
              </a:rPr>
              <a:t>Revisisted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17176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How many people in this class have a pet?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Generate a random integer: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If it is even, answer </a:t>
            </a:r>
            <a:r>
              <a:rPr lang="en-US" sz="3200" dirty="0">
                <a:solidFill>
                  <a:srgbClr val="00B050"/>
                </a:solidFill>
              </a:rPr>
              <a:t>truthfully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Otherwise, proceed below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Generate another random integer: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If it is even, answer </a:t>
            </a:r>
            <a:r>
              <a:rPr lang="en-US" sz="3200" dirty="0">
                <a:solidFill>
                  <a:srgbClr val="00B050"/>
                </a:solidFill>
              </a:rPr>
              <a:t>YES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Otherwise if it is odd, answer </a:t>
            </a:r>
            <a:r>
              <a:rPr lang="en-US" sz="3200" dirty="0">
                <a:solidFill>
                  <a:srgbClr val="FF0000"/>
                </a:solidFill>
              </a:rPr>
              <a:t>NO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4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Randomized Response, </a:t>
            </a:r>
            <a:r>
              <a:rPr lang="en-US" dirty="0" err="1">
                <a:solidFill>
                  <a:srgbClr val="C00000"/>
                </a:solidFill>
              </a:rPr>
              <a:t>Revisisted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Answer is correct in expectation, but what is its variance?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answer is incorrect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variance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Chebyshev, we have additive error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sz="3200" dirty="0"/>
                  <a:t> with probability 0.99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anti-concentration, error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  <a:blipFill>
                <a:blip r:embed="rId3"/>
                <a:stretch>
                  <a:fillRect l="-1369" t="-3066" b="-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Laplace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679076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200" dirty="0"/>
                  <a:t>: Algorithm computes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and releases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Laplacian distribution</a:t>
                </a:r>
                <a:r>
                  <a:rPr lang="en-US" sz="3200" dirty="0"/>
                  <a:t>: Probability density function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200" dirty="0"/>
                  <a:t> is 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6790765" cy="4342094"/>
              </a:xfrm>
              <a:blipFill>
                <a:blip r:embed="rId3"/>
                <a:stretch>
                  <a:fillRect l="-2066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C55C3D6-EDCC-71F0-6EBD-C424A2134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817" y="2253596"/>
            <a:ext cx="46482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14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938</Words>
  <Application>Microsoft Office PowerPoint</Application>
  <PresentationFormat>Widescreen</PresentationFormat>
  <Paragraphs>125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Relevant Supplementary Material</vt:lpstr>
      <vt:lpstr>Last Time: Differential Privacy</vt:lpstr>
      <vt:lpstr>Last Time: Differential Privacy</vt:lpstr>
      <vt:lpstr>Last Time: Differential Privacy</vt:lpstr>
      <vt:lpstr>Last Time: Local Differential Privacy (LDP)</vt:lpstr>
      <vt:lpstr>Last Time: Randomized Response, Revisisted</vt:lpstr>
      <vt:lpstr>Last Time: Randomized Response, Revisisted</vt:lpstr>
      <vt:lpstr>Last Time: Laplace Mechanism</vt:lpstr>
      <vt:lpstr>Last Time: Laplace Mechanism</vt:lpstr>
      <vt:lpstr>Beyond Laplace Mechanism</vt:lpstr>
      <vt:lpstr>Beyond Laplace Mechanism</vt:lpstr>
      <vt:lpstr>Exponential Mechanism</vt:lpstr>
      <vt:lpstr>Exponential Mechanism</vt:lpstr>
      <vt:lpstr>Exponential Mechanism</vt:lpstr>
      <vt:lpstr>Exponential Mechanism</vt:lpstr>
      <vt:lpstr>Exponential Mechanism</vt:lpstr>
      <vt:lpstr>Exponential Mechanism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3</cp:revision>
  <dcterms:created xsi:type="dcterms:W3CDTF">2024-04-12T14:41:30Z</dcterms:created>
  <dcterms:modified xsi:type="dcterms:W3CDTF">2024-04-12T15:10:03Z</dcterms:modified>
</cp:coreProperties>
</file>