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861" r:id="rId2"/>
    <p:sldId id="902" r:id="rId3"/>
    <p:sldId id="941" r:id="rId4"/>
    <p:sldId id="942" r:id="rId5"/>
    <p:sldId id="945" r:id="rId6"/>
    <p:sldId id="943" r:id="rId7"/>
    <p:sldId id="946" r:id="rId8"/>
    <p:sldId id="947" r:id="rId9"/>
    <p:sldId id="948" r:id="rId10"/>
    <p:sldId id="950" r:id="rId11"/>
    <p:sldId id="944" r:id="rId12"/>
    <p:sldId id="949" r:id="rId13"/>
    <p:sldId id="951" r:id="rId14"/>
    <p:sldId id="991" r:id="rId15"/>
    <p:sldId id="1056" r:id="rId16"/>
    <p:sldId id="1055" r:id="rId17"/>
    <p:sldId id="1057" r:id="rId18"/>
    <p:sldId id="992" r:id="rId19"/>
    <p:sldId id="953" r:id="rId20"/>
    <p:sldId id="952" r:id="rId21"/>
    <p:sldId id="956" r:id="rId22"/>
    <p:sldId id="954" r:id="rId23"/>
    <p:sldId id="957" r:id="rId24"/>
    <p:sldId id="958" r:id="rId25"/>
    <p:sldId id="960" r:id="rId26"/>
    <p:sldId id="961" r:id="rId27"/>
    <p:sldId id="962" r:id="rId28"/>
    <p:sldId id="963" r:id="rId29"/>
    <p:sldId id="964" r:id="rId30"/>
    <p:sldId id="965" r:id="rId31"/>
    <p:sldId id="966" r:id="rId32"/>
    <p:sldId id="967" r:id="rId33"/>
    <p:sldId id="968" r:id="rId34"/>
    <p:sldId id="969" r:id="rId35"/>
    <p:sldId id="986" r:id="rId36"/>
    <p:sldId id="1058" r:id="rId37"/>
    <p:sldId id="1068" r:id="rId38"/>
    <p:sldId id="987" r:id="rId39"/>
    <p:sldId id="1067" r:id="rId40"/>
    <p:sldId id="1066" r:id="rId41"/>
    <p:sldId id="1065" r:id="rId42"/>
    <p:sldId id="1063" r:id="rId43"/>
    <p:sldId id="1064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5C4012-90C9-4B7E-B041-1F67059EF858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151F9-FF11-4EF1-BF67-605BB8F9F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60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115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21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25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086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0060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517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012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436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539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347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05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683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449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088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80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194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905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01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315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957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787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19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216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372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970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60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815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565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094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670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330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198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91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015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908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204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12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40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90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97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69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07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36F58-99CD-843A-344B-E7CD0007F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0B7562-8024-619A-017F-93302A556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EF8EE-FD88-C01C-5531-EAE4C1D98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1809-BCD5-4E73-82B8-8973BF76561F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135D9-357F-0C6F-0411-B9D2FB398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74207-BCDC-643E-ECC0-07A7820E0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55DC-ADBA-4AB4-9D16-6C3A66F61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68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649CD-7369-D8AC-A02F-3F4247D8E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A9AAC-0941-1DC3-76F5-0E2DB6A48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33789-DEDC-1878-9DB5-9B9AD8DFE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1809-BCD5-4E73-82B8-8973BF76561F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10623-F55F-F50F-CF19-7212F13E8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1DC38-D678-FE2C-5E09-9CC3483DB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55DC-ADBA-4AB4-9D16-6C3A66F61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20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91A470-6328-2F9C-43DF-C36140F0CA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5E8E9C-6524-F9F4-6BAE-7E40F1B7F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42F22-B0AE-B1B7-74BB-AA915B7CF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1809-BCD5-4E73-82B8-8973BF76561F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00E9D-FF0A-CD9D-52E1-6F556B1D2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B5F72-FA21-F0DC-AF3E-7CADEB165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55DC-ADBA-4AB4-9D16-6C3A66F61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46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B2E1B-FEC2-BB64-3168-91CFC1CE1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6E8E4-F7FA-77EF-E7BF-C32B1EA7E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8525F-757F-DE41-8E73-5CDD821C0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1809-BCD5-4E73-82B8-8973BF76561F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54A39-FEEE-770B-98AD-1C48C3441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A2938-02A8-967E-6822-F4C182B35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55DC-ADBA-4AB4-9D16-6C3A66F61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4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BE75D-7524-C0C1-0087-AFDA21349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05059-E985-EF95-929F-89408DAFB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0B91B-F441-F75A-8230-C40D7827E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1809-BCD5-4E73-82B8-8973BF76561F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C6A61-B89A-1B3C-B1E6-4601B6A28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EC4D8-E7B8-8E9A-ADBB-37C29706F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55DC-ADBA-4AB4-9D16-6C3A66F61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56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BA57E-0B94-0368-1DB4-68EB4350D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FA074-4A00-2497-B1D4-70B5C8E383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181B3-9747-400F-E372-EC8C60A36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C290F-2C20-CE9D-F937-469A3A7F1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1809-BCD5-4E73-82B8-8973BF76561F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30241-AB5C-7012-EF0C-A3117D40B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9D108-EC5B-8A14-62AC-02116DB28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55DC-ADBA-4AB4-9D16-6C3A66F61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10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FF3C1-A144-C12D-43E9-4B378FB6C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B0097-6DED-9C90-4D28-CA1ECC3DB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41032C-7A9C-EC4C-9D5D-1B59EE6D3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7F6669-5B41-045C-3729-F076B6D8F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B8882F-2187-8D28-05C9-1841002EDF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10488E-5ED2-1F60-BC88-1E1EDB9AC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1809-BCD5-4E73-82B8-8973BF76561F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9A10CE-A898-19E8-C1F8-8F44219F0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76AF2F-9352-739E-C94A-7F2E0406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55DC-ADBA-4AB4-9D16-6C3A66F61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53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248E9-5874-7813-0954-DBA08F302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A9370A-4E32-BB27-C02C-2F79EDB4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1809-BCD5-4E73-82B8-8973BF76561F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BDB6C-CFBC-0239-5D4C-7DB0228D4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91A5ED-F3AC-8C7A-48E0-687DCFB1E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55DC-ADBA-4AB4-9D16-6C3A66F61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79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A2166F-6A3F-0940-712E-DF0B404CF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1809-BCD5-4E73-82B8-8973BF76561F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07C084-C202-53EF-3004-BFE1F3887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FB3377-1DE7-E7A0-AE5E-0ABA65BA8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55DC-ADBA-4AB4-9D16-6C3A66F61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4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A1D1D-DBE8-9F3E-28E9-A8535AEC8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96E1C-5C80-3AD2-2110-793FE1DFD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1EC5A-5875-BE0E-9E36-D294FB4EF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9B1CA-2A5D-32AB-0522-78673592E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1809-BCD5-4E73-82B8-8973BF76561F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0825B-62F8-3270-71D7-C76E0933A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D1156-AC7F-1DA3-DDC8-6DE0572E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55DC-ADBA-4AB4-9D16-6C3A66F61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4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42ABB-EC05-E34F-108E-FE5C4E565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970532-0FC4-B5A0-77DA-74762BB664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1AE599-BF09-3742-0B15-53EC084E3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985AC-E41B-C8F7-5400-27714FD93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21809-BCD5-4E73-82B8-8973BF76561F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74095-E926-53E9-6993-714F4FFC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DF04D-029E-BBC6-CCA0-8FFA0C90C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055DC-ADBA-4AB4-9D16-6C3A66F61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11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1D6DC9-5DF5-E702-6774-2DAD6DC45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BB2FE-BA5C-A7DA-13DE-A2618692E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59BA3-61B1-5822-7078-38B832A00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21809-BCD5-4E73-82B8-8973BF76561F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8CFBA-6A5A-E73B-2E3B-0C8B2C5D26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7E0D0-8144-AD88-BDA4-1B59DF2FC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055DC-ADBA-4AB4-9D16-6C3A66F617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6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6.png"/><Relationship Id="rId4" Type="http://schemas.openxmlformats.org/officeDocument/2006/relationships/image" Target="../media/image9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6.png"/><Relationship Id="rId4" Type="http://schemas.openxmlformats.org/officeDocument/2006/relationships/image" Target="../media/image9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9.png"/><Relationship Id="rId4" Type="http://schemas.openxmlformats.org/officeDocument/2006/relationships/image" Target="../media/image9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9.png"/><Relationship Id="rId4" Type="http://schemas.openxmlformats.org/officeDocument/2006/relationships/image" Target="../media/image10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102.png"/><Relationship Id="rId4" Type="http://schemas.openxmlformats.org/officeDocument/2006/relationships/image" Target="../media/image10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102.png"/><Relationship Id="rId4" Type="http://schemas.openxmlformats.org/officeDocument/2006/relationships/image" Target="../media/image9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104.png"/><Relationship Id="rId4" Type="http://schemas.openxmlformats.org/officeDocument/2006/relationships/image" Target="../media/image9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11.png"/><Relationship Id="rId4" Type="http://schemas.openxmlformats.org/officeDocument/2006/relationships/image" Target="../media/image10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107.png"/><Relationship Id="rId4" Type="http://schemas.openxmlformats.org/officeDocument/2006/relationships/image" Target="../media/image10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95.png"/><Relationship Id="rId4" Type="http://schemas.openxmlformats.org/officeDocument/2006/relationships/image" Target="../media/image10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on Algorithms for Big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September 27, 2023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a list that includes: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The items </a:t>
                </a:r>
                <a:r>
                  <a:rPr lang="en-US" sz="2800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No items with frequency less than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2005" r="-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8688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Misra Gries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with count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increment counter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decrement all counters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sz="2800" dirty="0"/>
                  <a:t>for 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Output coordinates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8971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Misra Gries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For all estimated frequencies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by Misra-Gries, we have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and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Returning coordinates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means:</a:t>
                </a:r>
              </a:p>
              <a:p>
                <a:pPr lvl="1"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800" dirty="0"/>
                  <a:t> will be returned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>
                    <a:solidFill>
                      <a:srgbClr val="FF0000"/>
                    </a:solidFill>
                  </a:rPr>
                  <a:t>NO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will be returned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/>
              <p:nvPr/>
            </p:nvSpPr>
            <p:spPr>
              <a:xfrm>
                <a:off x="3137648" y="2456677"/>
                <a:ext cx="6096000" cy="830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648" y="2456677"/>
                <a:ext cx="6096000" cy="8302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0103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Misra Gries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Summary</a:t>
                </a:r>
                <a:r>
                  <a:rPr lang="en-US" dirty="0"/>
                  <a:t>: Misra-Gries can be used to solve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-frequent items problem</a:t>
                </a:r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Misra-Gries uses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800" dirty="0"/>
                  <a:t> bits of space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Misra-Gries is a deterministic algorithm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Misra-Gries </a:t>
                </a:r>
                <a:r>
                  <a:rPr lang="en-US" sz="2800" i="1" dirty="0"/>
                  <a:t>never </a:t>
                </a:r>
                <a:r>
                  <a:rPr lang="en-US" sz="2800" dirty="0"/>
                  <a:t>overestimates the true frequency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0065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Insertion-Deletion Streams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/>
                  <a:t>Stream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Universe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, underlying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Each update increases or decreases a coordinate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800" dirty="0"/>
                  <a:t>”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57964E9F-A67B-39ED-09BD-051FF110BCC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05809" y="3649516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57964E9F-A67B-39ED-09BD-051FF110BC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5255896"/>
                  </p:ext>
                </p:extLst>
              </p:nvPr>
            </p:nvGraphicFramePr>
            <p:xfrm>
              <a:off x="1205809" y="3649516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043" t="-1538" r="-300478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962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962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962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476B427-8A18-7E3E-4501-34B2F7100DF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05809" y="5552562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476B427-8A18-7E3E-4501-34B2F7100D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3654458"/>
                  </p:ext>
                </p:extLst>
              </p:nvPr>
            </p:nvGraphicFramePr>
            <p:xfrm>
              <a:off x="1205809" y="5552562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538" r="-6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538" r="-5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538" r="-4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99043" t="-1538" r="-300478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0962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00962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00962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47072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Insertion-Deletion Streams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800" dirty="0">
                <a:solidFill>
                  <a:srgbClr val="00B050"/>
                </a:solidFill>
              </a:rPr>
              <a:t>Database Management</a:t>
            </a:r>
            <a:r>
              <a:rPr lang="en-US" sz="2800" dirty="0"/>
              <a:t>: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/>
              <a:t>In database management, insertion-deletion streams are used to track changes made to the database over time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sz="2800" dirty="0"/>
          </a:p>
          <a:p>
            <a:pPr>
              <a:buClr>
                <a:schemeClr val="tx1"/>
              </a:buClr>
            </a:pPr>
            <a:r>
              <a:rPr lang="en-US" sz="2800" dirty="0"/>
              <a:t>Transaction logs often utilize this concept to record insertions and deletions to ensure data integrity and support features like rollbacks and recovery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933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287A54A-748A-7B5E-0424-66CA9DB796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4813222"/>
            <a:ext cx="2857500" cy="16002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Insertion-Deletion Streams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800" dirty="0">
                <a:solidFill>
                  <a:srgbClr val="00B050"/>
                </a:solidFill>
              </a:rPr>
              <a:t>Version Control Systems</a:t>
            </a:r>
            <a:r>
              <a:rPr lang="en-US" sz="2800" dirty="0"/>
              <a:t>: Insertion-deletion streams track changes made to files, enabling users to see what has been added (inserted) or removed (deleted) in each version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sz="2800" dirty="0"/>
              <a:t>Crucial for collaboration and managing software development projects, central to version control systems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055665-7348-74F6-9C6F-5E711722A6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73" y="5032297"/>
            <a:ext cx="3314700" cy="1381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FA65D7-66B9-0887-B9F9-772CF34F39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947" y="4541760"/>
            <a:ext cx="2143125" cy="21431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79AC53B-9639-9AB5-1EF5-5449C6DB9F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072" y="5315984"/>
            <a:ext cx="4141745" cy="59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88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Insertion-Deletion Streams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800" dirty="0">
                <a:solidFill>
                  <a:srgbClr val="00B050"/>
                </a:solidFill>
              </a:rPr>
              <a:t>Traffic Flow and Transportation Systems</a:t>
            </a:r>
            <a:r>
              <a:rPr lang="en-US" sz="2800" dirty="0"/>
              <a:t>: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/>
              <a:t>Insertion-deletion streams are used to analyze traffic patterns and changes in transportation systems</a:t>
            </a:r>
          </a:p>
          <a:p>
            <a:pPr>
              <a:buClr>
                <a:schemeClr val="tx1"/>
              </a:buClr>
            </a:pPr>
            <a:r>
              <a:rPr lang="en-US" sz="2800" dirty="0"/>
              <a:t>This helps in optimizing traffic flow, managing congestion, and improving transportation infrastructure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9A2EB7-FB08-640B-199E-A005D935E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449" y="4355287"/>
            <a:ext cx="6167101" cy="175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437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Frequent Items on Insertion-Deletion Streams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/>
                  <a:t>Misra-Gries on Insertion-Deletion Streams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”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/>
                  <a:t>”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”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”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”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”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”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4504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Another algorithm for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-frequent items problem</a:t>
                </a:r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Can be used on </a:t>
                </a:r>
                <a:r>
                  <a:rPr lang="en-US"/>
                  <a:t>insertion-deletion streams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Can be easily parallelized across multiple servers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0231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the items </a:t>
                </a:r>
                <a:r>
                  <a:rPr lang="en-US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with count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increment counter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decrement all counters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sz="2800" dirty="0"/>
                  <a:t>for 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6829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Initalization</a:t>
                </a:r>
                <a:r>
                  <a:rPr lang="en-US" dirty="0"/>
                  <a:t>: Create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buckets of counters and use a random 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For each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increment the counter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At the end of the stream, output the counter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as the estimate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E1EA1B43-00D8-FBB7-F3A2-66874C78B59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256199" y="3798055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E1EA1B43-00D8-FBB7-F3A2-66874C78B5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8239095"/>
                  </p:ext>
                </p:extLst>
              </p:nvPr>
            </p:nvGraphicFramePr>
            <p:xfrm>
              <a:off x="3256199" y="3798055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2632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2632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2632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2632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34807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06678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1111684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0505105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7724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022144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7635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2540860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114325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6F76CF-7D86-ECA4-87D8-B92CE912DA84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6F76CF-7D86-ECA4-87D8-B92CE912D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7593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3FBF39-8D30-4232-8EFB-37AE0B909BEC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3FBF39-8D30-4232-8EFB-37AE0B909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9711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1016908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1617586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7EE6472-38B3-111F-C0C8-238B9ADFC2D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677774" y="3954122"/>
            <a:ext cx="0" cy="10775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34E52E-7026-2BCA-547E-664F301FE355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34E52E-7026-2BCA-547E-664F301FE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1388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6207386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2150878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1E5D40-80BA-055E-D7CE-F12F55C4A952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1E5D40-80BA-055E-D7CE-F12F55C4A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30423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6837904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9722669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543A90B-E3EC-AA7E-7983-06065D63F86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677774" y="3954122"/>
            <a:ext cx="1148414" cy="10775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0059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173737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4523821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6686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At the end of the stream</a:t>
                </a:r>
                <a:r>
                  <a:rPr lang="en-US" dirty="0">
                    <a:solidFill>
                      <a:schemeClr val="tx1"/>
                    </a:solidFill>
                  </a:rPr>
                  <a:t>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we report all items with</a:t>
                </a:r>
                <a:r>
                  <a:rPr lang="en-US" dirty="0"/>
                  <a:t>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If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coordinates with frequency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, they will all be tracked and reported, since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counters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there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coordinates with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, we still have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counters for the remaining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, updates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Will have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decrement operations, which is small enough so that frequent items are still stored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b="-1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11690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4215602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6269189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56428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2381872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6900303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9421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4966515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0046434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08226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3">
                <a:extLst>
                  <a:ext uri="{FF2B5EF4-FFF2-40B4-BE49-F238E27FC236}">
                    <a16:creationId xmlns:a16="http://schemas.microsoft.com/office/drawing/2014/main" id="{4443FC17-C13A-ABCE-3653-EE66B22B33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83423" y="3208260"/>
                <a:ext cx="7436223" cy="175818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estimation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?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? </a:t>
                </a:r>
                <a:endParaRPr lang="en-US" sz="28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? 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Content Placeholder 3">
                <a:extLst>
                  <a:ext uri="{FF2B5EF4-FFF2-40B4-BE49-F238E27FC236}">
                    <a16:creationId xmlns:a16="http://schemas.microsoft.com/office/drawing/2014/main" id="{4443FC17-C13A-ABCE-3653-EE66B22B33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83423" y="3208260"/>
                <a:ext cx="7436223" cy="1758188"/>
              </a:xfrm>
              <a:blipFill>
                <a:blip r:embed="rId6"/>
                <a:stretch>
                  <a:fillRect l="-1475" t="-5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8118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be the estimated frequency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We always have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Note that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counts the number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occurrences of any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including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itself</a:t>
                </a:r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9482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Note that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counts the number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occurrences of any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including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itself</a:t>
                </a:r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since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23420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b="0" i="0" dirty="0">
                    <a:latin typeface="Cambria Math" panose="02040503050406030204" pitchFamily="18" charset="0"/>
                  </a:rPr>
                  <a:t>What is the expected error for</a:t>
                </a:r>
                <a:r>
                  <a:rPr lang="en-US" b="0" i="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?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6541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b="0" i="0" dirty="0">
                    <a:latin typeface="Cambria Math" panose="02040503050406030204" pitchFamily="18" charset="0"/>
                  </a:rPr>
                  <a:t>What is the expected error for</a:t>
                </a:r>
                <a:r>
                  <a:rPr lang="en-US" b="0" i="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?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1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  </m:t>
                                </m:r>
                                <m:r>
                                  <m:rPr>
                                    <m:sty m:val="p"/>
                                    <m:brk m:alnAt="9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ith</m:t>
                                </m:r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31283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b="0" i="0" dirty="0">
                    <a:latin typeface="Cambria Math" panose="02040503050406030204" pitchFamily="18" charset="0"/>
                  </a:rPr>
                  <a:t>What is the expected error for</a:t>
                </a:r>
                <a:r>
                  <a:rPr lang="en-US" b="0" i="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?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1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  </m:t>
                                </m:r>
                                <m:r>
                                  <m:rPr>
                                    <m:sty m:val="p"/>
                                    <m:brk m:alnAt="9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ith</m:t>
                                </m:r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10AB49-64E0-CC38-5910-8AD15B8D6ED4}"/>
                  </a:ext>
                </a:extLst>
              </p:cNvPr>
              <p:cNvSpPr txBox="1"/>
              <p:nvPr/>
            </p:nvSpPr>
            <p:spPr>
              <a:xfrm>
                <a:off x="3493340" y="3429000"/>
                <a:ext cx="6094674" cy="5955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10AB49-64E0-CC38-5910-8AD15B8D6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40" y="3429000"/>
                <a:ext cx="6094674" cy="5955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8360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b="0" i="0" dirty="0">
                    <a:latin typeface="Cambria Math" panose="02040503050406030204" pitchFamily="18" charset="0"/>
                  </a:rPr>
                  <a:t>What is the expected error for</a:t>
                </a:r>
                <a:r>
                  <a:rPr lang="en-US" b="0" i="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?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1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  </m:t>
                                </m:r>
                                <m:r>
                                  <m:rPr>
                                    <m:sty m:val="p"/>
                                    <m:brk m:alnAt="9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ith</m:t>
                                </m:r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10AB49-64E0-CC38-5910-8AD15B8D6ED4}"/>
                  </a:ext>
                </a:extLst>
              </p:cNvPr>
              <p:cNvSpPr txBox="1"/>
              <p:nvPr/>
            </p:nvSpPr>
            <p:spPr>
              <a:xfrm>
                <a:off x="3493340" y="3429000"/>
                <a:ext cx="6094674" cy="5955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10AB49-64E0-CC38-5910-8AD15B8D6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40" y="3429000"/>
                <a:ext cx="6094674" cy="5955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96C073-9A68-BD3B-2158-EF63684B07AA}"/>
                  </a:ext>
                </a:extLst>
              </p:cNvPr>
              <p:cNvSpPr txBox="1"/>
              <p:nvPr/>
            </p:nvSpPr>
            <p:spPr>
              <a:xfrm>
                <a:off x="3790601" y="4024548"/>
                <a:ext cx="6094674" cy="5887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96C073-9A68-BD3B-2158-EF63684B0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601" y="4024548"/>
                <a:ext cx="6094674" cy="5887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0096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Drawbacks</a:t>
                </a:r>
                <a:r>
                  <a:rPr lang="en-US" dirty="0"/>
                  <a:t>: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/>
                  <a:t>Misra-Gries may return false positives, i.e., items that are not frequent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 fact, no algorithm using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space can output ONLY the items with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Hard to decide whether coordinate has frequency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30224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b="0" i="0" dirty="0">
                    <a:latin typeface="Cambria Math" panose="02040503050406030204" pitchFamily="18" charset="0"/>
                  </a:rPr>
                  <a:t>What is the expected error for</a:t>
                </a:r>
                <a:r>
                  <a:rPr lang="en-US" b="0" i="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?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1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  </m:t>
                                </m:r>
                                <m:r>
                                  <m:rPr>
                                    <m:sty m:val="p"/>
                                    <m:brk m:alnAt="9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ith</m:t>
                                </m:r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10AB49-64E0-CC38-5910-8AD15B8D6ED4}"/>
                  </a:ext>
                </a:extLst>
              </p:cNvPr>
              <p:cNvSpPr txBox="1"/>
              <p:nvPr/>
            </p:nvSpPr>
            <p:spPr>
              <a:xfrm>
                <a:off x="3493340" y="3429000"/>
                <a:ext cx="6094674" cy="5955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10AB49-64E0-CC38-5910-8AD15B8D6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40" y="3429000"/>
                <a:ext cx="6094674" cy="5955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96C073-9A68-BD3B-2158-EF63684B07AA}"/>
                  </a:ext>
                </a:extLst>
              </p:cNvPr>
              <p:cNvSpPr txBox="1"/>
              <p:nvPr/>
            </p:nvSpPr>
            <p:spPr>
              <a:xfrm>
                <a:off x="3790601" y="4024548"/>
                <a:ext cx="6094674" cy="5887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96C073-9A68-BD3B-2158-EF63684B0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601" y="4024548"/>
                <a:ext cx="6094674" cy="5887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C0D9DC-6C85-EDDB-C627-B63A4209D5A5}"/>
                  </a:ext>
                </a:extLst>
              </p:cNvPr>
              <p:cNvSpPr txBox="1"/>
              <p:nvPr/>
            </p:nvSpPr>
            <p:spPr>
              <a:xfrm>
                <a:off x="3401061" y="4525577"/>
                <a:ext cx="6094674" cy="938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C0D9DC-6C85-EDDB-C627-B63A4209D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061" y="4525577"/>
                <a:ext cx="6094674" cy="9389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33646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b="0" i="0" dirty="0">
                    <a:latin typeface="Cambria Math" panose="02040503050406030204" pitchFamily="18" charset="0"/>
                  </a:rPr>
                  <a:t>What is the expected error for</a:t>
                </a:r>
                <a:r>
                  <a:rPr lang="en-US" b="0" i="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?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1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  </m:t>
                                </m:r>
                                <m:r>
                                  <m:rPr>
                                    <m:sty m:val="p"/>
                                    <m:brk m:alnAt="9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ith</m:t>
                                </m:r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</m:oMath>
                </a14:m>
                <a:r>
                  <a:rPr lang="en-US" dirty="0"/>
                  <a:t>, then the expected error 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10AB49-64E0-CC38-5910-8AD15B8D6ED4}"/>
                  </a:ext>
                </a:extLst>
              </p:cNvPr>
              <p:cNvSpPr txBox="1"/>
              <p:nvPr/>
            </p:nvSpPr>
            <p:spPr>
              <a:xfrm>
                <a:off x="3493340" y="3429000"/>
                <a:ext cx="6094674" cy="5955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F10AB49-64E0-CC38-5910-8AD15B8D6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40" y="3429000"/>
                <a:ext cx="6094674" cy="5955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96C073-9A68-BD3B-2158-EF63684B07AA}"/>
                  </a:ext>
                </a:extLst>
              </p:cNvPr>
              <p:cNvSpPr txBox="1"/>
              <p:nvPr/>
            </p:nvSpPr>
            <p:spPr>
              <a:xfrm>
                <a:off x="3790601" y="4024548"/>
                <a:ext cx="6094674" cy="5887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96C073-9A68-BD3B-2158-EF63684B0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601" y="4024548"/>
                <a:ext cx="6094674" cy="5887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C0D9DC-6C85-EDDB-C627-B63A4209D5A5}"/>
                  </a:ext>
                </a:extLst>
              </p:cNvPr>
              <p:cNvSpPr txBox="1"/>
              <p:nvPr/>
            </p:nvSpPr>
            <p:spPr>
              <a:xfrm>
                <a:off x="3401061" y="4517188"/>
                <a:ext cx="6094674" cy="938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C0D9DC-6C85-EDDB-C627-B63A4209D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061" y="4517188"/>
                <a:ext cx="6094674" cy="9389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52313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</m:oMath>
                </a14:m>
                <a:r>
                  <a:rPr lang="en-US" dirty="0"/>
                  <a:t>, then the expected error 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By Markov’s inequality, the error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How to ensure accuracy for all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3058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By Markov’s inequality, the error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How to ensure accuracy for all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Repeat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ℓ≔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times to get estimates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/>
                  <a:t> for each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and set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6220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Hard to decide whether coordinate has frequency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en-US" dirty="0"/>
                  <a:t>, …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,…,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eft Brace 1">
            <a:extLst>
              <a:ext uri="{FF2B5EF4-FFF2-40B4-BE49-F238E27FC236}">
                <a16:creationId xmlns:a16="http://schemas.microsoft.com/office/drawing/2014/main" id="{3AFB98C4-45BF-5924-C30F-B72293C50409}"/>
              </a:ext>
            </a:extLst>
          </p:cNvPr>
          <p:cNvSpPr/>
          <p:nvPr/>
        </p:nvSpPr>
        <p:spPr>
          <a:xfrm rot="16200000">
            <a:off x="3254595" y="3020118"/>
            <a:ext cx="697855" cy="4984955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7B4536-0205-BB28-71E1-74FB7C7282CB}"/>
                  </a:ext>
                </a:extLst>
              </p:cNvPr>
              <p:cNvSpPr txBox="1"/>
              <p:nvPr/>
            </p:nvSpPr>
            <p:spPr>
              <a:xfrm>
                <a:off x="2841812" y="5803094"/>
                <a:ext cx="2348753" cy="7512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3200" dirty="0"/>
                  <a:t> times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7B4536-0205-BB28-71E1-74FB7C728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812" y="5803094"/>
                <a:ext cx="2348753" cy="751296"/>
              </a:xfrm>
              <a:prstGeom prst="rect">
                <a:avLst/>
              </a:prstGeom>
              <a:blipFill>
                <a:blip r:embed="rId4"/>
                <a:stretch>
                  <a:fillRect t="-1626" b="-13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20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a list that includes: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The items </a:t>
                </a:r>
                <a:r>
                  <a:rPr lang="en-US" sz="2800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No items with frequency less than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2005" r="-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8652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Misra Gries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with count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increment counter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decrement all counters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sz="2800" dirty="0"/>
                  <a:t>for 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523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Misra Gries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with count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increment counter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decrement all counters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sz="2800" dirty="0"/>
                  <a:t>for 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562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Misra Gries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For all estimated frequencies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by Misra-Gries, we have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Have a lot of counters, so relatively few decrements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/>
              <p:nvPr/>
            </p:nvSpPr>
            <p:spPr>
              <a:xfrm>
                <a:off x="3137648" y="2456677"/>
                <a:ext cx="6096000" cy="830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648" y="2456677"/>
                <a:ext cx="6096000" cy="8302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5852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2120</Words>
  <Application>Microsoft Office PowerPoint</Application>
  <PresentationFormat>Widescreen</PresentationFormat>
  <Paragraphs>607</Paragraphs>
  <Slides>43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Office Theme</vt:lpstr>
      <vt:lpstr>CSCE 689: Special Topics on Algorithms for Big Data</vt:lpstr>
      <vt:lpstr>Last Time: Misra Gries</vt:lpstr>
      <vt:lpstr>Misra Gries</vt:lpstr>
      <vt:lpstr>Misra Gries</vt:lpstr>
      <vt:lpstr>Misra Gries</vt:lpstr>
      <vt:lpstr>(ε,k)-Frequent Items Problem</vt:lpstr>
      <vt:lpstr>Misra Gries for (ε,k)-Frequent Items Problem</vt:lpstr>
      <vt:lpstr>Misra Gries for (ε,k)-Frequent Items Problem</vt:lpstr>
      <vt:lpstr>Misra Gries for (ε,k)-Frequent Items Problem</vt:lpstr>
      <vt:lpstr>(ε,k)-Frequent Items Problem</vt:lpstr>
      <vt:lpstr>Misra Gries for (ε,k)-Frequent Items Problem</vt:lpstr>
      <vt:lpstr>Misra Gries for (ε,k)-Frequent Items Problem</vt:lpstr>
      <vt:lpstr>Misra Gries for (ε,k)-Frequent Items Problem</vt:lpstr>
      <vt:lpstr>Insertion-Deletion Streams</vt:lpstr>
      <vt:lpstr>Insertion-Deletion Streams</vt:lpstr>
      <vt:lpstr>Insertion-Deletion Streams</vt:lpstr>
      <vt:lpstr>Insertion-Deletion Streams</vt:lpstr>
      <vt:lpstr>Frequent Items on Insertion-Deletion Streams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 Error Analysis</vt:lpstr>
      <vt:lpstr>CountMin Error Analysis</vt:lpstr>
      <vt:lpstr>CountMin Error Analysis</vt:lpstr>
      <vt:lpstr>CountMin Error Analysis</vt:lpstr>
      <vt:lpstr>CountMin Error Analysis</vt:lpstr>
      <vt:lpstr>CountMin Error Analysis</vt:lpstr>
      <vt:lpstr>CountMin Error Analysis</vt:lpstr>
      <vt:lpstr>CountMin Error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on Algorithms for Big Data</dc:title>
  <dc:creator>Samson Zhou</dc:creator>
  <cp:lastModifiedBy>Samson Zhou</cp:lastModifiedBy>
  <cp:revision>1</cp:revision>
  <dcterms:created xsi:type="dcterms:W3CDTF">2023-09-27T14:23:17Z</dcterms:created>
  <dcterms:modified xsi:type="dcterms:W3CDTF">2023-09-27T14:26:04Z</dcterms:modified>
</cp:coreProperties>
</file>