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788" r:id="rId2"/>
    <p:sldId id="757" r:id="rId3"/>
    <p:sldId id="716" r:id="rId4"/>
    <p:sldId id="683" r:id="rId5"/>
    <p:sldId id="678" r:id="rId6"/>
    <p:sldId id="641" r:id="rId7"/>
    <p:sldId id="791" r:id="rId8"/>
    <p:sldId id="737" r:id="rId9"/>
    <p:sldId id="789" r:id="rId10"/>
    <p:sldId id="790" r:id="rId11"/>
    <p:sldId id="735" r:id="rId12"/>
    <p:sldId id="733" r:id="rId13"/>
    <p:sldId id="732" r:id="rId14"/>
    <p:sldId id="731" r:id="rId15"/>
    <p:sldId id="734" r:id="rId16"/>
    <p:sldId id="792" r:id="rId17"/>
    <p:sldId id="264" r:id="rId18"/>
    <p:sldId id="267" r:id="rId19"/>
    <p:sldId id="779" r:id="rId20"/>
    <p:sldId id="780" r:id="rId21"/>
    <p:sldId id="266" r:id="rId22"/>
    <p:sldId id="265" r:id="rId23"/>
    <p:sldId id="764" r:id="rId24"/>
    <p:sldId id="712" r:id="rId25"/>
    <p:sldId id="257" r:id="rId26"/>
    <p:sldId id="258" r:id="rId27"/>
    <p:sldId id="262" r:id="rId28"/>
    <p:sldId id="758" r:id="rId29"/>
    <p:sldId id="759" r:id="rId30"/>
    <p:sldId id="793" r:id="rId31"/>
    <p:sldId id="794" r:id="rId32"/>
    <p:sldId id="263" r:id="rId33"/>
    <p:sldId id="768" r:id="rId34"/>
    <p:sldId id="775" r:id="rId35"/>
    <p:sldId id="767" r:id="rId36"/>
    <p:sldId id="769" r:id="rId37"/>
    <p:sldId id="765" r:id="rId38"/>
    <p:sldId id="766" r:id="rId39"/>
    <p:sldId id="770" r:id="rId40"/>
    <p:sldId id="771" r:id="rId41"/>
    <p:sldId id="772" r:id="rId42"/>
    <p:sldId id="773" r:id="rId43"/>
    <p:sldId id="774" r:id="rId44"/>
    <p:sldId id="776" r:id="rId45"/>
    <p:sldId id="777" r:id="rId46"/>
    <p:sldId id="781" r:id="rId47"/>
    <p:sldId id="783" r:id="rId48"/>
    <p:sldId id="785" r:id="rId49"/>
    <p:sldId id="786" r:id="rId50"/>
    <p:sldId id="787" r:id="rId51"/>
    <p:sldId id="259" r:id="rId52"/>
    <p:sldId id="760" r:id="rId53"/>
    <p:sldId id="260" r:id="rId54"/>
    <p:sldId id="261" r:id="rId55"/>
    <p:sldId id="761" r:id="rId56"/>
    <p:sldId id="762" r:id="rId57"/>
    <p:sldId id="76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302"/>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CB71A-2F66-4685-8DEB-44F1FE4733EA}" type="datetimeFigureOut">
              <a:rPr lang="en-US" smtClean="0"/>
              <a:t>8/21/2023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6DDFD-D765-4CAF-9208-8BC3748E9D84}" type="slidenum">
              <a:rPr lang="en-US" smtClean="0"/>
              <a:t>‹#›</a:t>
            </a:fld>
            <a:endParaRPr lang="en-US"/>
          </a:p>
        </p:txBody>
      </p:sp>
    </p:spTree>
    <p:extLst>
      <p:ext uri="{BB962C8B-B14F-4D97-AF65-F5344CB8AC3E}">
        <p14:creationId xmlns:p14="http://schemas.microsoft.com/office/powerpoint/2010/main" val="3752978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Enough about me, let’s talk about data science. Sources of big data are now universally present, across social media, financial markets, Internet of things, scientific data, so on and so forth, and thus understanding how to effectively and efficiently summarize the data is a crucial step toward both understanding past events as well as predicting future events.</a:t>
            </a:r>
          </a:p>
        </p:txBody>
      </p:sp>
      <p:sp>
        <p:nvSpPr>
          <p:cNvPr id="4" name="Slide Number Placeholder 3"/>
          <p:cNvSpPr>
            <a:spLocks noGrp="1"/>
          </p:cNvSpPr>
          <p:nvPr>
            <p:ph type="sldNum" sz="quarter" idx="5"/>
          </p:nvPr>
        </p:nvSpPr>
        <p:spPr/>
        <p:txBody>
          <a:bodyPr/>
          <a:lstStyle/>
          <a:p>
            <a:fld id="{E2226E65-ADC9-4F29-BA00-34B3E2F9B8F0}" type="slidenum">
              <a:rPr lang="en-US" smtClean="0"/>
              <a:t>2</a:t>
            </a:fld>
            <a:endParaRPr lang="en-US"/>
          </a:p>
        </p:txBody>
      </p:sp>
    </p:spTree>
    <p:extLst>
      <p:ext uri="{BB962C8B-B14F-4D97-AF65-F5344CB8AC3E}">
        <p14:creationId xmlns:p14="http://schemas.microsoft.com/office/powerpoint/2010/main" val="1247400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14</a:t>
            </a:fld>
            <a:endParaRPr lang="en-US"/>
          </a:p>
        </p:txBody>
      </p:sp>
    </p:spTree>
    <p:extLst>
      <p:ext uri="{BB962C8B-B14F-4D97-AF65-F5344CB8AC3E}">
        <p14:creationId xmlns:p14="http://schemas.microsoft.com/office/powerpoint/2010/main" val="2419769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15</a:t>
            </a:fld>
            <a:endParaRPr lang="en-US"/>
          </a:p>
        </p:txBody>
      </p:sp>
    </p:spTree>
    <p:extLst>
      <p:ext uri="{BB962C8B-B14F-4D97-AF65-F5344CB8AC3E}">
        <p14:creationId xmlns:p14="http://schemas.microsoft.com/office/powerpoint/2010/main" val="2509874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24</a:t>
            </a:fld>
            <a:endParaRPr lang="en-US"/>
          </a:p>
        </p:txBody>
      </p:sp>
    </p:spTree>
    <p:extLst>
      <p:ext uri="{BB962C8B-B14F-4D97-AF65-F5344CB8AC3E}">
        <p14:creationId xmlns:p14="http://schemas.microsoft.com/office/powerpoint/2010/main" val="517194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3</a:t>
            </a:fld>
            <a:endParaRPr lang="en-US"/>
          </a:p>
        </p:txBody>
      </p:sp>
    </p:spTree>
    <p:extLst>
      <p:ext uri="{BB962C8B-B14F-4D97-AF65-F5344CB8AC3E}">
        <p14:creationId xmlns:p14="http://schemas.microsoft.com/office/powerpoint/2010/main" val="3415428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4</a:t>
            </a:fld>
            <a:endParaRPr lang="en-US"/>
          </a:p>
        </p:txBody>
      </p:sp>
    </p:spTree>
    <p:extLst>
      <p:ext uri="{BB962C8B-B14F-4D97-AF65-F5344CB8AC3E}">
        <p14:creationId xmlns:p14="http://schemas.microsoft.com/office/powerpoint/2010/main" val="2299835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a:t>
            </a:fld>
            <a:endParaRPr lang="en-US"/>
          </a:p>
        </p:txBody>
      </p:sp>
    </p:spTree>
    <p:extLst>
      <p:ext uri="{BB962C8B-B14F-4D97-AF65-F5344CB8AC3E}">
        <p14:creationId xmlns:p14="http://schemas.microsoft.com/office/powerpoint/2010/main" val="2926851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a:t>
            </a:fld>
            <a:endParaRPr lang="en-US"/>
          </a:p>
        </p:txBody>
      </p:sp>
    </p:spTree>
    <p:extLst>
      <p:ext uri="{BB962C8B-B14F-4D97-AF65-F5344CB8AC3E}">
        <p14:creationId xmlns:p14="http://schemas.microsoft.com/office/powerpoint/2010/main" val="4226786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as the field of big data algorithms matures, we have realized that often implementing an algorithm to simply perform analysis is not enough; we might also require specific properties or functionality from the algorithm, such as sublinear-time or sublinear-space, incorporation of advice, security and privacy, robustness to noise or adversarial input, or the ability to handle time-sensitive data. These are crucial qualities that I’ve integrated into my research on algorithmic design and so throughout this talk as I summarize some of my broader work in each of the Venn diagram categories, I’ll also interleave discussion of these modern demands. </a:t>
            </a:r>
          </a:p>
        </p:txBody>
      </p:sp>
      <p:sp>
        <p:nvSpPr>
          <p:cNvPr id="4" name="Slide Number Placeholder 3"/>
          <p:cNvSpPr>
            <a:spLocks noGrp="1"/>
          </p:cNvSpPr>
          <p:nvPr>
            <p:ph type="sldNum" sz="quarter" idx="5"/>
          </p:nvPr>
        </p:nvSpPr>
        <p:spPr/>
        <p:txBody>
          <a:bodyPr/>
          <a:lstStyle/>
          <a:p>
            <a:fld id="{E2226E65-ADC9-4F29-BA00-34B3E2F9B8F0}" type="slidenum">
              <a:rPr lang="en-US" smtClean="0"/>
              <a:t>8</a:t>
            </a:fld>
            <a:endParaRPr lang="en-US"/>
          </a:p>
        </p:txBody>
      </p:sp>
    </p:spTree>
    <p:extLst>
      <p:ext uri="{BB962C8B-B14F-4D97-AF65-F5344CB8AC3E}">
        <p14:creationId xmlns:p14="http://schemas.microsoft.com/office/powerpoint/2010/main" val="3356934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Credit bureau company, delete $125?</a:t>
            </a:r>
          </a:p>
          <a:p>
            <a:r>
              <a:rPr lang="en-US" dirty="0"/>
              <a:t>Equifax Inc. is an American multinational consumer credit reporting agency headquartered in Atlanta, Georgia and is one of the three largest consumer credit reporting agencies, along with Experian and TransUnion (together known as the "Big Three"). With over 14,000 employees worldwide, Equifax has nearly US$5 billion in annual revenue and is traded on the New York Stock Exchange (NYSE) under the symbol EFX</a:t>
            </a:r>
          </a:p>
        </p:txBody>
      </p:sp>
      <p:sp>
        <p:nvSpPr>
          <p:cNvPr id="4" name="Slide Number Placeholder 3"/>
          <p:cNvSpPr>
            <a:spLocks noGrp="1"/>
          </p:cNvSpPr>
          <p:nvPr>
            <p:ph type="sldNum" sz="quarter" idx="5"/>
          </p:nvPr>
        </p:nvSpPr>
        <p:spPr/>
        <p:txBody>
          <a:bodyPr/>
          <a:lstStyle/>
          <a:p>
            <a:fld id="{E2226E65-ADC9-4F29-BA00-34B3E2F9B8F0}" type="slidenum">
              <a:rPr lang="en-US" smtClean="0"/>
              <a:t>9</a:t>
            </a:fld>
            <a:endParaRPr lang="en-US"/>
          </a:p>
        </p:txBody>
      </p:sp>
    </p:spTree>
    <p:extLst>
      <p:ext uri="{BB962C8B-B14F-4D97-AF65-F5344CB8AC3E}">
        <p14:creationId xmlns:p14="http://schemas.microsoft.com/office/powerpoint/2010/main" val="743486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12</a:t>
            </a:fld>
            <a:endParaRPr lang="en-US"/>
          </a:p>
        </p:txBody>
      </p:sp>
    </p:spTree>
    <p:extLst>
      <p:ext uri="{BB962C8B-B14F-4D97-AF65-F5344CB8AC3E}">
        <p14:creationId xmlns:p14="http://schemas.microsoft.com/office/powerpoint/2010/main" val="1502715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13</a:t>
            </a:fld>
            <a:endParaRPr lang="en-US"/>
          </a:p>
        </p:txBody>
      </p:sp>
    </p:spTree>
    <p:extLst>
      <p:ext uri="{BB962C8B-B14F-4D97-AF65-F5344CB8AC3E}">
        <p14:creationId xmlns:p14="http://schemas.microsoft.com/office/powerpoint/2010/main" val="2284353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968A-0824-9D12-AE7C-B216D72489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CB5980-B4CB-7CCD-176C-B4D1AFEA8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30AD41-5BB9-8F87-4F02-8963A1470D58}"/>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5" name="Footer Placeholder 4">
            <a:extLst>
              <a:ext uri="{FF2B5EF4-FFF2-40B4-BE49-F238E27FC236}">
                <a16:creationId xmlns:a16="http://schemas.microsoft.com/office/drawing/2014/main" id="{7D07E734-6434-8D77-43BF-B19B2EB18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D8415-E1CC-FE46-10DB-5435A545DF52}"/>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203943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5E37-5549-B509-B282-07F33CEACB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4D97C3-B1A8-75B4-5EB4-8008F89F69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26384-68C1-2BFB-3F4F-DC17757855F5}"/>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5" name="Footer Placeholder 4">
            <a:extLst>
              <a:ext uri="{FF2B5EF4-FFF2-40B4-BE49-F238E27FC236}">
                <a16:creationId xmlns:a16="http://schemas.microsoft.com/office/drawing/2014/main" id="{24E88802-7AE3-4795-2956-5AD5ED89B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FEF7F-494D-EA6E-F301-0C4CCF4BA69F}"/>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299936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305D4D-3DA5-BBC8-BB4A-409EB908C7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01F9F3-8052-6279-71A7-D93462B6D0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1A0CE-4F6C-5CF9-B2FE-891F1448EDFA}"/>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5" name="Footer Placeholder 4">
            <a:extLst>
              <a:ext uri="{FF2B5EF4-FFF2-40B4-BE49-F238E27FC236}">
                <a16:creationId xmlns:a16="http://schemas.microsoft.com/office/drawing/2014/main" id="{2F232BF9-FF99-2B47-6160-AC011BAC4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E897E-B9B2-47C8-F8FD-1BDACDAA9D15}"/>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345816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A403-D57A-4A11-EBB0-6F82A7B738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C4D1C2-0572-F771-15B4-F365A078E1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C790A-61D7-2A66-BCF6-D25D9C0AF563}"/>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5" name="Footer Placeholder 4">
            <a:extLst>
              <a:ext uri="{FF2B5EF4-FFF2-40B4-BE49-F238E27FC236}">
                <a16:creationId xmlns:a16="http://schemas.microsoft.com/office/drawing/2014/main" id="{DA98B460-56AA-1B84-B926-E04A7606F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76BA8-7715-CC5F-A582-3A5B7D1A5C8B}"/>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273776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7E18-EAB9-3AC3-613B-6C7906AD5D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272D2F-870E-48E7-EF7C-137014AAE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09F44F-4E98-B5A5-B1E3-9463DCECA53A}"/>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5" name="Footer Placeholder 4">
            <a:extLst>
              <a:ext uri="{FF2B5EF4-FFF2-40B4-BE49-F238E27FC236}">
                <a16:creationId xmlns:a16="http://schemas.microsoft.com/office/drawing/2014/main" id="{AFC792C4-529A-BEDD-A13D-528F94B60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BD103-BD77-BF0E-9691-1230F83F4090}"/>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321949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4F5A-79AC-FD66-5EF9-2BD0D4C61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FA8AE-A79F-83C6-B42E-9E333CBE90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FD0DAD-EC35-DBFF-F060-6C5CE8E0F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29E7BD-AB03-8B2F-3E81-814727527019}"/>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6" name="Footer Placeholder 5">
            <a:extLst>
              <a:ext uri="{FF2B5EF4-FFF2-40B4-BE49-F238E27FC236}">
                <a16:creationId xmlns:a16="http://schemas.microsoft.com/office/drawing/2014/main" id="{FE7D306D-8466-3BEB-A700-D09E54A6E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314A40-7B81-D9D2-80BE-2829A671737B}"/>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220011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6ED9-76C5-A228-2FBA-C40A0180D0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D405CE-A690-F649-42D3-02CBFAD1AF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8847B1-C998-79B6-C6F1-1573EF3065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DD0B5-6BF8-8ED0-40BA-C1D5F9F9D6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25E377-C38C-D12E-C529-BA17989473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436D08-6BC3-C632-17A7-53090CA559F9}"/>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8" name="Footer Placeholder 7">
            <a:extLst>
              <a:ext uri="{FF2B5EF4-FFF2-40B4-BE49-F238E27FC236}">
                <a16:creationId xmlns:a16="http://schemas.microsoft.com/office/drawing/2014/main" id="{80157689-5979-C2C9-2CB2-494C4B95B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ACF179-32BA-1386-5665-CEA15E43ABE0}"/>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405009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5DD8-9C57-2CA7-1AC9-ED454B3330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1327AD-A1D6-91E7-AB29-F892F6B41488}"/>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4" name="Footer Placeholder 3">
            <a:extLst>
              <a:ext uri="{FF2B5EF4-FFF2-40B4-BE49-F238E27FC236}">
                <a16:creationId xmlns:a16="http://schemas.microsoft.com/office/drawing/2014/main" id="{4F86F4E9-4BEE-0830-5761-43F861B383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5C8F89-424D-821E-FD75-4BF0CAEFCB88}"/>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254840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E55F5-DEFE-7F51-F2D7-08C724BD97DA}"/>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3" name="Footer Placeholder 2">
            <a:extLst>
              <a:ext uri="{FF2B5EF4-FFF2-40B4-BE49-F238E27FC236}">
                <a16:creationId xmlns:a16="http://schemas.microsoft.com/office/drawing/2014/main" id="{4EF5A050-A4F0-9818-5A35-D343564DB8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21284A-3558-F20E-FC74-2039617C1757}"/>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170557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6204-5B52-EC0A-F905-AF1A51B5F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C69BD3-C11B-D5D5-2A82-EF4C5A3893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6A2E09-F856-2210-2537-3A7B1983B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A758D-D2B4-D7FF-6E99-FF06740F119A}"/>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6" name="Footer Placeholder 5">
            <a:extLst>
              <a:ext uri="{FF2B5EF4-FFF2-40B4-BE49-F238E27FC236}">
                <a16:creationId xmlns:a16="http://schemas.microsoft.com/office/drawing/2014/main" id="{5F40D418-B2CC-75A7-4CFE-9C05045DA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8E1DF-AFC7-F724-36CD-D15331FFF4C3}"/>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364769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6B9A-FD65-7CC5-69E3-12CF611A5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F00F55-7C5D-86FF-AC87-977C9E50B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9E1699-DA50-A825-0867-EF0D6DA07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089C03-28DE-B26F-D3B1-4BD571E7CF4B}"/>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6" name="Footer Placeholder 5">
            <a:extLst>
              <a:ext uri="{FF2B5EF4-FFF2-40B4-BE49-F238E27FC236}">
                <a16:creationId xmlns:a16="http://schemas.microsoft.com/office/drawing/2014/main" id="{2AAAEF96-1706-E02D-4A70-F4A72F081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FA594-124A-AA97-C2C0-16BBD671345D}"/>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331578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CAFBC8-FC46-2686-650F-D251A43D95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A6E79B-7530-D08F-EDCE-42BD2DFE8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55684-A8EC-27E8-5D67-B59190B9CF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C602D-3BCE-471D-8F39-B77DD0C73AA0}" type="datetimeFigureOut">
              <a:rPr lang="en-US" smtClean="0"/>
              <a:t>8/21/2023</a:t>
            </a:fld>
            <a:endParaRPr lang="en-US"/>
          </a:p>
        </p:txBody>
      </p:sp>
      <p:sp>
        <p:nvSpPr>
          <p:cNvPr id="5" name="Footer Placeholder 4">
            <a:extLst>
              <a:ext uri="{FF2B5EF4-FFF2-40B4-BE49-F238E27FC236}">
                <a16:creationId xmlns:a16="http://schemas.microsoft.com/office/drawing/2014/main" id="{FF8C8C58-8CC9-F24C-B832-FABAD22EC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87F0B-2E96-FEBB-1D29-909020A23B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067C01-29B4-457C-AEBD-4C5BDB81461A}" type="slidenum">
              <a:rPr lang="en-US" smtClean="0"/>
              <a:t>‹#›</a:t>
            </a:fld>
            <a:endParaRPr lang="en-US"/>
          </a:p>
        </p:txBody>
      </p:sp>
    </p:spTree>
    <p:extLst>
      <p:ext uri="{BB962C8B-B14F-4D97-AF65-F5344CB8AC3E}">
        <p14:creationId xmlns:p14="http://schemas.microsoft.com/office/powerpoint/2010/main" val="317997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7.webp"/><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9558-8CBC-D30A-02F3-65EA383A4C4F}"/>
              </a:ext>
            </a:extLst>
          </p:cNvPr>
          <p:cNvSpPr>
            <a:spLocks noGrp="1"/>
          </p:cNvSpPr>
          <p:nvPr>
            <p:ph type="ctrTitle"/>
          </p:nvPr>
        </p:nvSpPr>
        <p:spPr/>
        <p:txBody>
          <a:bodyPr>
            <a:normAutofit fontScale="90000"/>
          </a:bodyPr>
          <a:lstStyle/>
          <a:p>
            <a:r>
              <a:rPr lang="en-US" dirty="0">
                <a:solidFill>
                  <a:srgbClr val="C00000"/>
                </a:solidFill>
              </a:rPr>
              <a:t>CSCE 689: Special Topics in Modern Algorithms for Data Science </a:t>
            </a:r>
          </a:p>
        </p:txBody>
      </p:sp>
      <p:sp>
        <p:nvSpPr>
          <p:cNvPr id="3" name="Subtitle 2">
            <a:extLst>
              <a:ext uri="{FF2B5EF4-FFF2-40B4-BE49-F238E27FC236}">
                <a16:creationId xmlns:a16="http://schemas.microsoft.com/office/drawing/2014/main" id="{89802CB3-FC8E-C393-0D77-33E8A17F6B16}"/>
              </a:ext>
            </a:extLst>
          </p:cNvPr>
          <p:cNvSpPr>
            <a:spLocks noGrp="1"/>
          </p:cNvSpPr>
          <p:nvPr>
            <p:ph type="subTitle" idx="1"/>
          </p:nvPr>
        </p:nvSpPr>
        <p:spPr>
          <a:xfrm>
            <a:off x="1524000" y="3602037"/>
            <a:ext cx="9144000" cy="2789797"/>
          </a:xfrm>
        </p:spPr>
        <p:txBody>
          <a:bodyPr>
            <a:normAutofit/>
          </a:bodyPr>
          <a:lstStyle/>
          <a:p>
            <a:r>
              <a:rPr lang="en-US" sz="3600" dirty="0"/>
              <a:t>Lecture 1</a:t>
            </a:r>
          </a:p>
          <a:p>
            <a:endParaRPr lang="en-US" sz="3600" dirty="0"/>
          </a:p>
          <a:p>
            <a:r>
              <a:rPr lang="en-US" sz="2800" dirty="0"/>
              <a:t>Samson Zhou</a:t>
            </a:r>
          </a:p>
        </p:txBody>
      </p:sp>
    </p:spTree>
    <p:extLst>
      <p:ext uri="{BB962C8B-B14F-4D97-AF65-F5344CB8AC3E}">
        <p14:creationId xmlns:p14="http://schemas.microsoft.com/office/powerpoint/2010/main" val="612337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5493044" y="5011308"/>
            <a:ext cx="4457700" cy="1028700"/>
          </a:xfrm>
          <a:prstGeom prst="rect">
            <a:avLst/>
          </a:prstGeom>
        </p:spPr>
      </p:pic>
      <p:pic>
        <p:nvPicPr>
          <p:cNvPr id="5" name="Picture 4"/>
          <p:cNvPicPr>
            <a:picLocks noChangeAspect="1"/>
          </p:cNvPicPr>
          <p:nvPr/>
        </p:nvPicPr>
        <p:blipFill>
          <a:blip r:embed="rId3"/>
          <a:stretch>
            <a:fillRect/>
          </a:stretch>
        </p:blipFill>
        <p:spPr>
          <a:xfrm>
            <a:off x="375139" y="252779"/>
            <a:ext cx="3200400" cy="1428750"/>
          </a:xfrm>
          <a:prstGeom prst="rect">
            <a:avLst/>
          </a:prstGeom>
        </p:spPr>
      </p:pic>
      <p:pic>
        <p:nvPicPr>
          <p:cNvPr id="6" name="Picture 5"/>
          <p:cNvPicPr>
            <a:picLocks noChangeAspect="1"/>
          </p:cNvPicPr>
          <p:nvPr/>
        </p:nvPicPr>
        <p:blipFill>
          <a:blip r:embed="rId4"/>
          <a:stretch>
            <a:fillRect/>
          </a:stretch>
        </p:blipFill>
        <p:spPr>
          <a:xfrm>
            <a:off x="-9516" y="2786874"/>
            <a:ext cx="2745033" cy="1933458"/>
          </a:xfrm>
          <a:prstGeom prst="rect">
            <a:avLst/>
          </a:prstGeom>
        </p:spPr>
      </p:pic>
      <p:pic>
        <p:nvPicPr>
          <p:cNvPr id="8" name="Picture 7"/>
          <p:cNvPicPr>
            <a:picLocks noChangeAspect="1"/>
          </p:cNvPicPr>
          <p:nvPr/>
        </p:nvPicPr>
        <p:blipFill>
          <a:blip r:embed="rId5"/>
          <a:stretch>
            <a:fillRect/>
          </a:stretch>
        </p:blipFill>
        <p:spPr>
          <a:xfrm>
            <a:off x="1211517" y="1681284"/>
            <a:ext cx="3048000" cy="723900"/>
          </a:xfrm>
          <a:prstGeom prst="rect">
            <a:avLst/>
          </a:prstGeom>
        </p:spPr>
      </p:pic>
      <p:pic>
        <p:nvPicPr>
          <p:cNvPr id="9" name="Picture 8"/>
          <p:cNvPicPr>
            <a:picLocks noChangeAspect="1"/>
          </p:cNvPicPr>
          <p:nvPr/>
        </p:nvPicPr>
        <p:blipFill>
          <a:blip r:embed="rId6"/>
          <a:stretch>
            <a:fillRect/>
          </a:stretch>
        </p:blipFill>
        <p:spPr>
          <a:xfrm>
            <a:off x="4022562" y="4569544"/>
            <a:ext cx="2143125" cy="2143125"/>
          </a:xfrm>
          <a:prstGeom prst="rect">
            <a:avLst/>
          </a:prstGeom>
        </p:spPr>
      </p:pic>
      <p:pic>
        <p:nvPicPr>
          <p:cNvPr id="12" name="Picture 11"/>
          <p:cNvPicPr>
            <a:picLocks noChangeAspect="1"/>
          </p:cNvPicPr>
          <p:nvPr/>
        </p:nvPicPr>
        <p:blipFill>
          <a:blip r:embed="rId7"/>
          <a:stretch>
            <a:fillRect/>
          </a:stretch>
        </p:blipFill>
        <p:spPr>
          <a:xfrm>
            <a:off x="5333113" y="1984704"/>
            <a:ext cx="2327529" cy="1319975"/>
          </a:xfrm>
          <a:prstGeom prst="rect">
            <a:avLst/>
          </a:prstGeom>
        </p:spPr>
      </p:pic>
      <p:pic>
        <p:nvPicPr>
          <p:cNvPr id="13" name="Picture 12"/>
          <p:cNvPicPr>
            <a:picLocks noChangeAspect="1"/>
          </p:cNvPicPr>
          <p:nvPr/>
        </p:nvPicPr>
        <p:blipFill>
          <a:blip r:embed="rId8"/>
          <a:stretch>
            <a:fillRect/>
          </a:stretch>
        </p:blipFill>
        <p:spPr>
          <a:xfrm>
            <a:off x="375139" y="5155011"/>
            <a:ext cx="3381375" cy="1352550"/>
          </a:xfrm>
          <a:prstGeom prst="rect">
            <a:avLst/>
          </a:prstGeom>
        </p:spPr>
      </p:pic>
      <p:pic>
        <p:nvPicPr>
          <p:cNvPr id="14" name="Picture 13"/>
          <p:cNvPicPr>
            <a:picLocks noChangeAspect="1"/>
          </p:cNvPicPr>
          <p:nvPr/>
        </p:nvPicPr>
        <p:blipFill>
          <a:blip r:embed="rId9"/>
          <a:stretch>
            <a:fillRect/>
          </a:stretch>
        </p:blipFill>
        <p:spPr>
          <a:xfrm>
            <a:off x="7232377" y="587910"/>
            <a:ext cx="2480828" cy="1093619"/>
          </a:xfrm>
          <a:prstGeom prst="rect">
            <a:avLst/>
          </a:prstGeom>
        </p:spPr>
      </p:pic>
      <p:pic>
        <p:nvPicPr>
          <p:cNvPr id="19" name="Picture 18"/>
          <p:cNvPicPr>
            <a:picLocks noChangeAspect="1"/>
          </p:cNvPicPr>
          <p:nvPr/>
        </p:nvPicPr>
        <p:blipFill>
          <a:blip r:embed="rId10"/>
          <a:stretch>
            <a:fillRect/>
          </a:stretch>
        </p:blipFill>
        <p:spPr>
          <a:xfrm>
            <a:off x="10199337" y="260332"/>
            <a:ext cx="1751871" cy="1421197"/>
          </a:xfrm>
          <a:prstGeom prst="rect">
            <a:avLst/>
          </a:prstGeom>
        </p:spPr>
      </p:pic>
      <p:pic>
        <p:nvPicPr>
          <p:cNvPr id="20" name="Picture 19"/>
          <p:cNvPicPr>
            <a:picLocks noChangeAspect="1"/>
          </p:cNvPicPr>
          <p:nvPr/>
        </p:nvPicPr>
        <p:blipFill>
          <a:blip r:embed="rId11"/>
          <a:stretch>
            <a:fillRect/>
          </a:stretch>
        </p:blipFill>
        <p:spPr>
          <a:xfrm>
            <a:off x="6070522" y="3662344"/>
            <a:ext cx="5715000" cy="695325"/>
          </a:xfrm>
          <a:prstGeom prst="rect">
            <a:avLst/>
          </a:prstGeom>
        </p:spPr>
      </p:pic>
      <p:pic>
        <p:nvPicPr>
          <p:cNvPr id="21" name="Picture 20"/>
          <p:cNvPicPr>
            <a:picLocks noChangeAspect="1"/>
          </p:cNvPicPr>
          <p:nvPr/>
        </p:nvPicPr>
        <p:blipFill>
          <a:blip r:embed="rId12"/>
          <a:stretch>
            <a:fillRect/>
          </a:stretch>
        </p:blipFill>
        <p:spPr>
          <a:xfrm>
            <a:off x="8018656" y="2478367"/>
            <a:ext cx="3973704" cy="809162"/>
          </a:xfrm>
          <a:prstGeom prst="rect">
            <a:avLst/>
          </a:prstGeom>
        </p:spPr>
      </p:pic>
      <p:pic>
        <p:nvPicPr>
          <p:cNvPr id="22" name="Picture 21"/>
          <p:cNvPicPr>
            <a:picLocks noChangeAspect="1"/>
          </p:cNvPicPr>
          <p:nvPr/>
        </p:nvPicPr>
        <p:blipFill>
          <a:blip r:embed="rId13"/>
          <a:stretch>
            <a:fillRect/>
          </a:stretch>
        </p:blipFill>
        <p:spPr>
          <a:xfrm>
            <a:off x="9575722" y="4661453"/>
            <a:ext cx="2209800" cy="2066925"/>
          </a:xfrm>
          <a:prstGeom prst="rect">
            <a:avLst/>
          </a:prstGeom>
        </p:spPr>
      </p:pic>
      <p:pic>
        <p:nvPicPr>
          <p:cNvPr id="2" name="Picture 1">
            <a:extLst>
              <a:ext uri="{FF2B5EF4-FFF2-40B4-BE49-F238E27FC236}">
                <a16:creationId xmlns:a16="http://schemas.microsoft.com/office/drawing/2014/main" id="{4F2A44FF-0740-FD6D-6A1D-157FEACFD50A}"/>
              </a:ext>
            </a:extLst>
          </p:cNvPr>
          <p:cNvPicPr>
            <a:picLocks noChangeAspect="1"/>
          </p:cNvPicPr>
          <p:nvPr/>
        </p:nvPicPr>
        <p:blipFill>
          <a:blip r:embed="rId14"/>
          <a:stretch>
            <a:fillRect/>
          </a:stretch>
        </p:blipFill>
        <p:spPr>
          <a:xfrm>
            <a:off x="3919981" y="113626"/>
            <a:ext cx="2826264" cy="1567658"/>
          </a:xfrm>
          <a:prstGeom prst="rect">
            <a:avLst/>
          </a:prstGeom>
        </p:spPr>
      </p:pic>
      <p:pic>
        <p:nvPicPr>
          <p:cNvPr id="3" name="Picture 2">
            <a:extLst>
              <a:ext uri="{FF2B5EF4-FFF2-40B4-BE49-F238E27FC236}">
                <a16:creationId xmlns:a16="http://schemas.microsoft.com/office/drawing/2014/main" id="{2A561516-421D-E922-6D7B-04345217DAB3}"/>
              </a:ext>
            </a:extLst>
          </p:cNvPr>
          <p:cNvPicPr>
            <a:picLocks noChangeAspect="1"/>
          </p:cNvPicPr>
          <p:nvPr/>
        </p:nvPicPr>
        <p:blipFill>
          <a:blip r:embed="rId15"/>
          <a:stretch>
            <a:fillRect/>
          </a:stretch>
        </p:blipFill>
        <p:spPr>
          <a:xfrm>
            <a:off x="2660487" y="2565286"/>
            <a:ext cx="2143125" cy="2133600"/>
          </a:xfrm>
          <a:prstGeom prst="rect">
            <a:avLst/>
          </a:prstGeom>
        </p:spPr>
      </p:pic>
    </p:spTree>
    <p:extLst>
      <p:ext uri="{BB962C8B-B14F-4D97-AF65-F5344CB8AC3E}">
        <p14:creationId xmlns:p14="http://schemas.microsoft.com/office/powerpoint/2010/main" val="1261882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317F70-4CA1-46E7-7020-06AA71798920}"/>
              </a:ext>
            </a:extLst>
          </p:cNvPr>
          <p:cNvPicPr>
            <a:picLocks noChangeAspect="1"/>
          </p:cNvPicPr>
          <p:nvPr/>
        </p:nvPicPr>
        <p:blipFill>
          <a:blip r:embed="rId2"/>
          <a:stretch>
            <a:fillRect/>
          </a:stretch>
        </p:blipFill>
        <p:spPr>
          <a:xfrm>
            <a:off x="434252" y="2577297"/>
            <a:ext cx="11531505" cy="3795958"/>
          </a:xfrm>
          <a:prstGeom prst="rect">
            <a:avLst/>
          </a:prstGeom>
        </p:spPr>
      </p:pic>
      <p:pic>
        <p:nvPicPr>
          <p:cNvPr id="9" name="Picture 8">
            <a:extLst>
              <a:ext uri="{FF2B5EF4-FFF2-40B4-BE49-F238E27FC236}">
                <a16:creationId xmlns:a16="http://schemas.microsoft.com/office/drawing/2014/main" id="{64AF2E66-9F02-BB6F-F96F-3BAC1F28C6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5448" y="663854"/>
            <a:ext cx="2171700" cy="2105025"/>
          </a:xfrm>
          <a:prstGeom prst="rect">
            <a:avLst/>
          </a:prstGeom>
        </p:spPr>
      </p:pic>
      <p:sp>
        <p:nvSpPr>
          <p:cNvPr id="11" name="TextBox 10">
            <a:extLst>
              <a:ext uri="{FF2B5EF4-FFF2-40B4-BE49-F238E27FC236}">
                <a16:creationId xmlns:a16="http://schemas.microsoft.com/office/drawing/2014/main" id="{4A9DA869-16BB-67DE-522C-FCC43E9EB789}"/>
              </a:ext>
            </a:extLst>
          </p:cNvPr>
          <p:cNvSpPr txBox="1"/>
          <p:nvPr/>
        </p:nvSpPr>
        <p:spPr>
          <a:xfrm>
            <a:off x="434252" y="1131591"/>
            <a:ext cx="2366097" cy="646331"/>
          </a:xfrm>
          <a:prstGeom prst="rect">
            <a:avLst/>
          </a:prstGeom>
          <a:noFill/>
        </p:spPr>
        <p:txBody>
          <a:bodyPr wrap="none" rtlCol="0">
            <a:spAutoFit/>
          </a:bodyPr>
          <a:lstStyle/>
          <a:p>
            <a:r>
              <a:rPr lang="en-US" sz="3600" dirty="0">
                <a:solidFill>
                  <a:srgbClr val="C00000"/>
                </a:solidFill>
              </a:rPr>
              <a:t>census.gov</a:t>
            </a:r>
            <a:r>
              <a:rPr lang="en-US" sz="3600" dirty="0"/>
              <a:t>:</a:t>
            </a:r>
          </a:p>
        </p:txBody>
      </p:sp>
      <p:sp>
        <p:nvSpPr>
          <p:cNvPr id="2" name="Rectangle 1">
            <a:extLst>
              <a:ext uri="{FF2B5EF4-FFF2-40B4-BE49-F238E27FC236}">
                <a16:creationId xmlns:a16="http://schemas.microsoft.com/office/drawing/2014/main" id="{BEA4DCC4-52FB-CA79-A6FD-6094B8E5560A}"/>
              </a:ext>
            </a:extLst>
          </p:cNvPr>
          <p:cNvSpPr/>
          <p:nvPr/>
        </p:nvSpPr>
        <p:spPr>
          <a:xfrm>
            <a:off x="226243" y="4551903"/>
            <a:ext cx="11739514" cy="552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4695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Anonymizing Data</a:t>
            </a:r>
          </a:p>
        </p:txBody>
      </p:sp>
      <p:graphicFrame>
        <p:nvGraphicFramePr>
          <p:cNvPr id="9" name="Table 9">
            <a:extLst>
              <a:ext uri="{FF2B5EF4-FFF2-40B4-BE49-F238E27FC236}">
                <a16:creationId xmlns:a16="http://schemas.microsoft.com/office/drawing/2014/main" id="{B198B0E2-CBC6-C01F-7384-E129C7BC245B}"/>
              </a:ext>
            </a:extLst>
          </p:cNvPr>
          <p:cNvGraphicFramePr>
            <a:graphicFrameLocks noGrp="1"/>
          </p:cNvGraphicFramePr>
          <p:nvPr/>
        </p:nvGraphicFramePr>
        <p:xfrm>
          <a:off x="1874869" y="2019744"/>
          <a:ext cx="3764086" cy="2595880"/>
        </p:xfrm>
        <a:graphic>
          <a:graphicData uri="http://schemas.openxmlformats.org/drawingml/2006/table">
            <a:tbl>
              <a:tblPr firstRow="1" bandRow="1">
                <a:tableStyleId>{5C22544A-7EE6-4342-B048-85BDC9FD1C3A}</a:tableStyleId>
              </a:tblPr>
              <a:tblGrid>
                <a:gridCol w="593154">
                  <a:extLst>
                    <a:ext uri="{9D8B030D-6E8A-4147-A177-3AD203B41FA5}">
                      <a16:colId xmlns:a16="http://schemas.microsoft.com/office/drawing/2014/main" val="2302333311"/>
                    </a:ext>
                  </a:extLst>
                </a:gridCol>
                <a:gridCol w="1054418">
                  <a:extLst>
                    <a:ext uri="{9D8B030D-6E8A-4147-A177-3AD203B41FA5}">
                      <a16:colId xmlns:a16="http://schemas.microsoft.com/office/drawing/2014/main" val="1319744790"/>
                    </a:ext>
                  </a:extLst>
                </a:gridCol>
                <a:gridCol w="1159890">
                  <a:extLst>
                    <a:ext uri="{9D8B030D-6E8A-4147-A177-3AD203B41FA5}">
                      <a16:colId xmlns:a16="http://schemas.microsoft.com/office/drawing/2014/main" val="1489959955"/>
                    </a:ext>
                  </a:extLst>
                </a:gridCol>
                <a:gridCol w="956624">
                  <a:extLst>
                    <a:ext uri="{9D8B030D-6E8A-4147-A177-3AD203B41FA5}">
                      <a16:colId xmlns:a16="http://schemas.microsoft.com/office/drawing/2014/main" val="2536485155"/>
                    </a:ext>
                  </a:extLst>
                </a:gridCol>
              </a:tblGrid>
              <a:tr h="370840">
                <a:tc>
                  <a:txBody>
                    <a:bodyPr/>
                    <a:lstStyle/>
                    <a:p>
                      <a:r>
                        <a:rPr lang="en-US" dirty="0"/>
                        <a:t>Age</a:t>
                      </a:r>
                    </a:p>
                  </a:txBody>
                  <a:tcPr/>
                </a:tc>
                <a:tc>
                  <a:txBody>
                    <a:bodyPr/>
                    <a:lstStyle/>
                    <a:p>
                      <a:r>
                        <a:rPr lang="en-US" dirty="0"/>
                        <a:t>Zip Code</a:t>
                      </a:r>
                    </a:p>
                  </a:txBody>
                  <a:tcPr/>
                </a:tc>
                <a:tc>
                  <a:txBody>
                    <a:bodyPr/>
                    <a:lstStyle/>
                    <a:p>
                      <a:r>
                        <a:rPr lang="en-US" dirty="0"/>
                        <a:t>Employer</a:t>
                      </a:r>
                    </a:p>
                  </a:txBody>
                  <a:tcPr/>
                </a:tc>
                <a:tc>
                  <a:txBody>
                    <a:bodyPr/>
                    <a:lstStyle/>
                    <a:p>
                      <a:r>
                        <a:rPr lang="en-US" dirty="0"/>
                        <a:t>Has Pet</a:t>
                      </a:r>
                    </a:p>
                  </a:txBody>
                  <a:tcPr/>
                </a:tc>
                <a:extLst>
                  <a:ext uri="{0D108BD9-81ED-4DB2-BD59-A6C34878D82A}">
                    <a16:rowId xmlns:a16="http://schemas.microsoft.com/office/drawing/2014/main" val="1070904955"/>
                  </a:ext>
                </a:extLst>
              </a:tr>
              <a:tr h="370840">
                <a:tc>
                  <a:txBody>
                    <a:bodyPr/>
                    <a:lstStyle/>
                    <a:p>
                      <a:r>
                        <a:rPr lang="en-US" dirty="0"/>
                        <a:t>56</a:t>
                      </a:r>
                    </a:p>
                  </a:txBody>
                  <a:tcPr/>
                </a:tc>
                <a:tc>
                  <a:txBody>
                    <a:bodyPr/>
                    <a:lstStyle/>
                    <a:p>
                      <a:r>
                        <a:rPr lang="en-US" dirty="0"/>
                        <a:t>77005</a:t>
                      </a:r>
                    </a:p>
                  </a:txBody>
                  <a:tcPr/>
                </a:tc>
                <a:tc>
                  <a:txBody>
                    <a:bodyPr/>
                    <a:lstStyle/>
                    <a:p>
                      <a:r>
                        <a:rPr lang="en-US" dirty="0"/>
                        <a:t>Apple</a:t>
                      </a:r>
                    </a:p>
                  </a:txBody>
                  <a:tcPr/>
                </a:tc>
                <a:tc>
                  <a:txBody>
                    <a:bodyPr/>
                    <a:lstStyle/>
                    <a:p>
                      <a:r>
                        <a:rPr lang="en-US" dirty="0"/>
                        <a:t>Yes</a:t>
                      </a:r>
                    </a:p>
                  </a:txBody>
                  <a:tcPr/>
                </a:tc>
                <a:extLst>
                  <a:ext uri="{0D108BD9-81ED-4DB2-BD59-A6C34878D82A}">
                    <a16:rowId xmlns:a16="http://schemas.microsoft.com/office/drawing/2014/main" val="498760556"/>
                  </a:ext>
                </a:extLst>
              </a:tr>
              <a:tr h="370840">
                <a:tc>
                  <a:txBody>
                    <a:bodyPr/>
                    <a:lstStyle/>
                    <a:p>
                      <a:r>
                        <a:rPr lang="en-US" dirty="0"/>
                        <a:t>32</a:t>
                      </a:r>
                    </a:p>
                  </a:txBody>
                  <a:tcPr/>
                </a:tc>
                <a:tc>
                  <a:txBody>
                    <a:bodyPr/>
                    <a:lstStyle/>
                    <a:p>
                      <a:r>
                        <a:rPr lang="en-US" dirty="0"/>
                        <a:t>77005</a:t>
                      </a:r>
                    </a:p>
                  </a:txBody>
                  <a:tcPr/>
                </a:tc>
                <a:tc>
                  <a:txBody>
                    <a:bodyPr/>
                    <a:lstStyle/>
                    <a:p>
                      <a:r>
                        <a:rPr lang="en-US" dirty="0"/>
                        <a:t>Microsoft</a:t>
                      </a:r>
                    </a:p>
                  </a:txBody>
                  <a:tcPr/>
                </a:tc>
                <a:tc>
                  <a:txBody>
                    <a:bodyPr/>
                    <a:lstStyle/>
                    <a:p>
                      <a:r>
                        <a:rPr lang="en-US" dirty="0"/>
                        <a:t>No</a:t>
                      </a:r>
                    </a:p>
                  </a:txBody>
                  <a:tcPr/>
                </a:tc>
                <a:extLst>
                  <a:ext uri="{0D108BD9-81ED-4DB2-BD59-A6C34878D82A}">
                    <a16:rowId xmlns:a16="http://schemas.microsoft.com/office/drawing/2014/main" val="3748179532"/>
                  </a:ext>
                </a:extLst>
              </a:tr>
              <a:tr h="370840">
                <a:tc>
                  <a:txBody>
                    <a:bodyPr/>
                    <a:lstStyle/>
                    <a:p>
                      <a:r>
                        <a:rPr lang="en-US" dirty="0"/>
                        <a:t>71</a:t>
                      </a:r>
                    </a:p>
                  </a:txBody>
                  <a:tcPr/>
                </a:tc>
                <a:tc>
                  <a:txBody>
                    <a:bodyPr/>
                    <a:lstStyle/>
                    <a:p>
                      <a:r>
                        <a:rPr lang="en-US" dirty="0"/>
                        <a:t>77005</a:t>
                      </a:r>
                    </a:p>
                  </a:txBody>
                  <a:tcPr/>
                </a:tc>
                <a:tc>
                  <a:txBody>
                    <a:bodyPr/>
                    <a:lstStyle/>
                    <a:p>
                      <a:r>
                        <a:rPr lang="en-US" dirty="0"/>
                        <a:t>Amazon</a:t>
                      </a:r>
                    </a:p>
                  </a:txBody>
                  <a:tcPr/>
                </a:tc>
                <a:tc>
                  <a:txBody>
                    <a:bodyPr/>
                    <a:lstStyle/>
                    <a:p>
                      <a:r>
                        <a:rPr lang="en-US" dirty="0"/>
                        <a:t>Yes</a:t>
                      </a:r>
                    </a:p>
                  </a:txBody>
                  <a:tcPr/>
                </a:tc>
                <a:extLst>
                  <a:ext uri="{0D108BD9-81ED-4DB2-BD59-A6C34878D82A}">
                    <a16:rowId xmlns:a16="http://schemas.microsoft.com/office/drawing/2014/main" val="2145592699"/>
                  </a:ext>
                </a:extLst>
              </a:tr>
              <a:tr h="370840">
                <a:tc>
                  <a:txBody>
                    <a:bodyPr/>
                    <a:lstStyle/>
                    <a:p>
                      <a:r>
                        <a:rPr lang="en-US" dirty="0"/>
                        <a:t>44</a:t>
                      </a:r>
                    </a:p>
                  </a:txBody>
                  <a:tcPr/>
                </a:tc>
                <a:tc>
                  <a:txBody>
                    <a:bodyPr/>
                    <a:lstStyle/>
                    <a:p>
                      <a:r>
                        <a:rPr lang="en-US" dirty="0"/>
                        <a:t>77005</a:t>
                      </a:r>
                    </a:p>
                  </a:txBody>
                  <a:tcPr/>
                </a:tc>
                <a:tc>
                  <a:txBody>
                    <a:bodyPr/>
                    <a:lstStyle/>
                    <a:p>
                      <a:r>
                        <a:rPr lang="en-US" dirty="0" err="1"/>
                        <a:t>Petsmart</a:t>
                      </a:r>
                      <a:endParaRPr lang="en-US" dirty="0"/>
                    </a:p>
                  </a:txBody>
                  <a:tcPr/>
                </a:tc>
                <a:tc>
                  <a:txBody>
                    <a:bodyPr/>
                    <a:lstStyle/>
                    <a:p>
                      <a:r>
                        <a:rPr lang="en-US" dirty="0"/>
                        <a:t>Yes</a:t>
                      </a:r>
                    </a:p>
                  </a:txBody>
                  <a:tcPr/>
                </a:tc>
                <a:extLst>
                  <a:ext uri="{0D108BD9-81ED-4DB2-BD59-A6C34878D82A}">
                    <a16:rowId xmlns:a16="http://schemas.microsoft.com/office/drawing/2014/main" val="925952716"/>
                  </a:ext>
                </a:extLst>
              </a:tr>
              <a:tr h="370840">
                <a:tc>
                  <a:txBody>
                    <a:bodyPr/>
                    <a:lstStyle/>
                    <a:p>
                      <a:r>
                        <a:rPr lang="en-US" dirty="0"/>
                        <a:t>25</a:t>
                      </a:r>
                    </a:p>
                  </a:txBody>
                  <a:tcPr/>
                </a:tc>
                <a:tc>
                  <a:txBody>
                    <a:bodyPr/>
                    <a:lstStyle/>
                    <a:p>
                      <a:r>
                        <a:rPr lang="en-US" dirty="0"/>
                        <a:t>77005</a:t>
                      </a:r>
                    </a:p>
                  </a:txBody>
                  <a:tcPr/>
                </a:tc>
                <a:tc>
                  <a:txBody>
                    <a:bodyPr/>
                    <a:lstStyle/>
                    <a:p>
                      <a:r>
                        <a:rPr lang="en-US" dirty="0"/>
                        <a:t>Netflix</a:t>
                      </a:r>
                    </a:p>
                  </a:txBody>
                  <a:tcPr/>
                </a:tc>
                <a:tc>
                  <a:txBody>
                    <a:bodyPr/>
                    <a:lstStyle/>
                    <a:p>
                      <a:r>
                        <a:rPr lang="en-US" dirty="0"/>
                        <a:t>No</a:t>
                      </a:r>
                    </a:p>
                  </a:txBody>
                  <a:tcPr/>
                </a:tc>
                <a:extLst>
                  <a:ext uri="{0D108BD9-81ED-4DB2-BD59-A6C34878D82A}">
                    <a16:rowId xmlns:a16="http://schemas.microsoft.com/office/drawing/2014/main" val="1850741658"/>
                  </a:ext>
                </a:extLst>
              </a:tr>
              <a:tr h="370840">
                <a:tc>
                  <a:txBody>
                    <a:bodyPr/>
                    <a:lstStyle/>
                    <a:p>
                      <a:r>
                        <a:rPr lang="en-US" dirty="0"/>
                        <a:t>61</a:t>
                      </a:r>
                    </a:p>
                  </a:txBody>
                  <a:tcPr/>
                </a:tc>
                <a:tc>
                  <a:txBody>
                    <a:bodyPr/>
                    <a:lstStyle/>
                    <a:p>
                      <a:r>
                        <a:rPr lang="en-US" dirty="0"/>
                        <a:t>77005</a:t>
                      </a:r>
                    </a:p>
                  </a:txBody>
                  <a:tcPr/>
                </a:tc>
                <a:tc>
                  <a:txBody>
                    <a:bodyPr/>
                    <a:lstStyle/>
                    <a:p>
                      <a:r>
                        <a:rPr lang="en-US" dirty="0"/>
                        <a:t>Google</a:t>
                      </a:r>
                    </a:p>
                  </a:txBody>
                  <a:tcPr/>
                </a:tc>
                <a:tc>
                  <a:txBody>
                    <a:bodyPr/>
                    <a:lstStyle/>
                    <a:p>
                      <a:r>
                        <a:rPr lang="en-US" dirty="0"/>
                        <a:t>No</a:t>
                      </a:r>
                    </a:p>
                  </a:txBody>
                  <a:tcPr/>
                </a:tc>
                <a:extLst>
                  <a:ext uri="{0D108BD9-81ED-4DB2-BD59-A6C34878D82A}">
                    <a16:rowId xmlns:a16="http://schemas.microsoft.com/office/drawing/2014/main" val="2502819859"/>
                  </a:ext>
                </a:extLst>
              </a:tr>
            </a:tbl>
          </a:graphicData>
        </a:graphic>
      </p:graphicFrame>
    </p:spTree>
    <p:extLst>
      <p:ext uri="{BB962C8B-B14F-4D97-AF65-F5344CB8AC3E}">
        <p14:creationId xmlns:p14="http://schemas.microsoft.com/office/powerpoint/2010/main" val="131141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Anonymizing Data</a:t>
            </a:r>
          </a:p>
        </p:txBody>
      </p:sp>
      <p:graphicFrame>
        <p:nvGraphicFramePr>
          <p:cNvPr id="9" name="Table 9">
            <a:extLst>
              <a:ext uri="{FF2B5EF4-FFF2-40B4-BE49-F238E27FC236}">
                <a16:creationId xmlns:a16="http://schemas.microsoft.com/office/drawing/2014/main" id="{B198B0E2-CBC6-C01F-7384-E129C7BC245B}"/>
              </a:ext>
            </a:extLst>
          </p:cNvPr>
          <p:cNvGraphicFramePr>
            <a:graphicFrameLocks noGrp="1"/>
          </p:cNvGraphicFramePr>
          <p:nvPr/>
        </p:nvGraphicFramePr>
        <p:xfrm>
          <a:off x="1874869" y="2019744"/>
          <a:ext cx="3764086" cy="2595880"/>
        </p:xfrm>
        <a:graphic>
          <a:graphicData uri="http://schemas.openxmlformats.org/drawingml/2006/table">
            <a:tbl>
              <a:tblPr firstRow="1" bandRow="1">
                <a:tableStyleId>{5C22544A-7EE6-4342-B048-85BDC9FD1C3A}</a:tableStyleId>
              </a:tblPr>
              <a:tblGrid>
                <a:gridCol w="593154">
                  <a:extLst>
                    <a:ext uri="{9D8B030D-6E8A-4147-A177-3AD203B41FA5}">
                      <a16:colId xmlns:a16="http://schemas.microsoft.com/office/drawing/2014/main" val="2302333311"/>
                    </a:ext>
                  </a:extLst>
                </a:gridCol>
                <a:gridCol w="1054418">
                  <a:extLst>
                    <a:ext uri="{9D8B030D-6E8A-4147-A177-3AD203B41FA5}">
                      <a16:colId xmlns:a16="http://schemas.microsoft.com/office/drawing/2014/main" val="1319744790"/>
                    </a:ext>
                  </a:extLst>
                </a:gridCol>
                <a:gridCol w="1159890">
                  <a:extLst>
                    <a:ext uri="{9D8B030D-6E8A-4147-A177-3AD203B41FA5}">
                      <a16:colId xmlns:a16="http://schemas.microsoft.com/office/drawing/2014/main" val="1489959955"/>
                    </a:ext>
                  </a:extLst>
                </a:gridCol>
                <a:gridCol w="956624">
                  <a:extLst>
                    <a:ext uri="{9D8B030D-6E8A-4147-A177-3AD203B41FA5}">
                      <a16:colId xmlns:a16="http://schemas.microsoft.com/office/drawing/2014/main" val="2536485155"/>
                    </a:ext>
                  </a:extLst>
                </a:gridCol>
              </a:tblGrid>
              <a:tr h="370840">
                <a:tc>
                  <a:txBody>
                    <a:bodyPr/>
                    <a:lstStyle/>
                    <a:p>
                      <a:r>
                        <a:rPr lang="en-US" dirty="0"/>
                        <a:t>Age</a:t>
                      </a:r>
                    </a:p>
                  </a:txBody>
                  <a:tcPr/>
                </a:tc>
                <a:tc>
                  <a:txBody>
                    <a:bodyPr/>
                    <a:lstStyle/>
                    <a:p>
                      <a:r>
                        <a:rPr lang="en-US" dirty="0"/>
                        <a:t>Zip Code</a:t>
                      </a:r>
                    </a:p>
                  </a:txBody>
                  <a:tcPr/>
                </a:tc>
                <a:tc>
                  <a:txBody>
                    <a:bodyPr/>
                    <a:lstStyle/>
                    <a:p>
                      <a:r>
                        <a:rPr lang="en-US" dirty="0"/>
                        <a:t>Employer</a:t>
                      </a:r>
                    </a:p>
                  </a:txBody>
                  <a:tcPr/>
                </a:tc>
                <a:tc>
                  <a:txBody>
                    <a:bodyPr/>
                    <a:lstStyle/>
                    <a:p>
                      <a:r>
                        <a:rPr lang="en-US" dirty="0"/>
                        <a:t>Has Pet</a:t>
                      </a:r>
                    </a:p>
                  </a:txBody>
                  <a:tcPr/>
                </a:tc>
                <a:extLst>
                  <a:ext uri="{0D108BD9-81ED-4DB2-BD59-A6C34878D82A}">
                    <a16:rowId xmlns:a16="http://schemas.microsoft.com/office/drawing/2014/main" val="1070904955"/>
                  </a:ext>
                </a:extLst>
              </a:tr>
              <a:tr h="370840">
                <a:tc>
                  <a:txBody>
                    <a:bodyPr/>
                    <a:lstStyle/>
                    <a:p>
                      <a:r>
                        <a:rPr lang="en-US" dirty="0"/>
                        <a:t>56</a:t>
                      </a:r>
                    </a:p>
                  </a:txBody>
                  <a:tcPr/>
                </a:tc>
                <a:tc>
                  <a:txBody>
                    <a:bodyPr/>
                    <a:lstStyle/>
                    <a:p>
                      <a:r>
                        <a:rPr lang="en-US" dirty="0"/>
                        <a:t>77005</a:t>
                      </a:r>
                    </a:p>
                  </a:txBody>
                  <a:tcPr/>
                </a:tc>
                <a:tc>
                  <a:txBody>
                    <a:bodyPr/>
                    <a:lstStyle/>
                    <a:p>
                      <a:r>
                        <a:rPr lang="en-US" dirty="0"/>
                        <a:t>Apple</a:t>
                      </a:r>
                    </a:p>
                  </a:txBody>
                  <a:tcPr/>
                </a:tc>
                <a:tc>
                  <a:txBody>
                    <a:bodyPr/>
                    <a:lstStyle/>
                    <a:p>
                      <a:r>
                        <a:rPr lang="en-US" dirty="0"/>
                        <a:t>Yes</a:t>
                      </a:r>
                    </a:p>
                  </a:txBody>
                  <a:tcPr/>
                </a:tc>
                <a:extLst>
                  <a:ext uri="{0D108BD9-81ED-4DB2-BD59-A6C34878D82A}">
                    <a16:rowId xmlns:a16="http://schemas.microsoft.com/office/drawing/2014/main" val="498760556"/>
                  </a:ext>
                </a:extLst>
              </a:tr>
              <a:tr h="370840">
                <a:tc>
                  <a:txBody>
                    <a:bodyPr/>
                    <a:lstStyle/>
                    <a:p>
                      <a:r>
                        <a:rPr lang="en-US" dirty="0"/>
                        <a:t>32</a:t>
                      </a:r>
                    </a:p>
                  </a:txBody>
                  <a:tcPr/>
                </a:tc>
                <a:tc>
                  <a:txBody>
                    <a:bodyPr/>
                    <a:lstStyle/>
                    <a:p>
                      <a:r>
                        <a:rPr lang="en-US" dirty="0"/>
                        <a:t>77005</a:t>
                      </a:r>
                    </a:p>
                  </a:txBody>
                  <a:tcPr/>
                </a:tc>
                <a:tc>
                  <a:txBody>
                    <a:bodyPr/>
                    <a:lstStyle/>
                    <a:p>
                      <a:r>
                        <a:rPr lang="en-US" dirty="0"/>
                        <a:t>Microsoft</a:t>
                      </a:r>
                    </a:p>
                  </a:txBody>
                  <a:tcPr/>
                </a:tc>
                <a:tc>
                  <a:txBody>
                    <a:bodyPr/>
                    <a:lstStyle/>
                    <a:p>
                      <a:r>
                        <a:rPr lang="en-US" dirty="0"/>
                        <a:t>No</a:t>
                      </a:r>
                    </a:p>
                  </a:txBody>
                  <a:tcPr/>
                </a:tc>
                <a:extLst>
                  <a:ext uri="{0D108BD9-81ED-4DB2-BD59-A6C34878D82A}">
                    <a16:rowId xmlns:a16="http://schemas.microsoft.com/office/drawing/2014/main" val="3748179532"/>
                  </a:ext>
                </a:extLst>
              </a:tr>
              <a:tr h="370840">
                <a:tc>
                  <a:txBody>
                    <a:bodyPr/>
                    <a:lstStyle/>
                    <a:p>
                      <a:r>
                        <a:rPr lang="en-US" dirty="0"/>
                        <a:t>71</a:t>
                      </a:r>
                    </a:p>
                  </a:txBody>
                  <a:tcPr/>
                </a:tc>
                <a:tc>
                  <a:txBody>
                    <a:bodyPr/>
                    <a:lstStyle/>
                    <a:p>
                      <a:r>
                        <a:rPr lang="en-US" dirty="0"/>
                        <a:t>77005</a:t>
                      </a:r>
                    </a:p>
                  </a:txBody>
                  <a:tcPr/>
                </a:tc>
                <a:tc>
                  <a:txBody>
                    <a:bodyPr/>
                    <a:lstStyle/>
                    <a:p>
                      <a:r>
                        <a:rPr lang="en-US" dirty="0"/>
                        <a:t>Amazon</a:t>
                      </a:r>
                    </a:p>
                  </a:txBody>
                  <a:tcPr/>
                </a:tc>
                <a:tc>
                  <a:txBody>
                    <a:bodyPr/>
                    <a:lstStyle/>
                    <a:p>
                      <a:r>
                        <a:rPr lang="en-US" dirty="0"/>
                        <a:t>Yes</a:t>
                      </a:r>
                    </a:p>
                  </a:txBody>
                  <a:tcPr/>
                </a:tc>
                <a:extLst>
                  <a:ext uri="{0D108BD9-81ED-4DB2-BD59-A6C34878D82A}">
                    <a16:rowId xmlns:a16="http://schemas.microsoft.com/office/drawing/2014/main" val="2145592699"/>
                  </a:ext>
                </a:extLst>
              </a:tr>
              <a:tr h="370840">
                <a:tc>
                  <a:txBody>
                    <a:bodyPr/>
                    <a:lstStyle/>
                    <a:p>
                      <a:r>
                        <a:rPr lang="en-US" dirty="0"/>
                        <a:t>44</a:t>
                      </a:r>
                    </a:p>
                  </a:txBody>
                  <a:tcPr/>
                </a:tc>
                <a:tc>
                  <a:txBody>
                    <a:bodyPr/>
                    <a:lstStyle/>
                    <a:p>
                      <a:r>
                        <a:rPr lang="en-US" dirty="0"/>
                        <a:t>77005</a:t>
                      </a:r>
                    </a:p>
                  </a:txBody>
                  <a:tcPr/>
                </a:tc>
                <a:tc>
                  <a:txBody>
                    <a:bodyPr/>
                    <a:lstStyle/>
                    <a:p>
                      <a:r>
                        <a:rPr lang="en-US" dirty="0" err="1"/>
                        <a:t>Petsmart</a:t>
                      </a:r>
                      <a:endParaRPr lang="en-US" dirty="0"/>
                    </a:p>
                  </a:txBody>
                  <a:tcPr/>
                </a:tc>
                <a:tc>
                  <a:txBody>
                    <a:bodyPr/>
                    <a:lstStyle/>
                    <a:p>
                      <a:r>
                        <a:rPr lang="en-US" dirty="0"/>
                        <a:t>Yes</a:t>
                      </a:r>
                    </a:p>
                  </a:txBody>
                  <a:tcPr/>
                </a:tc>
                <a:extLst>
                  <a:ext uri="{0D108BD9-81ED-4DB2-BD59-A6C34878D82A}">
                    <a16:rowId xmlns:a16="http://schemas.microsoft.com/office/drawing/2014/main" val="925952716"/>
                  </a:ext>
                </a:extLst>
              </a:tr>
              <a:tr h="370840">
                <a:tc>
                  <a:txBody>
                    <a:bodyPr/>
                    <a:lstStyle/>
                    <a:p>
                      <a:r>
                        <a:rPr lang="en-US" dirty="0"/>
                        <a:t>25</a:t>
                      </a:r>
                    </a:p>
                  </a:txBody>
                  <a:tcPr/>
                </a:tc>
                <a:tc>
                  <a:txBody>
                    <a:bodyPr/>
                    <a:lstStyle/>
                    <a:p>
                      <a:r>
                        <a:rPr lang="en-US" dirty="0"/>
                        <a:t>77005</a:t>
                      </a:r>
                    </a:p>
                  </a:txBody>
                  <a:tcPr/>
                </a:tc>
                <a:tc>
                  <a:txBody>
                    <a:bodyPr/>
                    <a:lstStyle/>
                    <a:p>
                      <a:r>
                        <a:rPr lang="en-US" dirty="0"/>
                        <a:t>Netflix</a:t>
                      </a:r>
                    </a:p>
                  </a:txBody>
                  <a:tcPr/>
                </a:tc>
                <a:tc>
                  <a:txBody>
                    <a:bodyPr/>
                    <a:lstStyle/>
                    <a:p>
                      <a:r>
                        <a:rPr lang="en-US" dirty="0"/>
                        <a:t>No</a:t>
                      </a:r>
                    </a:p>
                  </a:txBody>
                  <a:tcPr/>
                </a:tc>
                <a:extLst>
                  <a:ext uri="{0D108BD9-81ED-4DB2-BD59-A6C34878D82A}">
                    <a16:rowId xmlns:a16="http://schemas.microsoft.com/office/drawing/2014/main" val="1850741658"/>
                  </a:ext>
                </a:extLst>
              </a:tr>
              <a:tr h="370840">
                <a:tc>
                  <a:txBody>
                    <a:bodyPr/>
                    <a:lstStyle/>
                    <a:p>
                      <a:r>
                        <a:rPr lang="en-US" dirty="0"/>
                        <a:t>61</a:t>
                      </a:r>
                    </a:p>
                  </a:txBody>
                  <a:tcPr/>
                </a:tc>
                <a:tc>
                  <a:txBody>
                    <a:bodyPr/>
                    <a:lstStyle/>
                    <a:p>
                      <a:r>
                        <a:rPr lang="en-US" dirty="0"/>
                        <a:t>77005</a:t>
                      </a:r>
                    </a:p>
                  </a:txBody>
                  <a:tcPr/>
                </a:tc>
                <a:tc>
                  <a:txBody>
                    <a:bodyPr/>
                    <a:lstStyle/>
                    <a:p>
                      <a:r>
                        <a:rPr lang="en-US" dirty="0"/>
                        <a:t>Google</a:t>
                      </a:r>
                    </a:p>
                  </a:txBody>
                  <a:tcPr/>
                </a:tc>
                <a:tc>
                  <a:txBody>
                    <a:bodyPr/>
                    <a:lstStyle/>
                    <a:p>
                      <a:r>
                        <a:rPr lang="en-US" dirty="0"/>
                        <a:t>No</a:t>
                      </a:r>
                    </a:p>
                  </a:txBody>
                  <a:tcPr/>
                </a:tc>
                <a:extLst>
                  <a:ext uri="{0D108BD9-81ED-4DB2-BD59-A6C34878D82A}">
                    <a16:rowId xmlns:a16="http://schemas.microsoft.com/office/drawing/2014/main" val="2502819859"/>
                  </a:ext>
                </a:extLst>
              </a:tr>
            </a:tbl>
          </a:graphicData>
        </a:graphic>
      </p:graphicFrame>
      <p:graphicFrame>
        <p:nvGraphicFramePr>
          <p:cNvPr id="5" name="Table 9">
            <a:extLst>
              <a:ext uri="{FF2B5EF4-FFF2-40B4-BE49-F238E27FC236}">
                <a16:creationId xmlns:a16="http://schemas.microsoft.com/office/drawing/2014/main" id="{3CBFBB7A-91BF-2C19-47CC-57B76D82194E}"/>
              </a:ext>
            </a:extLst>
          </p:cNvPr>
          <p:cNvGraphicFramePr>
            <a:graphicFrameLocks noGrp="1"/>
          </p:cNvGraphicFramePr>
          <p:nvPr/>
        </p:nvGraphicFramePr>
        <p:xfrm>
          <a:off x="7040481" y="2019744"/>
          <a:ext cx="3697444" cy="2595880"/>
        </p:xfrm>
        <a:graphic>
          <a:graphicData uri="http://schemas.openxmlformats.org/drawingml/2006/table">
            <a:tbl>
              <a:tblPr firstRow="1" bandRow="1">
                <a:tableStyleId>{5C22544A-7EE6-4342-B048-85BDC9FD1C3A}</a:tableStyleId>
              </a:tblPr>
              <a:tblGrid>
                <a:gridCol w="886143">
                  <a:extLst>
                    <a:ext uri="{9D8B030D-6E8A-4147-A177-3AD203B41FA5}">
                      <a16:colId xmlns:a16="http://schemas.microsoft.com/office/drawing/2014/main" val="2785422533"/>
                    </a:ext>
                  </a:extLst>
                </a:gridCol>
                <a:gridCol w="593154">
                  <a:extLst>
                    <a:ext uri="{9D8B030D-6E8A-4147-A177-3AD203B41FA5}">
                      <a16:colId xmlns:a16="http://schemas.microsoft.com/office/drawing/2014/main" val="2302333311"/>
                    </a:ext>
                  </a:extLst>
                </a:gridCol>
                <a:gridCol w="1058257">
                  <a:extLst>
                    <a:ext uri="{9D8B030D-6E8A-4147-A177-3AD203B41FA5}">
                      <a16:colId xmlns:a16="http://schemas.microsoft.com/office/drawing/2014/main" val="969931753"/>
                    </a:ext>
                  </a:extLst>
                </a:gridCol>
                <a:gridCol w="1159890">
                  <a:extLst>
                    <a:ext uri="{9D8B030D-6E8A-4147-A177-3AD203B41FA5}">
                      <a16:colId xmlns:a16="http://schemas.microsoft.com/office/drawing/2014/main" val="1489959955"/>
                    </a:ext>
                  </a:extLst>
                </a:gridCol>
              </a:tblGrid>
              <a:tr h="370840">
                <a:tc>
                  <a:txBody>
                    <a:bodyPr/>
                    <a:lstStyle/>
                    <a:p>
                      <a:r>
                        <a:rPr lang="en-US" dirty="0"/>
                        <a:t>Name</a:t>
                      </a:r>
                    </a:p>
                  </a:txBody>
                  <a:tcPr/>
                </a:tc>
                <a:tc>
                  <a:txBody>
                    <a:bodyPr/>
                    <a:lstStyle/>
                    <a:p>
                      <a:r>
                        <a:rPr lang="en-US" dirty="0"/>
                        <a:t>Age</a:t>
                      </a:r>
                    </a:p>
                  </a:txBody>
                  <a:tcPr/>
                </a:tc>
                <a:tc>
                  <a:txBody>
                    <a:bodyPr/>
                    <a:lstStyle/>
                    <a:p>
                      <a:r>
                        <a:rPr lang="en-US" dirty="0"/>
                        <a:t>Gender</a:t>
                      </a:r>
                    </a:p>
                  </a:txBody>
                  <a:tcPr/>
                </a:tc>
                <a:tc>
                  <a:txBody>
                    <a:bodyPr/>
                    <a:lstStyle/>
                    <a:p>
                      <a:r>
                        <a:rPr lang="en-US" dirty="0"/>
                        <a:t>Employer</a:t>
                      </a:r>
                    </a:p>
                  </a:txBody>
                  <a:tcPr/>
                </a:tc>
                <a:extLst>
                  <a:ext uri="{0D108BD9-81ED-4DB2-BD59-A6C34878D82A}">
                    <a16:rowId xmlns:a16="http://schemas.microsoft.com/office/drawing/2014/main" val="1070904955"/>
                  </a:ext>
                </a:extLst>
              </a:tr>
              <a:tr h="370840">
                <a:tc>
                  <a:txBody>
                    <a:bodyPr/>
                    <a:lstStyle/>
                    <a:p>
                      <a:r>
                        <a:rPr lang="en-US" dirty="0"/>
                        <a:t>Alice</a:t>
                      </a:r>
                    </a:p>
                  </a:txBody>
                  <a:tcPr/>
                </a:tc>
                <a:tc>
                  <a:txBody>
                    <a:bodyPr/>
                    <a:lstStyle/>
                    <a:p>
                      <a:r>
                        <a:rPr lang="en-US" dirty="0"/>
                        <a:t>56</a:t>
                      </a:r>
                    </a:p>
                  </a:txBody>
                  <a:tcPr/>
                </a:tc>
                <a:tc>
                  <a:txBody>
                    <a:bodyPr/>
                    <a:lstStyle/>
                    <a:p>
                      <a:r>
                        <a:rPr lang="en-US" dirty="0"/>
                        <a:t>Female</a:t>
                      </a:r>
                    </a:p>
                  </a:txBody>
                  <a:tcPr/>
                </a:tc>
                <a:tc>
                  <a:txBody>
                    <a:bodyPr/>
                    <a:lstStyle/>
                    <a:p>
                      <a:r>
                        <a:rPr lang="en-US" dirty="0"/>
                        <a:t>Apple</a:t>
                      </a:r>
                    </a:p>
                  </a:txBody>
                  <a:tcPr/>
                </a:tc>
                <a:extLst>
                  <a:ext uri="{0D108BD9-81ED-4DB2-BD59-A6C34878D82A}">
                    <a16:rowId xmlns:a16="http://schemas.microsoft.com/office/drawing/2014/main" val="498760556"/>
                  </a:ext>
                </a:extLst>
              </a:tr>
              <a:tr h="370840">
                <a:tc>
                  <a:txBody>
                    <a:bodyPr/>
                    <a:lstStyle/>
                    <a:p>
                      <a:r>
                        <a:rPr lang="en-US" dirty="0"/>
                        <a:t>Bob</a:t>
                      </a:r>
                    </a:p>
                  </a:txBody>
                  <a:tcPr/>
                </a:tc>
                <a:tc>
                  <a:txBody>
                    <a:bodyPr/>
                    <a:lstStyle/>
                    <a:p>
                      <a:r>
                        <a:rPr lang="en-US" dirty="0"/>
                        <a:t>32</a:t>
                      </a:r>
                    </a:p>
                  </a:txBody>
                  <a:tcPr/>
                </a:tc>
                <a:tc>
                  <a:txBody>
                    <a:bodyPr/>
                    <a:lstStyle/>
                    <a:p>
                      <a:r>
                        <a:rPr lang="en-US" dirty="0"/>
                        <a:t>Male</a:t>
                      </a:r>
                    </a:p>
                  </a:txBody>
                  <a:tcPr/>
                </a:tc>
                <a:tc>
                  <a:txBody>
                    <a:bodyPr/>
                    <a:lstStyle/>
                    <a:p>
                      <a:r>
                        <a:rPr lang="en-US" dirty="0"/>
                        <a:t>Microsoft</a:t>
                      </a:r>
                    </a:p>
                  </a:txBody>
                  <a:tcPr/>
                </a:tc>
                <a:extLst>
                  <a:ext uri="{0D108BD9-81ED-4DB2-BD59-A6C34878D82A}">
                    <a16:rowId xmlns:a16="http://schemas.microsoft.com/office/drawing/2014/main" val="3748179532"/>
                  </a:ext>
                </a:extLst>
              </a:tr>
              <a:tr h="370840">
                <a:tc>
                  <a:txBody>
                    <a:bodyPr/>
                    <a:lstStyle/>
                    <a:p>
                      <a:r>
                        <a:rPr lang="en-US" dirty="0"/>
                        <a:t>Carol</a:t>
                      </a:r>
                    </a:p>
                  </a:txBody>
                  <a:tcPr/>
                </a:tc>
                <a:tc>
                  <a:txBody>
                    <a:bodyPr/>
                    <a:lstStyle/>
                    <a:p>
                      <a:r>
                        <a:rPr lang="en-US" dirty="0"/>
                        <a:t>71</a:t>
                      </a:r>
                    </a:p>
                  </a:txBody>
                  <a:tcPr/>
                </a:tc>
                <a:tc>
                  <a:txBody>
                    <a:bodyPr/>
                    <a:lstStyle/>
                    <a:p>
                      <a:r>
                        <a:rPr lang="en-US" dirty="0"/>
                        <a:t>Female</a:t>
                      </a:r>
                    </a:p>
                  </a:txBody>
                  <a:tcPr/>
                </a:tc>
                <a:tc>
                  <a:txBody>
                    <a:bodyPr/>
                    <a:lstStyle/>
                    <a:p>
                      <a:r>
                        <a:rPr lang="en-US" dirty="0"/>
                        <a:t>Amazon</a:t>
                      </a:r>
                    </a:p>
                  </a:txBody>
                  <a:tcPr/>
                </a:tc>
                <a:extLst>
                  <a:ext uri="{0D108BD9-81ED-4DB2-BD59-A6C34878D82A}">
                    <a16:rowId xmlns:a16="http://schemas.microsoft.com/office/drawing/2014/main" val="2145592699"/>
                  </a:ext>
                </a:extLst>
              </a:tr>
              <a:tr h="370840">
                <a:tc>
                  <a:txBody>
                    <a:bodyPr/>
                    <a:lstStyle/>
                    <a:p>
                      <a:r>
                        <a:rPr lang="en-US" dirty="0"/>
                        <a:t>Dale</a:t>
                      </a:r>
                    </a:p>
                  </a:txBody>
                  <a:tcPr/>
                </a:tc>
                <a:tc>
                  <a:txBody>
                    <a:bodyPr/>
                    <a:lstStyle/>
                    <a:p>
                      <a:r>
                        <a:rPr lang="en-US" dirty="0"/>
                        <a:t>44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Male</a:t>
                      </a:r>
                    </a:p>
                  </a:txBody>
                  <a:tcPr/>
                </a:tc>
                <a:tc>
                  <a:txBody>
                    <a:bodyPr/>
                    <a:lstStyle/>
                    <a:p>
                      <a:r>
                        <a:rPr lang="en-US" dirty="0" err="1"/>
                        <a:t>Petsmart</a:t>
                      </a:r>
                      <a:endParaRPr lang="en-US" dirty="0"/>
                    </a:p>
                  </a:txBody>
                  <a:tcPr/>
                </a:tc>
                <a:extLst>
                  <a:ext uri="{0D108BD9-81ED-4DB2-BD59-A6C34878D82A}">
                    <a16:rowId xmlns:a16="http://schemas.microsoft.com/office/drawing/2014/main" val="925952716"/>
                  </a:ext>
                </a:extLst>
              </a:tr>
              <a:tr h="370840">
                <a:tc>
                  <a:txBody>
                    <a:bodyPr/>
                    <a:lstStyle/>
                    <a:p>
                      <a:r>
                        <a:rPr lang="en-US" dirty="0"/>
                        <a:t>Erin</a:t>
                      </a:r>
                    </a:p>
                  </a:txBody>
                  <a:tcPr/>
                </a:tc>
                <a:tc>
                  <a:txBody>
                    <a:bodyPr/>
                    <a:lstStyle/>
                    <a:p>
                      <a:r>
                        <a:rPr lang="en-US" dirty="0"/>
                        <a:t>25</a:t>
                      </a:r>
                    </a:p>
                  </a:txBody>
                  <a:tcPr/>
                </a:tc>
                <a:tc>
                  <a:txBody>
                    <a:bodyPr/>
                    <a:lstStyle/>
                    <a:p>
                      <a:r>
                        <a:rPr lang="en-US" dirty="0"/>
                        <a:t>Female</a:t>
                      </a:r>
                    </a:p>
                  </a:txBody>
                  <a:tcPr/>
                </a:tc>
                <a:tc>
                  <a:txBody>
                    <a:bodyPr/>
                    <a:lstStyle/>
                    <a:p>
                      <a:r>
                        <a:rPr lang="en-US" dirty="0"/>
                        <a:t>Netflix</a:t>
                      </a:r>
                    </a:p>
                  </a:txBody>
                  <a:tcPr/>
                </a:tc>
                <a:extLst>
                  <a:ext uri="{0D108BD9-81ED-4DB2-BD59-A6C34878D82A}">
                    <a16:rowId xmlns:a16="http://schemas.microsoft.com/office/drawing/2014/main" val="1850741658"/>
                  </a:ext>
                </a:extLst>
              </a:tr>
              <a:tr h="370840">
                <a:tc>
                  <a:txBody>
                    <a:bodyPr/>
                    <a:lstStyle/>
                    <a:p>
                      <a:r>
                        <a:rPr lang="en-US" dirty="0"/>
                        <a:t>Fred</a:t>
                      </a:r>
                    </a:p>
                  </a:txBody>
                  <a:tcPr/>
                </a:tc>
                <a:tc>
                  <a:txBody>
                    <a:bodyPr/>
                    <a:lstStyle/>
                    <a:p>
                      <a:r>
                        <a:rPr lang="en-US" dirty="0"/>
                        <a:t>61</a:t>
                      </a:r>
                    </a:p>
                  </a:txBody>
                  <a:tcPr/>
                </a:tc>
                <a:tc>
                  <a:txBody>
                    <a:bodyPr/>
                    <a:lstStyle/>
                    <a:p>
                      <a:r>
                        <a:rPr lang="en-US" dirty="0"/>
                        <a:t>Male</a:t>
                      </a:r>
                    </a:p>
                  </a:txBody>
                  <a:tcPr/>
                </a:tc>
                <a:tc>
                  <a:txBody>
                    <a:bodyPr/>
                    <a:lstStyle/>
                    <a:p>
                      <a:r>
                        <a:rPr lang="en-US" dirty="0"/>
                        <a:t>Google</a:t>
                      </a:r>
                    </a:p>
                  </a:txBody>
                  <a:tcPr/>
                </a:tc>
                <a:extLst>
                  <a:ext uri="{0D108BD9-81ED-4DB2-BD59-A6C34878D82A}">
                    <a16:rowId xmlns:a16="http://schemas.microsoft.com/office/drawing/2014/main" val="2502819859"/>
                  </a:ext>
                </a:extLst>
              </a:tr>
            </a:tbl>
          </a:graphicData>
        </a:graphic>
      </p:graphicFrame>
    </p:spTree>
    <p:extLst>
      <p:ext uri="{BB962C8B-B14F-4D97-AF65-F5344CB8AC3E}">
        <p14:creationId xmlns:p14="http://schemas.microsoft.com/office/powerpoint/2010/main" val="287961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Reconstruction Attack</a:t>
            </a:r>
          </a:p>
        </p:txBody>
      </p:sp>
      <p:graphicFrame>
        <p:nvGraphicFramePr>
          <p:cNvPr id="9" name="Table 9">
            <a:extLst>
              <a:ext uri="{FF2B5EF4-FFF2-40B4-BE49-F238E27FC236}">
                <a16:creationId xmlns:a16="http://schemas.microsoft.com/office/drawing/2014/main" id="{B198B0E2-CBC6-C01F-7384-E129C7BC245B}"/>
              </a:ext>
            </a:extLst>
          </p:cNvPr>
          <p:cNvGraphicFramePr>
            <a:graphicFrameLocks noGrp="1"/>
          </p:cNvGraphicFramePr>
          <p:nvPr/>
        </p:nvGraphicFramePr>
        <p:xfrm>
          <a:off x="3241757" y="2131060"/>
          <a:ext cx="5708486" cy="2595880"/>
        </p:xfrm>
        <a:graphic>
          <a:graphicData uri="http://schemas.openxmlformats.org/drawingml/2006/table">
            <a:tbl>
              <a:tblPr firstRow="1" bandRow="1">
                <a:tableStyleId>{5C22544A-7EE6-4342-B048-85BDC9FD1C3A}</a:tableStyleId>
              </a:tblPr>
              <a:tblGrid>
                <a:gridCol w="886143">
                  <a:extLst>
                    <a:ext uri="{9D8B030D-6E8A-4147-A177-3AD203B41FA5}">
                      <a16:colId xmlns:a16="http://schemas.microsoft.com/office/drawing/2014/main" val="2785422533"/>
                    </a:ext>
                  </a:extLst>
                </a:gridCol>
                <a:gridCol w="593154">
                  <a:extLst>
                    <a:ext uri="{9D8B030D-6E8A-4147-A177-3AD203B41FA5}">
                      <a16:colId xmlns:a16="http://schemas.microsoft.com/office/drawing/2014/main" val="2302333311"/>
                    </a:ext>
                  </a:extLst>
                </a:gridCol>
                <a:gridCol w="1054418">
                  <a:extLst>
                    <a:ext uri="{9D8B030D-6E8A-4147-A177-3AD203B41FA5}">
                      <a16:colId xmlns:a16="http://schemas.microsoft.com/office/drawing/2014/main" val="1319744790"/>
                    </a:ext>
                  </a:extLst>
                </a:gridCol>
                <a:gridCol w="1058257">
                  <a:extLst>
                    <a:ext uri="{9D8B030D-6E8A-4147-A177-3AD203B41FA5}">
                      <a16:colId xmlns:a16="http://schemas.microsoft.com/office/drawing/2014/main" val="969931753"/>
                    </a:ext>
                  </a:extLst>
                </a:gridCol>
                <a:gridCol w="1159890">
                  <a:extLst>
                    <a:ext uri="{9D8B030D-6E8A-4147-A177-3AD203B41FA5}">
                      <a16:colId xmlns:a16="http://schemas.microsoft.com/office/drawing/2014/main" val="1489959955"/>
                    </a:ext>
                  </a:extLst>
                </a:gridCol>
                <a:gridCol w="956624">
                  <a:extLst>
                    <a:ext uri="{9D8B030D-6E8A-4147-A177-3AD203B41FA5}">
                      <a16:colId xmlns:a16="http://schemas.microsoft.com/office/drawing/2014/main" val="2536485155"/>
                    </a:ext>
                  </a:extLst>
                </a:gridCol>
              </a:tblGrid>
              <a:tr h="370840">
                <a:tc>
                  <a:txBody>
                    <a:bodyPr/>
                    <a:lstStyle/>
                    <a:p>
                      <a:r>
                        <a:rPr lang="en-US" dirty="0"/>
                        <a:t>Name</a:t>
                      </a:r>
                    </a:p>
                  </a:txBody>
                  <a:tcPr/>
                </a:tc>
                <a:tc>
                  <a:txBody>
                    <a:bodyPr/>
                    <a:lstStyle/>
                    <a:p>
                      <a:r>
                        <a:rPr lang="en-US" dirty="0"/>
                        <a:t>Age</a:t>
                      </a:r>
                    </a:p>
                  </a:txBody>
                  <a:tcPr/>
                </a:tc>
                <a:tc>
                  <a:txBody>
                    <a:bodyPr/>
                    <a:lstStyle/>
                    <a:p>
                      <a:r>
                        <a:rPr lang="en-US" dirty="0"/>
                        <a:t>Zip Code</a:t>
                      </a:r>
                    </a:p>
                  </a:txBody>
                  <a:tcPr/>
                </a:tc>
                <a:tc>
                  <a:txBody>
                    <a:bodyPr/>
                    <a:lstStyle/>
                    <a:p>
                      <a:r>
                        <a:rPr lang="en-US" dirty="0"/>
                        <a:t>Gender</a:t>
                      </a:r>
                    </a:p>
                  </a:txBody>
                  <a:tcPr/>
                </a:tc>
                <a:tc>
                  <a:txBody>
                    <a:bodyPr/>
                    <a:lstStyle/>
                    <a:p>
                      <a:r>
                        <a:rPr lang="en-US" dirty="0"/>
                        <a:t>Employer</a:t>
                      </a:r>
                    </a:p>
                  </a:txBody>
                  <a:tcPr/>
                </a:tc>
                <a:tc>
                  <a:txBody>
                    <a:bodyPr/>
                    <a:lstStyle/>
                    <a:p>
                      <a:r>
                        <a:rPr lang="en-US" dirty="0"/>
                        <a:t>Has Pet</a:t>
                      </a:r>
                    </a:p>
                  </a:txBody>
                  <a:tcPr/>
                </a:tc>
                <a:extLst>
                  <a:ext uri="{0D108BD9-81ED-4DB2-BD59-A6C34878D82A}">
                    <a16:rowId xmlns:a16="http://schemas.microsoft.com/office/drawing/2014/main" val="1070904955"/>
                  </a:ext>
                </a:extLst>
              </a:tr>
              <a:tr h="370840">
                <a:tc>
                  <a:txBody>
                    <a:bodyPr/>
                    <a:lstStyle/>
                    <a:p>
                      <a:r>
                        <a:rPr lang="en-US" dirty="0"/>
                        <a:t>Alice</a:t>
                      </a:r>
                    </a:p>
                  </a:txBody>
                  <a:tcPr/>
                </a:tc>
                <a:tc>
                  <a:txBody>
                    <a:bodyPr/>
                    <a:lstStyle/>
                    <a:p>
                      <a:r>
                        <a:rPr lang="en-US" dirty="0"/>
                        <a:t>56</a:t>
                      </a:r>
                    </a:p>
                  </a:txBody>
                  <a:tcPr/>
                </a:tc>
                <a:tc>
                  <a:txBody>
                    <a:bodyPr/>
                    <a:lstStyle/>
                    <a:p>
                      <a:r>
                        <a:rPr lang="en-US" dirty="0"/>
                        <a:t>77005</a:t>
                      </a:r>
                    </a:p>
                  </a:txBody>
                  <a:tcPr/>
                </a:tc>
                <a:tc>
                  <a:txBody>
                    <a:bodyPr/>
                    <a:lstStyle/>
                    <a:p>
                      <a:r>
                        <a:rPr lang="en-US" dirty="0"/>
                        <a:t>Female</a:t>
                      </a:r>
                    </a:p>
                  </a:txBody>
                  <a:tcPr/>
                </a:tc>
                <a:tc>
                  <a:txBody>
                    <a:bodyPr/>
                    <a:lstStyle/>
                    <a:p>
                      <a:r>
                        <a:rPr lang="en-US" dirty="0"/>
                        <a:t>Apple</a:t>
                      </a:r>
                    </a:p>
                  </a:txBody>
                  <a:tcPr/>
                </a:tc>
                <a:tc>
                  <a:txBody>
                    <a:bodyPr/>
                    <a:lstStyle/>
                    <a:p>
                      <a:r>
                        <a:rPr lang="en-US" dirty="0"/>
                        <a:t>Yes</a:t>
                      </a:r>
                    </a:p>
                  </a:txBody>
                  <a:tcPr/>
                </a:tc>
                <a:extLst>
                  <a:ext uri="{0D108BD9-81ED-4DB2-BD59-A6C34878D82A}">
                    <a16:rowId xmlns:a16="http://schemas.microsoft.com/office/drawing/2014/main" val="498760556"/>
                  </a:ext>
                </a:extLst>
              </a:tr>
              <a:tr h="370840">
                <a:tc>
                  <a:txBody>
                    <a:bodyPr/>
                    <a:lstStyle/>
                    <a:p>
                      <a:r>
                        <a:rPr lang="en-US" dirty="0"/>
                        <a:t>Bob</a:t>
                      </a:r>
                    </a:p>
                  </a:txBody>
                  <a:tcPr/>
                </a:tc>
                <a:tc>
                  <a:txBody>
                    <a:bodyPr/>
                    <a:lstStyle/>
                    <a:p>
                      <a:r>
                        <a:rPr lang="en-US" dirty="0"/>
                        <a:t>32</a:t>
                      </a:r>
                    </a:p>
                  </a:txBody>
                  <a:tcPr/>
                </a:tc>
                <a:tc>
                  <a:txBody>
                    <a:bodyPr/>
                    <a:lstStyle/>
                    <a:p>
                      <a:r>
                        <a:rPr lang="en-US" dirty="0"/>
                        <a:t>77005</a:t>
                      </a:r>
                    </a:p>
                  </a:txBody>
                  <a:tcPr/>
                </a:tc>
                <a:tc>
                  <a:txBody>
                    <a:bodyPr/>
                    <a:lstStyle/>
                    <a:p>
                      <a:r>
                        <a:rPr lang="en-US" dirty="0"/>
                        <a:t>Male</a:t>
                      </a:r>
                    </a:p>
                  </a:txBody>
                  <a:tcPr/>
                </a:tc>
                <a:tc>
                  <a:txBody>
                    <a:bodyPr/>
                    <a:lstStyle/>
                    <a:p>
                      <a:r>
                        <a:rPr lang="en-US" dirty="0"/>
                        <a:t>Microsoft</a:t>
                      </a:r>
                    </a:p>
                  </a:txBody>
                  <a:tcPr/>
                </a:tc>
                <a:tc>
                  <a:txBody>
                    <a:bodyPr/>
                    <a:lstStyle/>
                    <a:p>
                      <a:r>
                        <a:rPr lang="en-US" dirty="0"/>
                        <a:t>No</a:t>
                      </a:r>
                    </a:p>
                  </a:txBody>
                  <a:tcPr/>
                </a:tc>
                <a:extLst>
                  <a:ext uri="{0D108BD9-81ED-4DB2-BD59-A6C34878D82A}">
                    <a16:rowId xmlns:a16="http://schemas.microsoft.com/office/drawing/2014/main" val="3748179532"/>
                  </a:ext>
                </a:extLst>
              </a:tr>
              <a:tr h="370840">
                <a:tc>
                  <a:txBody>
                    <a:bodyPr/>
                    <a:lstStyle/>
                    <a:p>
                      <a:r>
                        <a:rPr lang="en-US" dirty="0"/>
                        <a:t>Carol</a:t>
                      </a:r>
                    </a:p>
                  </a:txBody>
                  <a:tcPr/>
                </a:tc>
                <a:tc>
                  <a:txBody>
                    <a:bodyPr/>
                    <a:lstStyle/>
                    <a:p>
                      <a:r>
                        <a:rPr lang="en-US" dirty="0"/>
                        <a:t>71</a:t>
                      </a:r>
                    </a:p>
                  </a:txBody>
                  <a:tcPr/>
                </a:tc>
                <a:tc>
                  <a:txBody>
                    <a:bodyPr/>
                    <a:lstStyle/>
                    <a:p>
                      <a:r>
                        <a:rPr lang="en-US" dirty="0"/>
                        <a:t>77005</a:t>
                      </a:r>
                    </a:p>
                  </a:txBody>
                  <a:tcPr/>
                </a:tc>
                <a:tc>
                  <a:txBody>
                    <a:bodyPr/>
                    <a:lstStyle/>
                    <a:p>
                      <a:r>
                        <a:rPr lang="en-US" dirty="0"/>
                        <a:t>Female</a:t>
                      </a:r>
                    </a:p>
                  </a:txBody>
                  <a:tcPr/>
                </a:tc>
                <a:tc>
                  <a:txBody>
                    <a:bodyPr/>
                    <a:lstStyle/>
                    <a:p>
                      <a:r>
                        <a:rPr lang="en-US" dirty="0"/>
                        <a:t>Amazon</a:t>
                      </a:r>
                    </a:p>
                  </a:txBody>
                  <a:tcPr/>
                </a:tc>
                <a:tc>
                  <a:txBody>
                    <a:bodyPr/>
                    <a:lstStyle/>
                    <a:p>
                      <a:r>
                        <a:rPr lang="en-US" dirty="0"/>
                        <a:t>Yes</a:t>
                      </a:r>
                    </a:p>
                  </a:txBody>
                  <a:tcPr/>
                </a:tc>
                <a:extLst>
                  <a:ext uri="{0D108BD9-81ED-4DB2-BD59-A6C34878D82A}">
                    <a16:rowId xmlns:a16="http://schemas.microsoft.com/office/drawing/2014/main" val="2145592699"/>
                  </a:ext>
                </a:extLst>
              </a:tr>
              <a:tr h="370840">
                <a:tc>
                  <a:txBody>
                    <a:bodyPr/>
                    <a:lstStyle/>
                    <a:p>
                      <a:r>
                        <a:rPr lang="en-US" dirty="0"/>
                        <a:t>Dale</a:t>
                      </a:r>
                    </a:p>
                  </a:txBody>
                  <a:tcPr/>
                </a:tc>
                <a:tc>
                  <a:txBody>
                    <a:bodyPr/>
                    <a:lstStyle/>
                    <a:p>
                      <a:r>
                        <a:rPr lang="en-US" dirty="0"/>
                        <a:t>44</a:t>
                      </a:r>
                    </a:p>
                  </a:txBody>
                  <a:tcPr/>
                </a:tc>
                <a:tc>
                  <a:txBody>
                    <a:bodyPr/>
                    <a:lstStyle/>
                    <a:p>
                      <a:r>
                        <a:rPr lang="en-US" dirty="0"/>
                        <a:t>77005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Male</a:t>
                      </a:r>
                    </a:p>
                  </a:txBody>
                  <a:tcPr/>
                </a:tc>
                <a:tc>
                  <a:txBody>
                    <a:bodyPr/>
                    <a:lstStyle/>
                    <a:p>
                      <a:r>
                        <a:rPr lang="en-US" dirty="0" err="1"/>
                        <a:t>Petsmart</a:t>
                      </a:r>
                      <a:endParaRPr lang="en-US" dirty="0"/>
                    </a:p>
                  </a:txBody>
                  <a:tcPr/>
                </a:tc>
                <a:tc>
                  <a:txBody>
                    <a:bodyPr/>
                    <a:lstStyle/>
                    <a:p>
                      <a:r>
                        <a:rPr lang="en-US" dirty="0"/>
                        <a:t>Yes</a:t>
                      </a:r>
                    </a:p>
                  </a:txBody>
                  <a:tcPr/>
                </a:tc>
                <a:extLst>
                  <a:ext uri="{0D108BD9-81ED-4DB2-BD59-A6C34878D82A}">
                    <a16:rowId xmlns:a16="http://schemas.microsoft.com/office/drawing/2014/main" val="925952716"/>
                  </a:ext>
                </a:extLst>
              </a:tr>
              <a:tr h="370840">
                <a:tc>
                  <a:txBody>
                    <a:bodyPr/>
                    <a:lstStyle/>
                    <a:p>
                      <a:r>
                        <a:rPr lang="en-US" dirty="0"/>
                        <a:t>Erin</a:t>
                      </a:r>
                    </a:p>
                  </a:txBody>
                  <a:tcPr/>
                </a:tc>
                <a:tc>
                  <a:txBody>
                    <a:bodyPr/>
                    <a:lstStyle/>
                    <a:p>
                      <a:r>
                        <a:rPr lang="en-US" dirty="0"/>
                        <a:t>25</a:t>
                      </a:r>
                    </a:p>
                  </a:txBody>
                  <a:tcPr/>
                </a:tc>
                <a:tc>
                  <a:txBody>
                    <a:bodyPr/>
                    <a:lstStyle/>
                    <a:p>
                      <a:r>
                        <a:rPr lang="en-US" dirty="0"/>
                        <a:t>77005</a:t>
                      </a:r>
                    </a:p>
                  </a:txBody>
                  <a:tcPr/>
                </a:tc>
                <a:tc>
                  <a:txBody>
                    <a:bodyPr/>
                    <a:lstStyle/>
                    <a:p>
                      <a:r>
                        <a:rPr lang="en-US" dirty="0"/>
                        <a:t>Female</a:t>
                      </a:r>
                    </a:p>
                  </a:txBody>
                  <a:tcPr/>
                </a:tc>
                <a:tc>
                  <a:txBody>
                    <a:bodyPr/>
                    <a:lstStyle/>
                    <a:p>
                      <a:r>
                        <a:rPr lang="en-US" dirty="0"/>
                        <a:t>Netflix</a:t>
                      </a:r>
                    </a:p>
                  </a:txBody>
                  <a:tcPr/>
                </a:tc>
                <a:tc>
                  <a:txBody>
                    <a:bodyPr/>
                    <a:lstStyle/>
                    <a:p>
                      <a:r>
                        <a:rPr lang="en-US" dirty="0"/>
                        <a:t>No</a:t>
                      </a:r>
                    </a:p>
                  </a:txBody>
                  <a:tcPr/>
                </a:tc>
                <a:extLst>
                  <a:ext uri="{0D108BD9-81ED-4DB2-BD59-A6C34878D82A}">
                    <a16:rowId xmlns:a16="http://schemas.microsoft.com/office/drawing/2014/main" val="1850741658"/>
                  </a:ext>
                </a:extLst>
              </a:tr>
              <a:tr h="370840">
                <a:tc>
                  <a:txBody>
                    <a:bodyPr/>
                    <a:lstStyle/>
                    <a:p>
                      <a:r>
                        <a:rPr lang="en-US" dirty="0"/>
                        <a:t>Fred</a:t>
                      </a:r>
                    </a:p>
                  </a:txBody>
                  <a:tcPr/>
                </a:tc>
                <a:tc>
                  <a:txBody>
                    <a:bodyPr/>
                    <a:lstStyle/>
                    <a:p>
                      <a:r>
                        <a:rPr lang="en-US" dirty="0"/>
                        <a:t>61</a:t>
                      </a:r>
                    </a:p>
                  </a:txBody>
                  <a:tcPr/>
                </a:tc>
                <a:tc>
                  <a:txBody>
                    <a:bodyPr/>
                    <a:lstStyle/>
                    <a:p>
                      <a:r>
                        <a:rPr lang="en-US" dirty="0"/>
                        <a:t>77005</a:t>
                      </a:r>
                    </a:p>
                  </a:txBody>
                  <a:tcPr/>
                </a:tc>
                <a:tc>
                  <a:txBody>
                    <a:bodyPr/>
                    <a:lstStyle/>
                    <a:p>
                      <a:r>
                        <a:rPr lang="en-US" dirty="0"/>
                        <a:t>Male</a:t>
                      </a:r>
                    </a:p>
                  </a:txBody>
                  <a:tcPr/>
                </a:tc>
                <a:tc>
                  <a:txBody>
                    <a:bodyPr/>
                    <a:lstStyle/>
                    <a:p>
                      <a:r>
                        <a:rPr lang="en-US" dirty="0"/>
                        <a:t>Google</a:t>
                      </a:r>
                    </a:p>
                  </a:txBody>
                  <a:tcPr/>
                </a:tc>
                <a:tc>
                  <a:txBody>
                    <a:bodyPr/>
                    <a:lstStyle/>
                    <a:p>
                      <a:r>
                        <a:rPr lang="en-US" dirty="0"/>
                        <a:t>No</a:t>
                      </a:r>
                    </a:p>
                  </a:txBody>
                  <a:tcPr/>
                </a:tc>
                <a:extLst>
                  <a:ext uri="{0D108BD9-81ED-4DB2-BD59-A6C34878D82A}">
                    <a16:rowId xmlns:a16="http://schemas.microsoft.com/office/drawing/2014/main" val="2502819859"/>
                  </a:ext>
                </a:extLst>
              </a:tr>
            </a:tbl>
          </a:graphicData>
        </a:graphic>
      </p:graphicFrame>
    </p:spTree>
    <p:extLst>
      <p:ext uri="{BB962C8B-B14F-4D97-AF65-F5344CB8AC3E}">
        <p14:creationId xmlns:p14="http://schemas.microsoft.com/office/powerpoint/2010/main" val="767702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9F4D1B-06A2-0566-29C9-F32D52DCF01A}"/>
              </a:ext>
            </a:extLst>
          </p:cNvPr>
          <p:cNvPicPr>
            <a:picLocks noChangeAspect="1"/>
          </p:cNvPicPr>
          <p:nvPr/>
        </p:nvPicPr>
        <p:blipFill>
          <a:blip r:embed="rId3"/>
          <a:stretch>
            <a:fillRect/>
          </a:stretch>
        </p:blipFill>
        <p:spPr>
          <a:xfrm>
            <a:off x="0" y="58637"/>
            <a:ext cx="12192000" cy="6740726"/>
          </a:xfrm>
          <a:prstGeom prst="rect">
            <a:avLst/>
          </a:prstGeom>
        </p:spPr>
      </p:pic>
      <p:sp>
        <p:nvSpPr>
          <p:cNvPr id="2" name="Rectangle 1">
            <a:extLst>
              <a:ext uri="{FF2B5EF4-FFF2-40B4-BE49-F238E27FC236}">
                <a16:creationId xmlns:a16="http://schemas.microsoft.com/office/drawing/2014/main" id="{5FC1179E-9AE9-3998-7565-A2B45CF4D5D6}"/>
              </a:ext>
            </a:extLst>
          </p:cNvPr>
          <p:cNvSpPr/>
          <p:nvPr/>
        </p:nvSpPr>
        <p:spPr>
          <a:xfrm>
            <a:off x="1205802" y="4250452"/>
            <a:ext cx="9808866" cy="3818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4262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Class Motivation</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Data Science is highly interdisciplinary and highly evolving</a:t>
            </a:r>
          </a:p>
          <a:p>
            <a:endParaRPr lang="en-US" dirty="0"/>
          </a:p>
          <a:p>
            <a:endParaRPr lang="en-US" dirty="0"/>
          </a:p>
          <a:p>
            <a:endParaRPr lang="en-US" dirty="0"/>
          </a:p>
          <a:p>
            <a:r>
              <a:rPr lang="en-US" dirty="0"/>
              <a:t>Many techniques are not covered in traditional CS classes</a:t>
            </a:r>
          </a:p>
        </p:txBody>
      </p:sp>
    </p:spTree>
    <p:extLst>
      <p:ext uri="{BB962C8B-B14F-4D97-AF65-F5344CB8AC3E}">
        <p14:creationId xmlns:p14="http://schemas.microsoft.com/office/powerpoint/2010/main" val="36988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Modern Algorithms for Data Science</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Algorithms for data science</a:t>
            </a:r>
          </a:p>
          <a:p>
            <a:endParaRPr lang="en-US" dirty="0"/>
          </a:p>
          <a:p>
            <a:r>
              <a:rPr lang="en-US" dirty="0"/>
              <a:t>Sublinear algorithms</a:t>
            </a:r>
          </a:p>
          <a:p>
            <a:endParaRPr lang="en-US" dirty="0"/>
          </a:p>
          <a:p>
            <a:r>
              <a:rPr lang="en-US" dirty="0"/>
              <a:t>Models of computation for big data</a:t>
            </a:r>
          </a:p>
          <a:p>
            <a:endParaRPr lang="en-US" dirty="0"/>
          </a:p>
          <a:p>
            <a:r>
              <a:rPr lang="en-US" dirty="0"/>
              <a:t>Differential privacy</a:t>
            </a:r>
          </a:p>
          <a:p>
            <a:endParaRPr lang="en-US" dirty="0"/>
          </a:p>
          <a:p>
            <a:endParaRPr lang="en-US" dirty="0"/>
          </a:p>
        </p:txBody>
      </p:sp>
    </p:spTree>
    <p:extLst>
      <p:ext uri="{BB962C8B-B14F-4D97-AF65-F5344CB8AC3E}">
        <p14:creationId xmlns:p14="http://schemas.microsoft.com/office/powerpoint/2010/main" val="396383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Logistics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HRBB 126, MWF, 1:50-2:40 pm CT</a:t>
            </a:r>
          </a:p>
          <a:p>
            <a:endParaRPr lang="en-US" dirty="0"/>
          </a:p>
          <a:p>
            <a:endParaRPr lang="en-US" dirty="0"/>
          </a:p>
          <a:p>
            <a:r>
              <a:rPr lang="en-US" dirty="0"/>
              <a:t>Office Hours: PETR 424, 3 pm CT on Wednesdays</a:t>
            </a:r>
          </a:p>
          <a:p>
            <a:endParaRPr lang="en-US" dirty="0"/>
          </a:p>
          <a:p>
            <a:endParaRPr lang="en-US" dirty="0"/>
          </a:p>
          <a:p>
            <a:r>
              <a:rPr lang="en-US" dirty="0"/>
              <a:t>Course materials: https://samsonzhou.github.io/csce689-2023</a:t>
            </a:r>
          </a:p>
        </p:txBody>
      </p:sp>
    </p:spTree>
    <p:extLst>
      <p:ext uri="{BB962C8B-B14F-4D97-AF65-F5344CB8AC3E}">
        <p14:creationId xmlns:p14="http://schemas.microsoft.com/office/powerpoint/2010/main" val="1253340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Primary Goals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normAutofit lnSpcReduction="10000"/>
          </a:bodyPr>
          <a:lstStyle/>
          <a:p>
            <a:r>
              <a:rPr lang="en-US" dirty="0"/>
              <a:t>Describe the motivation and statement of central data science problems, measured by the midterm presentation</a:t>
            </a:r>
          </a:p>
          <a:p>
            <a:endParaRPr lang="en-US" dirty="0"/>
          </a:p>
          <a:p>
            <a:r>
              <a:rPr lang="en-US" dirty="0"/>
              <a:t>Work in various big data models of computation, leading toward the final project</a:t>
            </a:r>
          </a:p>
          <a:p>
            <a:endParaRPr lang="en-US" dirty="0"/>
          </a:p>
          <a:p>
            <a:r>
              <a:rPr lang="en-US" dirty="0"/>
              <a:t>Understand the fundamentals of private data analysis</a:t>
            </a:r>
          </a:p>
          <a:p>
            <a:endParaRPr lang="en-US" dirty="0"/>
          </a:p>
          <a:p>
            <a:r>
              <a:rPr lang="en-US" dirty="0"/>
              <a:t>Demonstrate awareness of common algorithmic techniques, through scribe notes</a:t>
            </a:r>
          </a:p>
        </p:txBody>
      </p:sp>
    </p:spTree>
    <p:extLst>
      <p:ext uri="{BB962C8B-B14F-4D97-AF65-F5344CB8AC3E}">
        <p14:creationId xmlns:p14="http://schemas.microsoft.com/office/powerpoint/2010/main" val="406466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C3CB19-9FD2-0577-7FA3-8608754B5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6858001"/>
          </a:xfrm>
          <a:prstGeom prst="rect">
            <a:avLst/>
          </a:prstGeom>
        </p:spPr>
      </p:pic>
      <p:sp>
        <p:nvSpPr>
          <p:cNvPr id="2" name="TextBox 1">
            <a:extLst>
              <a:ext uri="{FF2B5EF4-FFF2-40B4-BE49-F238E27FC236}">
                <a16:creationId xmlns:a16="http://schemas.microsoft.com/office/drawing/2014/main" id="{C70FF993-7AE5-B39F-3EDF-28F08BBCAAD6}"/>
              </a:ext>
            </a:extLst>
          </p:cNvPr>
          <p:cNvSpPr txBox="1"/>
          <p:nvPr/>
        </p:nvSpPr>
        <p:spPr>
          <a:xfrm>
            <a:off x="7291327" y="584358"/>
            <a:ext cx="4489562" cy="769441"/>
          </a:xfrm>
          <a:prstGeom prst="rect">
            <a:avLst/>
          </a:prstGeom>
          <a:noFill/>
        </p:spPr>
        <p:txBody>
          <a:bodyPr wrap="none" rtlCol="0">
            <a:spAutoFit/>
          </a:bodyPr>
          <a:lstStyle/>
          <a:p>
            <a:r>
              <a:rPr lang="en-US" sz="4400" dirty="0">
                <a:solidFill>
                  <a:schemeClr val="bg1"/>
                </a:solidFill>
                <a:latin typeface="+mj-lt"/>
              </a:rPr>
              <a:t>Why Data Science?</a:t>
            </a:r>
          </a:p>
        </p:txBody>
      </p:sp>
    </p:spTree>
    <p:extLst>
      <p:ext uri="{BB962C8B-B14F-4D97-AF65-F5344CB8AC3E}">
        <p14:creationId xmlns:p14="http://schemas.microsoft.com/office/powerpoint/2010/main" val="612599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Secondary Goals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normAutofit lnSpcReduction="10000"/>
          </a:bodyPr>
          <a:lstStyle/>
          <a:p>
            <a:r>
              <a:rPr lang="en-US" dirty="0"/>
              <a:t>Describe the motivation and statement of central data science problems, measured by the midterm presentation </a:t>
            </a:r>
            <a:r>
              <a:rPr lang="en-US" dirty="0">
                <a:solidFill>
                  <a:srgbClr val="FF0000"/>
                </a:solidFill>
              </a:rPr>
              <a:t>(practice reading and presenting technical papers)</a:t>
            </a:r>
            <a:endParaRPr lang="en-US" dirty="0"/>
          </a:p>
          <a:p>
            <a:r>
              <a:rPr lang="en-US" dirty="0"/>
              <a:t>Work in various big data models of computation, leading toward the final project </a:t>
            </a:r>
            <a:r>
              <a:rPr lang="en-US" dirty="0">
                <a:solidFill>
                  <a:srgbClr val="FF0000"/>
                </a:solidFill>
              </a:rPr>
              <a:t>(practice thinking about research!)</a:t>
            </a:r>
            <a:endParaRPr lang="en-US" dirty="0"/>
          </a:p>
          <a:p>
            <a:endParaRPr lang="en-US" dirty="0"/>
          </a:p>
          <a:p>
            <a:r>
              <a:rPr lang="en-US" dirty="0"/>
              <a:t>Understand the fundamentals of private data analysis</a:t>
            </a:r>
          </a:p>
          <a:p>
            <a:endParaRPr lang="en-US" dirty="0"/>
          </a:p>
          <a:p>
            <a:r>
              <a:rPr lang="en-US" dirty="0"/>
              <a:t>Demonstrate awareness of common algorithmic techniques, through scribe notes </a:t>
            </a:r>
            <a:r>
              <a:rPr lang="en-US" dirty="0">
                <a:solidFill>
                  <a:srgbClr val="FF0000"/>
                </a:solidFill>
              </a:rPr>
              <a:t>(familiarity with LaTeX)</a:t>
            </a:r>
          </a:p>
        </p:txBody>
      </p:sp>
    </p:spTree>
    <p:extLst>
      <p:ext uri="{BB962C8B-B14F-4D97-AF65-F5344CB8AC3E}">
        <p14:creationId xmlns:p14="http://schemas.microsoft.com/office/powerpoint/2010/main" val="3855952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Grading</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LaTeX summary of lectures 20%</a:t>
            </a:r>
          </a:p>
          <a:p>
            <a:endParaRPr lang="en-US" dirty="0"/>
          </a:p>
          <a:p>
            <a:endParaRPr lang="en-US" dirty="0"/>
          </a:p>
          <a:p>
            <a:r>
              <a:rPr lang="en-US" dirty="0"/>
              <a:t>Midterm presentation 35%</a:t>
            </a:r>
          </a:p>
          <a:p>
            <a:endParaRPr lang="en-US" dirty="0"/>
          </a:p>
          <a:p>
            <a:endParaRPr lang="en-US" dirty="0"/>
          </a:p>
          <a:p>
            <a:r>
              <a:rPr lang="en-US" dirty="0"/>
              <a:t>Final project 45% </a:t>
            </a:r>
          </a:p>
          <a:p>
            <a:endParaRPr lang="en-US" dirty="0"/>
          </a:p>
        </p:txBody>
      </p:sp>
    </p:spTree>
    <p:extLst>
      <p:ext uri="{BB962C8B-B14F-4D97-AF65-F5344CB8AC3E}">
        <p14:creationId xmlns:p14="http://schemas.microsoft.com/office/powerpoint/2010/main" val="3148261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Related Coursework</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CSCE 689: Special Topics on Algorithms for Big Data</a:t>
            </a:r>
          </a:p>
          <a:p>
            <a:r>
              <a:rPr lang="en-US" dirty="0"/>
              <a:t>Taught by Professor Crawford</a:t>
            </a:r>
          </a:p>
          <a:p>
            <a:r>
              <a:rPr lang="en-US" dirty="0"/>
              <a:t>MWF 10:20-11:00 am, HRBB 126</a:t>
            </a:r>
          </a:p>
          <a:p>
            <a:endParaRPr lang="en-US" dirty="0"/>
          </a:p>
          <a:p>
            <a:r>
              <a:rPr lang="en-US" dirty="0"/>
              <a:t>Topics:</a:t>
            </a:r>
          </a:p>
          <a:p>
            <a:pPr lvl="1"/>
            <a:r>
              <a:rPr lang="en-US" dirty="0"/>
              <a:t>Streaming algorithms</a:t>
            </a:r>
          </a:p>
          <a:p>
            <a:pPr lvl="1"/>
            <a:r>
              <a:rPr lang="en-US" dirty="0"/>
              <a:t>Parallel algorithms</a:t>
            </a:r>
          </a:p>
          <a:p>
            <a:pPr lvl="1"/>
            <a:r>
              <a:rPr lang="en-US" dirty="0"/>
              <a:t>Sublinear time algorithms</a:t>
            </a:r>
          </a:p>
          <a:p>
            <a:pPr lvl="1"/>
            <a:r>
              <a:rPr lang="en-US" dirty="0"/>
              <a:t>Sketching algorithms</a:t>
            </a:r>
          </a:p>
        </p:txBody>
      </p:sp>
      <p:pic>
        <p:nvPicPr>
          <p:cNvPr id="5" name="Picture 4">
            <a:extLst>
              <a:ext uri="{FF2B5EF4-FFF2-40B4-BE49-F238E27FC236}">
                <a16:creationId xmlns:a16="http://schemas.microsoft.com/office/drawing/2014/main" id="{EA7E5229-A9B5-E9CA-BEA2-B2ED527D5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16" y="2998788"/>
            <a:ext cx="2175353" cy="3178175"/>
          </a:xfrm>
          <a:prstGeom prst="rect">
            <a:avLst/>
          </a:prstGeom>
        </p:spPr>
      </p:pic>
    </p:spTree>
    <p:extLst>
      <p:ext uri="{BB962C8B-B14F-4D97-AF65-F5344CB8AC3E}">
        <p14:creationId xmlns:p14="http://schemas.microsoft.com/office/powerpoint/2010/main" val="283041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Useful Background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Big Oh notation, e.g., </a:t>
                </a:r>
                <a14:m>
                  <m:oMath xmlns:m="http://schemas.openxmlformats.org/officeDocument/2006/math">
                    <m:r>
                      <a:rPr lang="en-US" b="0" i="1" dirty="0" smtClean="0">
                        <a:solidFill>
                          <a:srgbClr val="C00000"/>
                        </a:solidFill>
                        <a:latin typeface="Cambria Math" panose="02040503050406030204" pitchFamily="18" charset="0"/>
                      </a:rPr>
                      <m:t>𝑂</m:t>
                    </m:r>
                    <m:r>
                      <a:rPr lang="en-US" b="0" i="1" dirty="0" smtClean="0">
                        <a:solidFill>
                          <a:srgbClr val="C00000"/>
                        </a:solidFill>
                        <a:latin typeface="Cambria Math" panose="02040503050406030204" pitchFamily="18" charset="0"/>
                      </a:rPr>
                      <m:t>(</m:t>
                    </m:r>
                    <m:func>
                      <m:funcPr>
                        <m:ctrlPr>
                          <a:rPr lang="en-US" b="0" i="1" dirty="0" smtClean="0">
                            <a:solidFill>
                              <a:srgbClr val="C00000"/>
                            </a:solidFill>
                            <a:latin typeface="Cambria Math" panose="02040503050406030204" pitchFamily="18" charset="0"/>
                          </a:rPr>
                        </m:ctrlPr>
                      </m:funcPr>
                      <m:fName>
                        <m:sSup>
                          <m:sSupPr>
                            <m:ctrlPr>
                              <a:rPr lang="en-US" b="0" i="1" dirty="0" smtClean="0">
                                <a:solidFill>
                                  <a:srgbClr val="C00000"/>
                                </a:solidFill>
                                <a:latin typeface="Cambria Math" panose="02040503050406030204" pitchFamily="18" charset="0"/>
                              </a:rPr>
                            </m:ctrlPr>
                          </m:sSupPr>
                          <m:e>
                            <m:r>
                              <m:rPr>
                                <m:sty m:val="p"/>
                              </m:rPr>
                              <a:rPr lang="en-US" b="0" i="0" dirty="0" smtClean="0">
                                <a:solidFill>
                                  <a:srgbClr val="C00000"/>
                                </a:solidFill>
                                <a:latin typeface="Cambria Math" panose="02040503050406030204" pitchFamily="18" charset="0"/>
                              </a:rPr>
                              <m:t>log</m:t>
                            </m:r>
                          </m:e>
                          <m:sup>
                            <m:r>
                              <a:rPr lang="en-US" b="0" i="1" dirty="0" smtClean="0">
                                <a:solidFill>
                                  <a:srgbClr val="C00000"/>
                                </a:solidFill>
                                <a:latin typeface="Cambria Math" panose="02040503050406030204" pitchFamily="18" charset="0"/>
                              </a:rPr>
                              <m:t>10</m:t>
                            </m:r>
                          </m:sup>
                        </m:sSup>
                      </m:fName>
                      <m:e>
                        <m:r>
                          <a:rPr lang="en-US" b="0" i="1" dirty="0" smtClean="0">
                            <a:solidFill>
                              <a:srgbClr val="C00000"/>
                            </a:solidFill>
                            <a:latin typeface="Cambria Math" panose="02040503050406030204" pitchFamily="18" charset="0"/>
                          </a:rPr>
                          <m:t>𝑛</m:t>
                        </m:r>
                        <m:r>
                          <a:rPr lang="en-US" b="0" i="1" dirty="0" smtClean="0">
                            <a:solidFill>
                              <a:srgbClr val="C00000"/>
                            </a:solidFill>
                            <a:latin typeface="Cambria Math" panose="02040503050406030204" pitchFamily="18" charset="0"/>
                          </a:rPr>
                          <m:t>)</m:t>
                        </m:r>
                      </m:e>
                    </m:func>
                  </m:oMath>
                </a14:m>
                <a:r>
                  <a:rPr lang="en-US" dirty="0"/>
                  <a:t>, </a:t>
                </a:r>
                <a14:m>
                  <m:oMath xmlns:m="http://schemas.openxmlformats.org/officeDocument/2006/math">
                    <m:r>
                      <a:rPr lang="en-US" i="1" dirty="0" smtClean="0">
                        <a:solidFill>
                          <a:srgbClr val="C00000"/>
                        </a:solidFill>
                        <a:latin typeface="Cambria Math" panose="02040503050406030204" pitchFamily="18" charset="0"/>
                      </a:rPr>
                      <m:t>𝑂</m:t>
                    </m:r>
                    <m:d>
                      <m:dPr>
                        <m:ctrlPr>
                          <a:rPr lang="en-US" i="1" dirty="0" smtClean="0">
                            <a:solidFill>
                              <a:srgbClr val="C00000"/>
                            </a:solidFill>
                            <a:latin typeface="Cambria Math" panose="02040503050406030204" pitchFamily="18" charset="0"/>
                          </a:rPr>
                        </m:ctrlPr>
                      </m:dPr>
                      <m:e>
                        <m:rad>
                          <m:radPr>
                            <m:degHide m:val="on"/>
                            <m:ctrlPr>
                              <a:rPr lang="en-US" b="0" i="1" dirty="0" smtClean="0">
                                <a:solidFill>
                                  <a:srgbClr val="C00000"/>
                                </a:solidFill>
                                <a:latin typeface="Cambria Math" panose="02040503050406030204" pitchFamily="18" charset="0"/>
                              </a:rPr>
                            </m:ctrlPr>
                          </m:radPr>
                          <m:deg/>
                          <m:e>
                            <m:r>
                              <a:rPr lang="en-US" b="0" i="1" dirty="0" smtClean="0">
                                <a:solidFill>
                                  <a:srgbClr val="C00000"/>
                                </a:solidFill>
                                <a:latin typeface="Cambria Math" panose="02040503050406030204" pitchFamily="18" charset="0"/>
                              </a:rPr>
                              <m:t>𝑛</m:t>
                            </m:r>
                          </m:e>
                        </m:rad>
                      </m:e>
                    </m:d>
                  </m:oMath>
                </a14:m>
                <a:r>
                  <a:rPr lang="en-US" dirty="0"/>
                  <a:t>, </a:t>
                </a:r>
                <a14:m>
                  <m:oMath xmlns:m="http://schemas.openxmlformats.org/officeDocument/2006/math">
                    <m:r>
                      <a:rPr lang="en-US" i="1" dirty="0">
                        <a:solidFill>
                          <a:srgbClr val="C00000"/>
                        </a:solidFill>
                        <a:latin typeface="Cambria Math" panose="02040503050406030204" pitchFamily="18" charset="0"/>
                      </a:rPr>
                      <m:t>𝑂</m:t>
                    </m:r>
                    <m:r>
                      <a:rPr lang="en-US" i="1" dirty="0">
                        <a:solidFill>
                          <a:srgbClr val="C00000"/>
                        </a:solidFill>
                        <a:latin typeface="Cambria Math" panose="02040503050406030204" pitchFamily="18" charset="0"/>
                      </a:rPr>
                      <m:t>(</m:t>
                    </m:r>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𝑛</m:t>
                        </m:r>
                      </m:e>
                      <m:sup>
                        <m:r>
                          <a:rPr lang="en-US" b="0" i="1" dirty="0" smtClean="0">
                            <a:solidFill>
                              <a:srgbClr val="C00000"/>
                            </a:solidFill>
                            <a:latin typeface="Cambria Math" panose="02040503050406030204" pitchFamily="18" charset="0"/>
                          </a:rPr>
                          <m:t>2</m:t>
                        </m:r>
                      </m:sup>
                    </m:sSup>
                    <m:r>
                      <a:rPr lang="en-US" i="1" dirty="0">
                        <a:solidFill>
                          <a:srgbClr val="C00000"/>
                        </a:solidFill>
                        <a:latin typeface="Cambria Math" panose="02040503050406030204" pitchFamily="18" charset="0"/>
                      </a:rPr>
                      <m:t>)</m:t>
                    </m:r>
                  </m:oMath>
                </a14:m>
                <a:endParaRPr lang="en-US" dirty="0"/>
              </a:p>
              <a:p>
                <a:endParaRPr lang="en-US" dirty="0"/>
              </a:p>
              <a:p>
                <a:endParaRPr lang="en-US" dirty="0"/>
              </a:p>
              <a:p>
                <a:r>
                  <a:rPr lang="en-US" dirty="0"/>
                  <a:t>Reductions, e.g., NP-hardness</a:t>
                </a:r>
              </a:p>
              <a:p>
                <a:endParaRPr lang="en-US" dirty="0"/>
              </a:p>
              <a:p>
                <a:endParaRPr lang="en-US" dirty="0"/>
              </a:p>
              <a:p>
                <a:r>
                  <a:rPr lang="en-US" dirty="0"/>
                  <a:t>Mathematical maturity, exposure to reading and writing proofs</a:t>
                </a:r>
              </a:p>
            </p:txBody>
          </p:sp>
        </mc:Choice>
        <mc:Fallback xmlns="">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p:spTree>
    <p:extLst>
      <p:ext uri="{BB962C8B-B14F-4D97-AF65-F5344CB8AC3E}">
        <p14:creationId xmlns:p14="http://schemas.microsoft.com/office/powerpoint/2010/main" val="3885310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a:xfrm>
            <a:off x="1506775" y="2200687"/>
            <a:ext cx="8173825" cy="2550500"/>
          </a:xfrm>
        </p:spPr>
        <p:txBody>
          <a:bodyPr>
            <a:normAutofit/>
          </a:bodyPr>
          <a:lstStyle/>
          <a:p>
            <a:pPr algn="ctr"/>
            <a:r>
              <a:rPr lang="en-US" sz="5400" dirty="0">
                <a:solidFill>
                  <a:srgbClr val="C00000"/>
                </a:solidFill>
              </a:rPr>
              <a:t>Questions?</a:t>
            </a:r>
          </a:p>
        </p:txBody>
      </p:sp>
    </p:spTree>
    <p:extLst>
      <p:ext uri="{BB962C8B-B14F-4D97-AF65-F5344CB8AC3E}">
        <p14:creationId xmlns:p14="http://schemas.microsoft.com/office/powerpoint/2010/main" val="417036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Probability Basics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Random variable (</a:t>
                </a:r>
                <a14:m>
                  <m:oMath xmlns:m="http://schemas.openxmlformats.org/officeDocument/2006/math">
                    <m:r>
                      <a:rPr lang="en-US" i="1" dirty="0" smtClean="0">
                        <a:solidFill>
                          <a:srgbClr val="C00000"/>
                        </a:solidFill>
                        <a:latin typeface="Cambria Math" panose="02040503050406030204" pitchFamily="18" charset="0"/>
                      </a:rPr>
                      <m:t>𝑋</m:t>
                    </m:r>
                  </m:oMath>
                </a14:m>
                <a:r>
                  <a:rPr lang="en-US" dirty="0"/>
                  <a:t>)</a:t>
                </a:r>
              </a:p>
              <a:p>
                <a:endParaRPr lang="en-US" dirty="0"/>
              </a:p>
              <a:p>
                <a:r>
                  <a:rPr lang="en-US" dirty="0"/>
                  <a:t>Sample space (</a:t>
                </a:r>
                <a14:m>
                  <m:oMath xmlns:m="http://schemas.openxmlformats.org/officeDocument/2006/math">
                    <m:r>
                      <m:rPr>
                        <m:sty m:val="p"/>
                      </m:rPr>
                      <a:rPr lang="en-US" b="0" i="0" dirty="0" smtClean="0">
                        <a:solidFill>
                          <a:srgbClr val="C00000"/>
                        </a:solidFill>
                        <a:latin typeface="Cambria Math" panose="02040503050406030204" pitchFamily="18" charset="0"/>
                      </a:rPr>
                      <m:t>Ω</m:t>
                    </m:r>
                  </m:oMath>
                </a14:m>
                <a:r>
                  <a:rPr lang="en-US" dirty="0"/>
                  <a:t>): Set of possible values (discrete/continuous, finite/infinite)</a:t>
                </a:r>
              </a:p>
              <a:p>
                <a:endParaRPr lang="en-US" dirty="0"/>
              </a:p>
              <a:p>
                <a:r>
                  <a:rPr lang="en-US" dirty="0"/>
                  <a:t>Probability: </a:t>
                </a:r>
                <a14:m>
                  <m:oMath xmlns:m="http://schemas.openxmlformats.org/officeDocument/2006/math">
                    <m:r>
                      <m:rPr>
                        <m:sty m:val="p"/>
                      </m:rPr>
                      <a:rPr lang="en-US" b="0" i="0" dirty="0" smtClean="0">
                        <a:solidFill>
                          <a:srgbClr val="C00000"/>
                        </a:solidFill>
                        <a:latin typeface="Cambria Math" panose="02040503050406030204" pitchFamily="18" charset="0"/>
                      </a:rPr>
                      <m:t>Pr</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oMath>
                </a14:m>
                <a:r>
                  <a:rPr lang="en-US" dirty="0"/>
                  <a:t> represents the probability that the random variable </a:t>
                </a:r>
                <a14:m>
                  <m:oMath xmlns:m="http://schemas.openxmlformats.org/officeDocument/2006/math">
                    <m:r>
                      <a:rPr lang="en-US" i="1" dirty="0" smtClean="0">
                        <a:solidFill>
                          <a:srgbClr val="C00000"/>
                        </a:solidFill>
                        <a:latin typeface="Cambria Math" panose="02040503050406030204" pitchFamily="18" charset="0"/>
                      </a:rPr>
                      <m:t>𝑋</m:t>
                    </m:r>
                  </m:oMath>
                </a14:m>
                <a:r>
                  <a:rPr lang="en-US" dirty="0"/>
                  <a:t> achieves value </a:t>
                </a:r>
                <a14:m>
                  <m:oMath xmlns:m="http://schemas.openxmlformats.org/officeDocument/2006/math">
                    <m:r>
                      <a:rPr lang="en-US" b="0" i="1" smtClean="0">
                        <a:solidFill>
                          <a:srgbClr val="C00000"/>
                        </a:solidFill>
                        <a:latin typeface="Cambria Math" panose="02040503050406030204" pitchFamily="18" charset="0"/>
                      </a:rPr>
                      <m:t>𝑥</m:t>
                    </m:r>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Ω</m:t>
                    </m:r>
                  </m:oMath>
                </a14:m>
                <a:endParaRPr lang="en-US" dirty="0"/>
              </a:p>
            </p:txBody>
          </p:sp>
        </mc:Choice>
        <mc:Fallback xmlns="">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42557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Joint and Conditional Probability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Joint distribution: </a:t>
                </a:r>
                <a14:m>
                  <m:oMath xmlns:m="http://schemas.openxmlformats.org/officeDocument/2006/math">
                    <m:r>
                      <m:rPr>
                        <m:sty m:val="p"/>
                      </m:rPr>
                      <a:rPr lang="en-US" b="0" i="0" dirty="0" smtClean="0">
                        <a:solidFill>
                          <a:srgbClr val="C00000"/>
                        </a:solidFill>
                        <a:latin typeface="Cambria Math" panose="02040503050406030204" pitchFamily="18" charset="0"/>
                      </a:rPr>
                      <m:t>Pr</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 </m:t>
                    </m:r>
                    <m:r>
                      <a:rPr lang="en-US" b="0" i="1" dirty="0" smtClean="0">
                        <a:solidFill>
                          <a:srgbClr val="C00000"/>
                        </a:solidFill>
                        <a:latin typeface="Cambria Math" panose="02040503050406030204" pitchFamily="18" charset="0"/>
                      </a:rPr>
                      <m:t>𝑌</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oMath>
                </a14:m>
                <a:r>
                  <a:rPr lang="en-US" dirty="0"/>
                  <a:t> is the probability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and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achieve values </a:t>
                </a:r>
                <a14:m>
                  <m:oMath xmlns:m="http://schemas.openxmlformats.org/officeDocument/2006/math">
                    <m:r>
                      <a:rPr lang="en-US" b="0" i="1" dirty="0" smtClean="0">
                        <a:solidFill>
                          <a:srgbClr val="C00000"/>
                        </a:solidFill>
                        <a:latin typeface="Cambria Math" panose="02040503050406030204" pitchFamily="18" charset="0"/>
                      </a:rPr>
                      <m:t>𝑥</m:t>
                    </m:r>
                  </m:oMath>
                </a14:m>
                <a:r>
                  <a:rPr lang="en-US" dirty="0"/>
                  <a:t> and </a:t>
                </a:r>
                <a14:m>
                  <m:oMath xmlns:m="http://schemas.openxmlformats.org/officeDocument/2006/math">
                    <m:r>
                      <a:rPr lang="en-US" b="0" i="1" dirty="0" smtClean="0">
                        <a:solidFill>
                          <a:srgbClr val="C00000"/>
                        </a:solidFill>
                        <a:latin typeface="Cambria Math" panose="02040503050406030204" pitchFamily="18" charset="0"/>
                      </a:rPr>
                      <m:t>𝑦</m:t>
                    </m:r>
                  </m:oMath>
                </a14:m>
                <a:r>
                  <a:rPr lang="en-US" dirty="0"/>
                  <a:t> respectively</a:t>
                </a:r>
              </a:p>
              <a:p>
                <a:endParaRPr lang="en-US" dirty="0"/>
              </a:p>
              <a:p>
                <a:r>
                  <a:rPr lang="en-US" dirty="0"/>
                  <a:t>Conditional distribution: </a:t>
                </a:r>
                <a14:m>
                  <m:oMath xmlns:m="http://schemas.openxmlformats.org/officeDocument/2006/math">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𝑌</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e>
                    </m:d>
                  </m:oMath>
                </a14:m>
                <a:r>
                  <a:rPr lang="en-US" dirty="0"/>
                  <a:t> is the probability that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achieves the value </a:t>
                </a:r>
                <a14:m>
                  <m:oMath xmlns:m="http://schemas.openxmlformats.org/officeDocument/2006/math">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 </m:t>
                    </m:r>
                  </m:oMath>
                </a14:m>
                <a:r>
                  <a:rPr lang="en-US" dirty="0"/>
                  <a:t>when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achieves the value </a:t>
                </a:r>
                <a14:m>
                  <m:oMath xmlns:m="http://schemas.openxmlformats.org/officeDocument/2006/math">
                    <m:r>
                      <a:rPr lang="en-US" b="0" i="1" dirty="0" smtClean="0">
                        <a:solidFill>
                          <a:srgbClr val="C00000"/>
                        </a:solidFill>
                        <a:latin typeface="Cambria Math" panose="02040503050406030204" pitchFamily="18" charset="0"/>
                      </a:rPr>
                      <m:t>𝑦</m:t>
                    </m:r>
                  </m:oMath>
                </a14:m>
                <a:endParaRPr lang="en-US" dirty="0"/>
              </a:p>
              <a:p>
                <a:endParaRPr lang="en-US" dirty="0"/>
              </a:p>
              <a:p>
                <a:endParaRPr lang="en-US" dirty="0"/>
              </a:p>
              <a:p>
                <a:endParaRPr lang="en-US" dirty="0"/>
              </a:p>
              <a:p>
                <a:r>
                  <a:rPr lang="en-US" dirty="0"/>
                  <a:t>Marginal distribution: </a:t>
                </a:r>
                <a14:m>
                  <m:oMath xmlns:m="http://schemas.openxmlformats.org/officeDocument/2006/math">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e>
                    </m:d>
                    <m:r>
                      <a:rPr lang="en-US" b="0" i="1" dirty="0" smtClean="0">
                        <a:solidFill>
                          <a:srgbClr val="C00000"/>
                        </a:solidFill>
                        <a:latin typeface="Cambria Math" panose="02040503050406030204" pitchFamily="18" charset="0"/>
                      </a:rPr>
                      <m:t>=</m:t>
                    </m:r>
                    <m:nary>
                      <m:naryPr>
                        <m:chr m:val="∑"/>
                        <m:supHide m:val="on"/>
                        <m:ctrlPr>
                          <a:rPr lang="en-US" b="0" i="1" dirty="0" smtClean="0">
                            <a:solidFill>
                              <a:srgbClr val="C00000"/>
                            </a:solidFill>
                            <a:latin typeface="Cambria Math" panose="02040503050406030204" pitchFamily="18" charset="0"/>
                          </a:rPr>
                        </m:ctrlPr>
                      </m:naryPr>
                      <m:sub>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sSub>
                          <m:sSubPr>
                            <m:ctrlPr>
                              <a:rPr lang="en-US" b="0" i="1" dirty="0" smtClean="0">
                                <a:solidFill>
                                  <a:srgbClr val="C00000"/>
                                </a:solidFill>
                                <a:latin typeface="Cambria Math" panose="02040503050406030204" pitchFamily="18" charset="0"/>
                              </a:rPr>
                            </m:ctrlPr>
                          </m:sSubPr>
                          <m:e>
                            <m:r>
                              <m:rPr>
                                <m:sty m:val="p"/>
                              </m:rPr>
                              <a:rPr lang="en-US" b="0" i="0" dirty="0" smtClean="0">
                                <a:solidFill>
                                  <a:srgbClr val="C00000"/>
                                </a:solidFill>
                                <a:latin typeface="Cambria Math" panose="02040503050406030204" pitchFamily="18" charset="0"/>
                              </a:rPr>
                              <m:t>Ω</m:t>
                            </m:r>
                          </m:e>
                          <m:sub>
                            <m:r>
                              <a:rPr lang="en-US" b="0" i="1" dirty="0" smtClean="0">
                                <a:solidFill>
                                  <a:srgbClr val="C00000"/>
                                </a:solidFill>
                                <a:latin typeface="Cambria Math" panose="02040503050406030204" pitchFamily="18" charset="0"/>
                              </a:rPr>
                              <m:t>𝑌</m:t>
                            </m:r>
                          </m:sub>
                        </m:sSub>
                      </m:sub>
                      <m:sup/>
                      <m:e>
                        <m:r>
                          <m:rPr>
                            <m:sty m:val="p"/>
                          </m:rPr>
                          <a:rPr lang="en-US" b="0" i="0" dirty="0" smtClean="0">
                            <a:solidFill>
                              <a:srgbClr val="C00000"/>
                            </a:solidFill>
                            <a:latin typeface="Cambria Math" panose="02040503050406030204" pitchFamily="18" charset="0"/>
                          </a:rPr>
                          <m:t>Pr</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𝑌</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e>
                    </m:nary>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16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DE4CEA-73D7-CD0E-D451-149152B610B0}"/>
                  </a:ext>
                </a:extLst>
              </p:cNvPr>
              <p:cNvSpPr txBox="1"/>
              <p:nvPr/>
            </p:nvSpPr>
            <p:spPr>
              <a:xfrm>
                <a:off x="3048000" y="4275275"/>
                <a:ext cx="6096000" cy="10030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𝑥</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𝑌</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𝑦</m:t>
                          </m:r>
                        </m:e>
                      </m:d>
                      <m:r>
                        <a:rPr lang="en-US" sz="2800" b="0" i="1" dirty="0" smtClean="0">
                          <a:solidFill>
                            <a:srgbClr val="C00000"/>
                          </a:solidFill>
                          <a:latin typeface="Cambria Math" panose="02040503050406030204" pitchFamily="18" charset="0"/>
                        </a:rPr>
                        <m:t>=</m:t>
                      </m:r>
                      <m:f>
                        <m:fPr>
                          <m:ctrlPr>
                            <a:rPr lang="en-US" sz="2800" b="0" i="1" dirty="0" smtClean="0">
                              <a:solidFill>
                                <a:srgbClr val="C00000"/>
                              </a:solidFill>
                              <a:latin typeface="Cambria Math" panose="02040503050406030204" pitchFamily="18" charset="0"/>
                            </a:rPr>
                          </m:ctrlPr>
                        </m:fPr>
                        <m:num>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𝑥</m:t>
                              </m:r>
                              <m:r>
                                <a:rPr lang="en-US" sz="2800" b="0" i="1" dirty="0" smtClean="0">
                                  <a:solidFill>
                                    <a:srgbClr val="C00000"/>
                                  </a:solidFill>
                                  <a:latin typeface="Cambria Math" panose="02040503050406030204" pitchFamily="18" charset="0"/>
                                </a:rPr>
                                <m:t>, </m:t>
                              </m:r>
                              <m:r>
                                <a:rPr lang="en-US" sz="2800" b="0" i="1" dirty="0" smtClean="0">
                                  <a:solidFill>
                                    <a:srgbClr val="C00000"/>
                                  </a:solidFill>
                                  <a:latin typeface="Cambria Math" panose="02040503050406030204" pitchFamily="18" charset="0"/>
                                </a:rPr>
                                <m:t>𝑌</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𝑦</m:t>
                              </m:r>
                            </m:e>
                          </m:d>
                        </m:num>
                        <m:den>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𝑌</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𝑦</m:t>
                              </m:r>
                            </m:e>
                          </m:d>
                        </m:den>
                      </m:f>
                    </m:oMath>
                  </m:oMathPara>
                </a14:m>
                <a:endParaRPr lang="en-US" sz="2800" dirty="0"/>
              </a:p>
            </p:txBody>
          </p:sp>
        </mc:Choice>
        <mc:Fallback xmlns="">
          <p:sp>
            <p:nvSpPr>
              <p:cNvPr id="5" name="TextBox 4">
                <a:extLst>
                  <a:ext uri="{FF2B5EF4-FFF2-40B4-BE49-F238E27FC236}">
                    <a16:creationId xmlns:a16="http://schemas.microsoft.com/office/drawing/2014/main" id="{A2DE4CEA-73D7-CD0E-D451-149152B610B0}"/>
                  </a:ext>
                </a:extLst>
              </p:cNvPr>
              <p:cNvSpPr txBox="1">
                <a:spLocks noRot="1" noChangeAspect="1" noMove="1" noResize="1" noEditPoints="1" noAdjustHandles="1" noChangeArrowheads="1" noChangeShapeType="1" noTextEdit="1"/>
              </p:cNvSpPr>
              <p:nvPr/>
            </p:nvSpPr>
            <p:spPr>
              <a:xfrm>
                <a:off x="3048000" y="4275275"/>
                <a:ext cx="6096000" cy="10030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4670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Independence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Random variables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and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are independent if </a:t>
                </a:r>
                <a14:m>
                  <m:oMath xmlns:m="http://schemas.openxmlformats.org/officeDocument/2006/math">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e>
                    </m:d>
                    <m:r>
                      <a:rPr lang="en-US" b="0" i="0"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𝑌</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e>
                    </m:d>
                  </m:oMath>
                </a14:m>
                <a:r>
                  <a:rPr lang="en-US" dirty="0"/>
                  <a:t> for all possible outcomes </a:t>
                </a:r>
                <a14:m>
                  <m:oMath xmlns:m="http://schemas.openxmlformats.org/officeDocument/2006/math">
                    <m:r>
                      <a:rPr lang="en-US" i="1" dirty="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sSub>
                      <m:sSubPr>
                        <m:ctrlPr>
                          <a:rPr lang="en-US" b="0" i="1" dirty="0" smtClean="0">
                            <a:solidFill>
                              <a:srgbClr val="C00000"/>
                            </a:solidFill>
                            <a:latin typeface="Cambria Math" panose="02040503050406030204" pitchFamily="18" charset="0"/>
                          </a:rPr>
                        </m:ctrlPr>
                      </m:sSubPr>
                      <m:e>
                        <m:r>
                          <m:rPr>
                            <m:sty m:val="p"/>
                          </m:rPr>
                          <a:rPr lang="en-US" b="0" i="0" dirty="0" smtClean="0">
                            <a:solidFill>
                              <a:srgbClr val="C00000"/>
                            </a:solidFill>
                            <a:latin typeface="Cambria Math" panose="02040503050406030204" pitchFamily="18" charset="0"/>
                          </a:rPr>
                          <m:t>Ω</m:t>
                        </m:r>
                      </m:e>
                      <m:sub>
                        <m:r>
                          <a:rPr lang="en-US" b="0" i="1" dirty="0" smtClean="0">
                            <a:solidFill>
                              <a:srgbClr val="C00000"/>
                            </a:solidFill>
                            <a:latin typeface="Cambria Math" panose="02040503050406030204" pitchFamily="18" charset="0"/>
                          </a:rPr>
                          <m:t>𝑋</m:t>
                        </m:r>
                      </m:sub>
                    </m:sSub>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sSub>
                      <m:sSubPr>
                        <m:ctrlPr>
                          <a:rPr lang="en-US" b="0" i="1" dirty="0" smtClean="0">
                            <a:solidFill>
                              <a:srgbClr val="C00000"/>
                            </a:solidFill>
                            <a:latin typeface="Cambria Math" panose="02040503050406030204" pitchFamily="18" charset="0"/>
                          </a:rPr>
                        </m:ctrlPr>
                      </m:sSubPr>
                      <m:e>
                        <m:r>
                          <m:rPr>
                            <m:sty m:val="p"/>
                          </m:rPr>
                          <a:rPr lang="en-US" b="0" i="0" dirty="0" smtClean="0">
                            <a:solidFill>
                              <a:srgbClr val="C00000"/>
                            </a:solidFill>
                            <a:latin typeface="Cambria Math" panose="02040503050406030204" pitchFamily="18" charset="0"/>
                          </a:rPr>
                          <m:t>Ω</m:t>
                        </m:r>
                      </m:e>
                      <m:sub>
                        <m:r>
                          <a:rPr lang="en-US" b="0" i="1" dirty="0" smtClean="0">
                            <a:solidFill>
                              <a:srgbClr val="C00000"/>
                            </a:solidFill>
                            <a:latin typeface="Cambria Math" panose="02040503050406030204" pitchFamily="18" charset="0"/>
                          </a:rPr>
                          <m:t>𝑌</m:t>
                        </m:r>
                      </m:sub>
                    </m:sSub>
                  </m:oMath>
                </a14:m>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spTree>
    <p:extLst>
      <p:ext uri="{BB962C8B-B14F-4D97-AF65-F5344CB8AC3E}">
        <p14:creationId xmlns:p14="http://schemas.microsoft.com/office/powerpoint/2010/main" val="35375625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Independence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we have a bag with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red marble and </a:t>
                </a:r>
                <a14:m>
                  <m:oMath xmlns:m="http://schemas.openxmlformats.org/officeDocument/2006/math">
                    <m:r>
                      <a:rPr lang="en-US" b="0" i="0" dirty="0" smtClean="0">
                        <a:solidFill>
                          <a:srgbClr val="C00000"/>
                        </a:solidFill>
                        <a:latin typeface="Cambria Math" panose="02040503050406030204" pitchFamily="18" charset="0"/>
                      </a:rPr>
                      <m:t>1</m:t>
                    </m:r>
                  </m:oMath>
                </a14:m>
                <a:r>
                  <a:rPr lang="en-US" dirty="0"/>
                  <a:t> blue marble. </a:t>
                </a:r>
              </a:p>
              <a:p>
                <a:pPr lvl="1"/>
                <a:r>
                  <a:rPr lang="en-US" dirty="0"/>
                  <a:t>We draw a marble randomly from the bag</a:t>
                </a:r>
              </a:p>
              <a:p>
                <a:pPr lvl="1"/>
                <a:r>
                  <a:rPr lang="en-US" dirty="0"/>
                  <a:t>We put the marble back in the bag</a:t>
                </a:r>
              </a:p>
              <a:p>
                <a:pPr lvl="1"/>
                <a:r>
                  <a:rPr lang="en-US" dirty="0"/>
                  <a:t>We randomly draw another marble from the bag</a:t>
                </a:r>
              </a:p>
              <a:p>
                <a:pPr lvl="1"/>
                <a:endParaRPr lang="en-US" dirty="0"/>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be the color of the first marble drawn</a:t>
                </a:r>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be the color of the second marble drawn</a:t>
                </a:r>
              </a:p>
              <a:p>
                <a:endParaRPr lang="en-US" dirty="0"/>
              </a:p>
              <a:p>
                <a:r>
                  <a:rPr lang="en-US" dirty="0"/>
                  <a:t>Are </a:t>
                </a:r>
                <a14:m>
                  <m:oMath xmlns:m="http://schemas.openxmlformats.org/officeDocument/2006/math">
                    <m:r>
                      <a:rPr lang="en-US" i="1" dirty="0">
                        <a:solidFill>
                          <a:srgbClr val="C00000"/>
                        </a:solidFill>
                        <a:latin typeface="Cambria Math" panose="02040503050406030204" pitchFamily="18" charset="0"/>
                      </a:rPr>
                      <m:t>𝑋</m:t>
                    </m:r>
                  </m:oMath>
                </a14:m>
                <a:r>
                  <a:rPr lang="en-US" dirty="0"/>
                  <a:t> and </a:t>
                </a:r>
                <a14:m>
                  <m:oMath xmlns:m="http://schemas.openxmlformats.org/officeDocument/2006/math">
                    <m:r>
                      <a:rPr lang="en-US" b="0" i="1" smtClean="0">
                        <a:solidFill>
                          <a:srgbClr val="C00000"/>
                        </a:solidFill>
                        <a:latin typeface="Cambria Math" panose="02040503050406030204" pitchFamily="18" charset="0"/>
                      </a:rPr>
                      <m:t>𝑌</m:t>
                    </m:r>
                  </m:oMath>
                </a14:m>
                <a:r>
                  <a:rPr lang="en-US" dirty="0"/>
                  <a:t> independent?</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D60D536-6A30-8D8C-F02B-1C90B3D8C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4543" y="3912761"/>
            <a:ext cx="2114550" cy="2162175"/>
          </a:xfrm>
          <a:prstGeom prst="rect">
            <a:avLst/>
          </a:prstGeom>
        </p:spPr>
      </p:pic>
    </p:spTree>
    <p:extLst>
      <p:ext uri="{BB962C8B-B14F-4D97-AF65-F5344CB8AC3E}">
        <p14:creationId xmlns:p14="http://schemas.microsoft.com/office/powerpoint/2010/main" val="1280438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Independence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we have a bag with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red marble and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blue marble. </a:t>
                </a:r>
              </a:p>
              <a:p>
                <a:pPr lvl="1"/>
                <a:r>
                  <a:rPr lang="en-US" dirty="0"/>
                  <a:t>We draw a marble randomly from the bag</a:t>
                </a:r>
              </a:p>
              <a:p>
                <a:pPr lvl="1"/>
                <a:r>
                  <a:rPr lang="en-US" dirty="0"/>
                  <a:t>We DO NOT put the marble back in the bag</a:t>
                </a:r>
              </a:p>
              <a:p>
                <a:pPr lvl="1"/>
                <a:r>
                  <a:rPr lang="en-US" dirty="0"/>
                  <a:t>We randomly draw another marble from the bag</a:t>
                </a:r>
              </a:p>
              <a:p>
                <a:pPr lvl="1"/>
                <a:endParaRPr lang="en-US" dirty="0"/>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be the color of the first marble drawn</a:t>
                </a:r>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be the color of the second marble drawn</a:t>
                </a:r>
              </a:p>
              <a:p>
                <a:endParaRPr lang="en-US" dirty="0"/>
              </a:p>
              <a:p>
                <a:r>
                  <a:rPr lang="en-US" dirty="0"/>
                  <a:t>Are </a:t>
                </a:r>
                <a14:m>
                  <m:oMath xmlns:m="http://schemas.openxmlformats.org/officeDocument/2006/math">
                    <m:r>
                      <a:rPr lang="en-US" i="1" dirty="0">
                        <a:solidFill>
                          <a:srgbClr val="C00000"/>
                        </a:solidFill>
                        <a:latin typeface="Cambria Math" panose="02040503050406030204" pitchFamily="18" charset="0"/>
                      </a:rPr>
                      <m:t>𝑋</m:t>
                    </m:r>
                  </m:oMath>
                </a14:m>
                <a:r>
                  <a:rPr lang="en-US" dirty="0"/>
                  <a:t> and </a:t>
                </a:r>
                <a14:m>
                  <m:oMath xmlns:m="http://schemas.openxmlformats.org/officeDocument/2006/math">
                    <m:r>
                      <a:rPr lang="en-US" b="0" i="1" smtClean="0">
                        <a:solidFill>
                          <a:srgbClr val="C00000"/>
                        </a:solidFill>
                        <a:latin typeface="Cambria Math" panose="02040503050406030204" pitchFamily="18" charset="0"/>
                      </a:rPr>
                      <m:t>𝑌</m:t>
                    </m:r>
                  </m:oMath>
                </a14:m>
                <a:r>
                  <a:rPr lang="en-US" dirty="0"/>
                  <a:t> independent?</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C073AF7-2B85-73AC-D3AA-FF4EDF0F9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4543" y="3912761"/>
            <a:ext cx="2114550" cy="2162175"/>
          </a:xfrm>
          <a:prstGeom prst="rect">
            <a:avLst/>
          </a:prstGeom>
        </p:spPr>
      </p:pic>
    </p:spTree>
    <p:extLst>
      <p:ext uri="{BB962C8B-B14F-4D97-AF65-F5344CB8AC3E}">
        <p14:creationId xmlns:p14="http://schemas.microsoft.com/office/powerpoint/2010/main" val="1360597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D4B894-1742-06F8-403D-6C06D2144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6141"/>
            <a:ext cx="12192000" cy="6345717"/>
          </a:xfrm>
          <a:prstGeom prst="rect">
            <a:avLst/>
          </a:prstGeom>
        </p:spPr>
      </p:pic>
    </p:spTree>
    <p:extLst>
      <p:ext uri="{BB962C8B-B14F-4D97-AF65-F5344CB8AC3E}">
        <p14:creationId xmlns:p14="http://schemas.microsoft.com/office/powerpoint/2010/main" val="1871941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Boole’s Inequality (Union Bound)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Let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oMath>
                </a14:m>
                <a:r>
                  <a:rPr lang="en-US" dirty="0"/>
                  <a:t> be a set of events that occur with probability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𝑝</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𝑝</m:t>
                        </m:r>
                      </m:e>
                      <m:sub>
                        <m:r>
                          <a:rPr lang="en-US" b="0" i="1" dirty="0" smtClean="0">
                            <a:solidFill>
                              <a:srgbClr val="C00000"/>
                            </a:solidFill>
                            <a:latin typeface="Cambria Math" panose="02040503050406030204" pitchFamily="18" charset="0"/>
                          </a:rPr>
                          <m:t>𝑘</m:t>
                        </m:r>
                      </m:sub>
                    </m:sSub>
                  </m:oMath>
                </a14:m>
                <a:endParaRPr lang="en-US" dirty="0"/>
              </a:p>
              <a:p>
                <a:endParaRPr lang="en-US" dirty="0"/>
              </a:p>
              <a:p>
                <a:endParaRPr lang="en-US" dirty="0"/>
              </a:p>
              <a:p>
                <a:r>
                  <a:rPr lang="en-US" dirty="0"/>
                  <a:t>The probability that </a:t>
                </a:r>
                <a:r>
                  <a:rPr lang="en-US" dirty="0">
                    <a:solidFill>
                      <a:srgbClr val="FF0000"/>
                    </a:solidFill>
                  </a:rPr>
                  <a:t>at least one</a:t>
                </a:r>
                <a:r>
                  <a:rPr lang="en-US" dirty="0"/>
                  <a:t> of the events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oMath>
                </a14:m>
                <a:r>
                  <a:rPr lang="en-US" dirty="0"/>
                  <a:t> occurs is at most </a:t>
                </a:r>
                <a14:m>
                  <m:oMath xmlns:m="http://schemas.openxmlformats.org/officeDocument/2006/math">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1</m:t>
                        </m:r>
                      </m:sub>
                    </m:sSub>
                    <m:r>
                      <a:rPr lang="en-US" b="0" i="1" dirty="0" smtClean="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𝑘</m:t>
                        </m:r>
                      </m:sub>
                    </m:sSub>
                  </m:oMath>
                </a14:m>
                <a:endParaRPr lang="en-US" dirty="0"/>
              </a:p>
              <a:p>
                <a:endParaRPr lang="en-US" dirty="0"/>
              </a:p>
              <a:p>
                <a:endParaRPr lang="en-US" dirty="0"/>
              </a:p>
              <a:p>
                <a:r>
                  <a:rPr lang="en-US" dirty="0"/>
                  <a:t>Implication: the probability that </a:t>
                </a:r>
                <a:r>
                  <a:rPr lang="en-US" dirty="0">
                    <a:solidFill>
                      <a:srgbClr val="FF0000"/>
                    </a:solidFill>
                  </a:rPr>
                  <a:t>NONE</a:t>
                </a:r>
                <a:r>
                  <a:rPr lang="en-US" dirty="0"/>
                  <a:t> of the events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oMath>
                </a14:m>
                <a:r>
                  <a:rPr lang="en-US" dirty="0"/>
                  <a:t> occur is at least </a:t>
                </a:r>
                <a14:m>
                  <m:oMath xmlns:m="http://schemas.openxmlformats.org/officeDocument/2006/math">
                    <m:r>
                      <a:rPr lang="en-US" b="0" i="0" dirty="0" smtClean="0">
                        <a:solidFill>
                          <a:srgbClr val="C00000"/>
                        </a:solidFill>
                        <a:latin typeface="Cambria Math" panose="02040503050406030204" pitchFamily="18" charset="0"/>
                      </a:rPr>
                      <m:t>1−(</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1</m:t>
                        </m:r>
                      </m:sub>
                    </m:sSub>
                    <m:r>
                      <a:rPr lang="en-US" b="0" i="1" dirty="0" smtClean="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𝑘</m:t>
                        </m:r>
                      </m:sub>
                    </m:sSub>
                    <m:r>
                      <a:rPr lang="en-US" b="0" i="1" dirty="0" smtClean="0">
                        <a:solidFill>
                          <a:srgbClr val="C00000"/>
                        </a:solidFill>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522"/>
                </a:stretch>
              </a:blipFill>
            </p:spPr>
            <p:txBody>
              <a:bodyPr/>
              <a:lstStyle/>
              <a:p>
                <a:r>
                  <a:rPr lang="en-US">
                    <a:noFill/>
                  </a:rPr>
                  <a:t> </a:t>
                </a:r>
              </a:p>
            </p:txBody>
          </p:sp>
        </mc:Fallback>
      </mc:AlternateContent>
    </p:spTree>
    <p:extLst>
      <p:ext uri="{BB962C8B-B14F-4D97-AF65-F5344CB8AC3E}">
        <p14:creationId xmlns:p14="http://schemas.microsoft.com/office/powerpoint/2010/main" val="42534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Boole’s Inequality (Union Bound)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14:m>
                  <m:oMath xmlns:m="http://schemas.openxmlformats.org/officeDocument/2006/math">
                    <m:r>
                      <m:rPr>
                        <m:sty m:val="p"/>
                      </m:rPr>
                      <a:rPr lang="en-US" i="0" dirty="0" smtClean="0">
                        <a:solidFill>
                          <a:srgbClr val="C00000"/>
                        </a:solidFill>
                        <a:latin typeface="Cambria Math" panose="02040503050406030204" pitchFamily="18" charset="0"/>
                      </a:rPr>
                      <m:t>P</m:t>
                    </m:r>
                    <m:r>
                      <m:rPr>
                        <m:sty m:val="p"/>
                      </m:rPr>
                      <a:rPr lang="en-US" b="0" i="0" dirty="0" smtClean="0">
                        <a:solidFill>
                          <a:srgbClr val="C00000"/>
                        </a:solidFill>
                        <a:latin typeface="Cambria Math" panose="02040503050406030204" pitchFamily="18" charset="0"/>
                      </a:rPr>
                      <m:t>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𝐵</m:t>
                        </m:r>
                      </m:e>
                    </m:d>
                    <m:r>
                      <a:rPr lang="en-US" b="0" i="0"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𝐴</m:t>
                        </m:r>
                      </m:e>
                    </m:d>
                    <m:r>
                      <a:rPr lang="en-US" b="0" i="0"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𝐵</m:t>
                        </m:r>
                      </m:e>
                    </m:d>
                    <m:r>
                      <a:rPr lang="en-US" b="0" i="0" dirty="0" smtClean="0">
                        <a:solidFill>
                          <a:srgbClr val="C00000"/>
                        </a:solidFill>
                        <a:latin typeface="Cambria Math" panose="02040503050406030204" pitchFamily="18" charset="0"/>
                      </a:rPr>
                      <m:t>−</m:t>
                    </m:r>
                    <m:r>
                      <m:rPr>
                        <m:sty m:val="p"/>
                      </m:rPr>
                      <a:rPr lang="en-US" dirty="0">
                        <a:solidFill>
                          <a:srgbClr val="C00000"/>
                        </a:solidFill>
                        <a:latin typeface="Cambria Math" panose="02040503050406030204" pitchFamily="18" charset="0"/>
                      </a:rPr>
                      <m:t>Pr</m:t>
                    </m:r>
                    <m:d>
                      <m:dPr>
                        <m:begChr m:val="["/>
                        <m:endChr m:val="]"/>
                        <m:ctrlPr>
                          <a:rPr lang="en-US" i="1" dirty="0">
                            <a:solidFill>
                              <a:srgbClr val="C00000"/>
                            </a:solidFill>
                            <a:latin typeface="Cambria Math" panose="02040503050406030204" pitchFamily="18" charset="0"/>
                          </a:rPr>
                        </m:ctrlPr>
                      </m:dPr>
                      <m:e>
                        <m:r>
                          <a:rPr lang="en-US" i="1" dirty="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𝐵</m:t>
                        </m:r>
                      </m:e>
                    </m:d>
                  </m:oMath>
                </a14:m>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Proof by induction</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b="-14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792D1D1F-E6E0-2CDE-BF82-527721A15D41}"/>
                  </a:ext>
                </a:extLst>
              </p:cNvPr>
              <p:cNvSpPr/>
              <p:nvPr/>
            </p:nvSpPr>
            <p:spPr>
              <a:xfrm>
                <a:off x="2755769" y="2466909"/>
                <a:ext cx="3063712" cy="2956725"/>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dirty="0" smtClean="0">
                          <a:solidFill>
                            <a:srgbClr val="C00000"/>
                          </a:solidFill>
                          <a:latin typeface="Cambria Math" panose="02040503050406030204" pitchFamily="18" charset="0"/>
                        </a:rPr>
                        <m:t>𝐴</m:t>
                      </m:r>
                    </m:oMath>
                  </m:oMathPara>
                </a14:m>
                <a:endParaRPr lang="en-US" sz="3200" dirty="0">
                  <a:solidFill>
                    <a:schemeClr val="tx1"/>
                  </a:solidFill>
                </a:endParaRPr>
              </a:p>
            </p:txBody>
          </p:sp>
        </mc:Choice>
        <mc:Fallback xmlns="">
          <p:sp>
            <p:nvSpPr>
              <p:cNvPr id="4" name="Oval 3">
                <a:extLst>
                  <a:ext uri="{FF2B5EF4-FFF2-40B4-BE49-F238E27FC236}">
                    <a16:creationId xmlns:a16="http://schemas.microsoft.com/office/drawing/2014/main" id="{792D1D1F-E6E0-2CDE-BF82-527721A15D41}"/>
                  </a:ext>
                </a:extLst>
              </p:cNvPr>
              <p:cNvSpPr>
                <a:spLocks noRot="1" noChangeAspect="1" noMove="1" noResize="1" noEditPoints="1" noAdjustHandles="1" noChangeArrowheads="1" noChangeShapeType="1" noTextEdit="1"/>
              </p:cNvSpPr>
              <p:nvPr/>
            </p:nvSpPr>
            <p:spPr>
              <a:xfrm>
                <a:off x="2755769" y="2466909"/>
                <a:ext cx="3063712" cy="2956725"/>
              </a:xfrm>
              <a:prstGeom prst="ellipse">
                <a:avLst/>
              </a:prstGeom>
              <a:blipFill>
                <a:blip r:embed="rId3"/>
                <a:stretch>
                  <a:fillRect/>
                </a:stretch>
              </a:blipFill>
              <a:ln w="28575">
                <a:solidFill>
                  <a:srgbClr val="0070C0"/>
                </a:solidFill>
              </a:ln>
            </p:spPr>
            <p:txBody>
              <a:bodyPr/>
              <a:lstStyle/>
              <a:p>
                <a:r>
                  <a:rPr lang="en-US">
                    <a:noFill/>
                  </a:rPr>
                  <a:t> </a:t>
                </a:r>
              </a:p>
            </p:txBody>
          </p:sp>
        </mc:Fallback>
      </mc:AlternateContent>
      <p:sp>
        <p:nvSpPr>
          <p:cNvPr id="5" name="Oval 4">
            <a:extLst>
              <a:ext uri="{FF2B5EF4-FFF2-40B4-BE49-F238E27FC236}">
                <a16:creationId xmlns:a16="http://schemas.microsoft.com/office/drawing/2014/main" id="{0A0277ED-91DB-7871-42BA-3C70451EDD8E}"/>
              </a:ext>
            </a:extLst>
          </p:cNvPr>
          <p:cNvSpPr/>
          <p:nvPr/>
        </p:nvSpPr>
        <p:spPr>
          <a:xfrm>
            <a:off x="4564144" y="2466909"/>
            <a:ext cx="3063711" cy="2956725"/>
          </a:xfrm>
          <a:prstGeom prst="ellipse">
            <a:avLst/>
          </a:prstGeom>
          <a:no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D88EC87-2BC7-81C9-A69D-324EDF20820A}"/>
                  </a:ext>
                </a:extLst>
              </p:cNvPr>
              <p:cNvSpPr txBox="1"/>
              <p:nvPr/>
            </p:nvSpPr>
            <p:spPr>
              <a:xfrm>
                <a:off x="5438483" y="3682195"/>
                <a:ext cx="20079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b="0" i="1" dirty="0" smtClean="0">
                          <a:solidFill>
                            <a:srgbClr val="C00000"/>
                          </a:solidFill>
                          <a:latin typeface="Cambria Math" panose="02040503050406030204" pitchFamily="18" charset="0"/>
                        </a:rPr>
                        <m:t>𝐵</m:t>
                      </m:r>
                    </m:oMath>
                  </m:oMathPara>
                </a14:m>
                <a:endParaRPr lang="en-US" sz="3200" dirty="0">
                  <a:solidFill>
                    <a:schemeClr val="tx1"/>
                  </a:solidFill>
                </a:endParaRPr>
              </a:p>
            </p:txBody>
          </p:sp>
        </mc:Choice>
        <mc:Fallback xmlns="">
          <p:sp>
            <p:nvSpPr>
              <p:cNvPr id="7" name="TextBox 6">
                <a:extLst>
                  <a:ext uri="{FF2B5EF4-FFF2-40B4-BE49-F238E27FC236}">
                    <a16:creationId xmlns:a16="http://schemas.microsoft.com/office/drawing/2014/main" id="{9D88EC87-2BC7-81C9-A69D-324EDF20820A}"/>
                  </a:ext>
                </a:extLst>
              </p:cNvPr>
              <p:cNvSpPr txBox="1">
                <a:spLocks noRot="1" noChangeAspect="1" noMove="1" noResize="1" noEditPoints="1" noAdjustHandles="1" noChangeArrowheads="1" noChangeShapeType="1" noTextEdit="1"/>
              </p:cNvSpPr>
              <p:nvPr/>
            </p:nvSpPr>
            <p:spPr>
              <a:xfrm>
                <a:off x="5438483" y="3682195"/>
                <a:ext cx="200790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6DAD7F-4C34-EAAB-EF38-7D2B03E5C3DD}"/>
                  </a:ext>
                </a:extLst>
              </p:cNvPr>
              <p:cNvSpPr txBox="1"/>
              <p:nvPr/>
            </p:nvSpPr>
            <p:spPr>
              <a:xfrm>
                <a:off x="2111604" y="3743749"/>
                <a:ext cx="609442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𝐴</m:t>
                      </m:r>
                      <m:r>
                        <a:rPr lang="en-US" sz="2400" b="0" i="1" dirty="0" smtClean="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𝐵</m:t>
                      </m:r>
                    </m:oMath>
                  </m:oMathPara>
                </a14:m>
                <a:endParaRPr lang="en-US" sz="2400" dirty="0"/>
              </a:p>
            </p:txBody>
          </p:sp>
        </mc:Choice>
        <mc:Fallback xmlns="">
          <p:sp>
            <p:nvSpPr>
              <p:cNvPr id="9" name="TextBox 8">
                <a:extLst>
                  <a:ext uri="{FF2B5EF4-FFF2-40B4-BE49-F238E27FC236}">
                    <a16:creationId xmlns:a16="http://schemas.microsoft.com/office/drawing/2014/main" id="{536DAD7F-4C34-EAAB-EF38-7D2B03E5C3DD}"/>
                  </a:ext>
                </a:extLst>
              </p:cNvPr>
              <p:cNvSpPr txBox="1">
                <a:spLocks noRot="1" noChangeAspect="1" noMove="1" noResize="1" noEditPoints="1" noAdjustHandles="1" noChangeArrowheads="1" noChangeShapeType="1" noTextEdit="1"/>
              </p:cNvSpPr>
              <p:nvPr/>
            </p:nvSpPr>
            <p:spPr>
              <a:xfrm>
                <a:off x="2111604" y="3743749"/>
                <a:ext cx="6094428"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498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9558-8CBC-D30A-02F3-65EA383A4C4F}"/>
              </a:ext>
            </a:extLst>
          </p:cNvPr>
          <p:cNvSpPr>
            <a:spLocks noGrp="1"/>
          </p:cNvSpPr>
          <p:nvPr>
            <p:ph type="ctrTitle"/>
          </p:nvPr>
        </p:nvSpPr>
        <p:spPr/>
        <p:txBody>
          <a:bodyPr>
            <a:normAutofit fontScale="90000"/>
          </a:bodyPr>
          <a:lstStyle/>
          <a:p>
            <a:r>
              <a:rPr lang="en-US" dirty="0">
                <a:solidFill>
                  <a:srgbClr val="C00000"/>
                </a:solidFill>
              </a:rPr>
              <a:t>CSCE 689: Special Topics in Modern Algorithms for Data Science </a:t>
            </a:r>
          </a:p>
        </p:txBody>
      </p:sp>
      <p:sp>
        <p:nvSpPr>
          <p:cNvPr id="3" name="Subtitle 2">
            <a:extLst>
              <a:ext uri="{FF2B5EF4-FFF2-40B4-BE49-F238E27FC236}">
                <a16:creationId xmlns:a16="http://schemas.microsoft.com/office/drawing/2014/main" id="{89802CB3-FC8E-C393-0D77-33E8A17F6B16}"/>
              </a:ext>
            </a:extLst>
          </p:cNvPr>
          <p:cNvSpPr>
            <a:spLocks noGrp="1"/>
          </p:cNvSpPr>
          <p:nvPr>
            <p:ph type="subTitle" idx="1"/>
          </p:nvPr>
        </p:nvSpPr>
        <p:spPr>
          <a:xfrm>
            <a:off x="1524000" y="3602037"/>
            <a:ext cx="9144000" cy="2789797"/>
          </a:xfrm>
        </p:spPr>
        <p:txBody>
          <a:bodyPr>
            <a:normAutofit/>
          </a:bodyPr>
          <a:lstStyle/>
          <a:p>
            <a:r>
              <a:rPr lang="en-US" sz="3600" dirty="0"/>
              <a:t>Week 1: Probability basics</a:t>
            </a:r>
          </a:p>
          <a:p>
            <a:endParaRPr lang="en-US" sz="3600" dirty="0"/>
          </a:p>
          <a:p>
            <a:r>
              <a:rPr lang="en-US" sz="2800" dirty="0"/>
              <a:t>Samson Zhou</a:t>
            </a:r>
          </a:p>
        </p:txBody>
      </p:sp>
    </p:spTree>
    <p:extLst>
      <p:ext uri="{BB962C8B-B14F-4D97-AF65-F5344CB8AC3E}">
        <p14:creationId xmlns:p14="http://schemas.microsoft.com/office/powerpoint/2010/main" val="2628566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Trivia Question #1 (Birthday Paradox)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r>
                  <a:rPr lang="en-US" dirty="0"/>
                  <a:t>Suppose we have a fair </a:t>
                </a:r>
                <a14:m>
                  <m:oMath xmlns:m="http://schemas.openxmlformats.org/officeDocument/2006/math">
                    <m:r>
                      <a:rPr lang="en-US" b="0" i="1" dirty="0" smtClean="0">
                        <a:solidFill>
                          <a:srgbClr val="C00000"/>
                        </a:solidFill>
                        <a:latin typeface="Cambria Math" panose="02040503050406030204" pitchFamily="18" charset="0"/>
                      </a:rPr>
                      <m:t>𝑛</m:t>
                    </m:r>
                  </m:oMath>
                </a14:m>
                <a:r>
                  <a:rPr lang="en-US" dirty="0"/>
                  <a:t>-sided die. “On average”, how many times should we roll the die before we see a repeated outcome among the rolls? Example: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5</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2</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4</m:t>
                    </m:r>
                  </m:oMath>
                </a14:m>
                <a:r>
                  <a:rPr lang="en-US" dirty="0"/>
                  <a:t>, </a:t>
                </a:r>
                <a14:m>
                  <m:oMath xmlns:m="http://schemas.openxmlformats.org/officeDocument/2006/math">
                    <m:r>
                      <a:rPr lang="en-US" b="0" i="1" dirty="0" smtClean="0">
                        <a:solidFill>
                          <a:srgbClr val="0070C0"/>
                        </a:solidFill>
                        <a:latin typeface="Cambria Math" panose="02040503050406030204" pitchFamily="18" charset="0"/>
                      </a:rPr>
                      <m:t>5</m:t>
                    </m:r>
                  </m:oMath>
                </a14:m>
                <a:endParaRPr lang="en-US" dirty="0"/>
              </a:p>
              <a:p>
                <a:pPr>
                  <a:buClr>
                    <a:schemeClr val="tx1"/>
                  </a:buClr>
                </a:pPr>
                <a:endParaRPr lang="en-US" dirty="0"/>
              </a:p>
              <a:p>
                <a:pPr>
                  <a:buClr>
                    <a:schemeClr val="tx1"/>
                  </a:buClr>
                </a:pPr>
                <a14:m>
                  <m:oMath xmlns:m="http://schemas.openxmlformats.org/officeDocument/2006/math">
                    <m:r>
                      <m:rPr>
                        <m:sty m:val="p"/>
                      </m:rPr>
                      <a:rPr lang="en-US" b="0" i="0" dirty="0" smtClean="0">
                        <a:solidFill>
                          <a:srgbClr val="C00000"/>
                        </a:solidFill>
                        <a:latin typeface="Cambria Math" panose="02040503050406030204" pitchFamily="18" charset="0"/>
                      </a:rPr>
                      <m:t>Θ</m:t>
                    </m:r>
                    <m:r>
                      <a:rPr lang="en-US" b="0" i="1" dirty="0" smtClean="0">
                        <a:solidFill>
                          <a:srgbClr val="C00000"/>
                        </a:solidFill>
                        <a:latin typeface="Cambria Math" panose="02040503050406030204" pitchFamily="18" charset="0"/>
                      </a:rPr>
                      <m:t>(1)</m:t>
                    </m:r>
                  </m:oMath>
                </a14:m>
                <a:endParaRPr lang="en-US" dirty="0"/>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r>
                      <a:rPr lang="en-US" b="0" i="1" dirty="0" smtClean="0">
                        <a:solidFill>
                          <a:srgbClr val="C00000"/>
                        </a:solidFill>
                        <a:latin typeface="Cambria Math" panose="02040503050406030204" pitchFamily="18" charset="0"/>
                      </a:rPr>
                      <m:t>(</m:t>
                    </m:r>
                    <m:func>
                      <m:funcPr>
                        <m:ctrlPr>
                          <a:rPr lang="en-US" b="0" i="1" dirty="0" smtClean="0">
                            <a:solidFill>
                              <a:srgbClr val="C00000"/>
                            </a:solidFill>
                            <a:latin typeface="Cambria Math" panose="02040503050406030204" pitchFamily="18" charset="0"/>
                          </a:rPr>
                        </m:ctrlPr>
                      </m:funcPr>
                      <m:fName>
                        <m:r>
                          <m:rPr>
                            <m:sty m:val="p"/>
                          </m:rPr>
                          <a:rPr lang="en-US" b="0" i="0" dirty="0" smtClean="0">
                            <a:solidFill>
                              <a:srgbClr val="C00000"/>
                            </a:solidFill>
                            <a:latin typeface="Cambria Math" panose="02040503050406030204" pitchFamily="18" charset="0"/>
                          </a:rPr>
                          <m:t>log</m:t>
                        </m:r>
                      </m:fName>
                      <m:e>
                        <m:r>
                          <a:rPr lang="en-US" b="0" i="1" dirty="0" smtClean="0">
                            <a:solidFill>
                              <a:srgbClr val="C00000"/>
                            </a:solidFill>
                            <a:latin typeface="Cambria Math" panose="02040503050406030204" pitchFamily="18" charset="0"/>
                          </a:rPr>
                          <m:t>𝑛</m:t>
                        </m:r>
                      </m:e>
                    </m:func>
                    <m:r>
                      <a:rPr lang="en-US" b="0" i="1" dirty="0" smtClean="0">
                        <a:solidFill>
                          <a:srgbClr val="C00000"/>
                        </a:solidFill>
                        <a:latin typeface="Cambria Math" panose="02040503050406030204" pitchFamily="18" charset="0"/>
                      </a:rPr>
                      <m:t>)</m:t>
                    </m:r>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r>
                      <a:rPr lang="en-US" b="0" i="1" dirty="0" smtClean="0">
                        <a:solidFill>
                          <a:srgbClr val="C00000"/>
                        </a:solidFill>
                        <a:latin typeface="Cambria Math" panose="02040503050406030204" pitchFamily="18" charset="0"/>
                      </a:rPr>
                      <m:t>(</m:t>
                    </m:r>
                    <m:rad>
                      <m:radPr>
                        <m:degHide m:val="on"/>
                        <m:ctrlPr>
                          <a:rPr lang="en-US" b="0" i="1" dirty="0" smtClean="0">
                            <a:solidFill>
                              <a:srgbClr val="C00000"/>
                            </a:solidFill>
                            <a:latin typeface="Cambria Math" panose="02040503050406030204" pitchFamily="18" charset="0"/>
                          </a:rPr>
                        </m:ctrlPr>
                      </m:radPr>
                      <m:deg/>
                      <m:e>
                        <m:r>
                          <a:rPr lang="en-US" b="0" i="1" dirty="0" smtClean="0">
                            <a:solidFill>
                              <a:srgbClr val="C00000"/>
                            </a:solidFill>
                            <a:latin typeface="Cambria Math" panose="02040503050406030204" pitchFamily="18" charset="0"/>
                          </a:rPr>
                          <m:t>𝑛</m:t>
                        </m:r>
                      </m:e>
                    </m:rad>
                    <m:r>
                      <a:rPr lang="en-US" b="0" i="1" dirty="0" smtClean="0">
                        <a:solidFill>
                          <a:srgbClr val="C00000"/>
                        </a:solidFill>
                        <a:latin typeface="Cambria Math" panose="02040503050406030204" pitchFamily="18" charset="0"/>
                      </a:rPr>
                      <m:t>)</m:t>
                    </m:r>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𝑛</m:t>
                    </m:r>
                    <m:r>
                      <a:rPr lang="en-US" b="0" i="1" dirty="0" smtClean="0">
                        <a:solidFill>
                          <a:srgbClr val="C00000"/>
                        </a:solidFill>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608364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Trivia Question #2 (Limits)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r>
                  <a:rPr lang="en-US" dirty="0"/>
                  <a:t>Let </a:t>
                </a:r>
                <a14:m>
                  <m:oMath xmlns:m="http://schemas.openxmlformats.org/officeDocument/2006/math">
                    <m:r>
                      <a:rPr lang="en-US" b="0" i="1" dirty="0" smtClean="0">
                        <a:solidFill>
                          <a:srgbClr val="C00000"/>
                        </a:solidFill>
                        <a:latin typeface="Cambria Math" panose="02040503050406030204" pitchFamily="18" charset="0"/>
                      </a:rPr>
                      <m:t>𝑐</m:t>
                    </m:r>
                    <m:r>
                      <a:rPr lang="en-US" b="0" i="1" dirty="0" smtClean="0">
                        <a:solidFill>
                          <a:srgbClr val="C00000"/>
                        </a:solidFill>
                        <a:latin typeface="Cambria Math" panose="02040503050406030204" pitchFamily="18" charset="0"/>
                      </a:rPr>
                      <m:t>&gt;0</m:t>
                    </m:r>
                  </m:oMath>
                </a14:m>
                <a:r>
                  <a:rPr lang="en-US" dirty="0"/>
                  <a:t> be a constant. What is </a:t>
                </a:r>
                <a14:m>
                  <m:oMath xmlns:m="http://schemas.openxmlformats.org/officeDocument/2006/math">
                    <m:limLow>
                      <m:limLowPr>
                        <m:ctrlPr>
                          <a:rPr lang="en-US" b="0" i="1" dirty="0" smtClean="0">
                            <a:solidFill>
                              <a:srgbClr val="C00000"/>
                            </a:solidFill>
                            <a:latin typeface="Cambria Math" panose="02040503050406030204" pitchFamily="18" charset="0"/>
                          </a:rPr>
                        </m:ctrlPr>
                      </m:limLowPr>
                      <m:e>
                        <m:r>
                          <m:rPr>
                            <m:sty m:val="p"/>
                          </m:rPr>
                          <a:rPr lang="en-US" b="0" i="0" dirty="0" smtClean="0">
                            <a:solidFill>
                              <a:srgbClr val="C00000"/>
                            </a:solidFill>
                            <a:latin typeface="Cambria Math" panose="02040503050406030204" pitchFamily="18" charset="0"/>
                          </a:rPr>
                          <m:t>lim</m:t>
                        </m:r>
                      </m:e>
                      <m:lim>
                        <m:r>
                          <a:rPr lang="en-US" b="0" i="1" dirty="0" smtClean="0">
                            <a:solidFill>
                              <a:srgbClr val="C00000"/>
                            </a:solidFill>
                            <a:latin typeface="Cambria Math" panose="02040503050406030204" pitchFamily="18" charset="0"/>
                          </a:rPr>
                          <m:t>𝑛</m:t>
                        </m:r>
                        <m:r>
                          <a:rPr lang="en-US" b="0" i="1" dirty="0" smtClean="0">
                            <a:solidFill>
                              <a:srgbClr val="C00000"/>
                            </a:solidFill>
                            <a:latin typeface="Cambria Math" panose="02040503050406030204" pitchFamily="18" charset="0"/>
                          </a:rPr>
                          <m:t>→∞</m:t>
                        </m:r>
                      </m:lim>
                    </m:limLow>
                    <m:sSup>
                      <m:sSupPr>
                        <m:ctrlPr>
                          <a:rPr lang="en-US" b="0" i="1" dirty="0" smtClean="0">
                            <a:solidFill>
                              <a:srgbClr val="C00000"/>
                            </a:solidFill>
                            <a:latin typeface="Cambria Math" panose="02040503050406030204" pitchFamily="18" charset="0"/>
                          </a:rPr>
                        </m:ctrlPr>
                      </m:sSupPr>
                      <m:e>
                        <m:d>
                          <m:dPr>
                            <m:ctrlPr>
                              <a:rPr lang="en-US" i="1" dirty="0">
                                <a:solidFill>
                                  <a:srgbClr val="C00000"/>
                                </a:solidFill>
                                <a:latin typeface="Cambria Math" panose="02040503050406030204" pitchFamily="18" charset="0"/>
                              </a:rPr>
                            </m:ctrlPr>
                          </m:dPr>
                          <m:e>
                            <m:r>
                              <a:rPr lang="en-US" i="1" dirty="0">
                                <a:solidFill>
                                  <a:srgbClr val="C00000"/>
                                </a:solidFill>
                                <a:latin typeface="Cambria Math" panose="02040503050406030204" pitchFamily="18" charset="0"/>
                              </a:rPr>
                              <m:t>1−</m:t>
                            </m:r>
                            <m:f>
                              <m:fPr>
                                <m:ctrlPr>
                                  <a:rPr lang="en-US" i="1" dirty="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𝑐</m:t>
                                </m:r>
                              </m:num>
                              <m:den>
                                <m:r>
                                  <a:rPr lang="en-US" i="1" dirty="0">
                                    <a:solidFill>
                                      <a:srgbClr val="C00000"/>
                                    </a:solidFill>
                                    <a:latin typeface="Cambria Math" panose="02040503050406030204" pitchFamily="18" charset="0"/>
                                  </a:rPr>
                                  <m:t>𝑛</m:t>
                                </m:r>
                              </m:den>
                            </m:f>
                          </m:e>
                        </m:d>
                      </m:e>
                      <m:sup>
                        <m:r>
                          <a:rPr lang="en-US" b="0" i="1" dirty="0" smtClean="0">
                            <a:solidFill>
                              <a:srgbClr val="C00000"/>
                            </a:solidFill>
                            <a:latin typeface="Cambria Math" panose="02040503050406030204" pitchFamily="18" charset="0"/>
                          </a:rPr>
                          <m:t>𝑛</m:t>
                        </m:r>
                      </m:sup>
                    </m:sSup>
                  </m:oMath>
                </a14:m>
                <a:r>
                  <a:rPr lang="en-US" dirty="0"/>
                  <a:t>?</a:t>
                </a:r>
              </a:p>
              <a:p>
                <a:pPr>
                  <a:buClr>
                    <a:schemeClr val="tx1"/>
                  </a:buClr>
                </a:pPr>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0</m:t>
                    </m:r>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𝑐</m:t>
                        </m:r>
                      </m:den>
                    </m:f>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2</m:t>
                        </m:r>
                        <m:r>
                          <a:rPr lang="en-US" b="0" i="1" dirty="0" smtClean="0">
                            <a:solidFill>
                              <a:srgbClr val="C00000"/>
                            </a:solidFill>
                            <a:latin typeface="Cambria Math" panose="02040503050406030204" pitchFamily="18" charset="0"/>
                          </a:rPr>
                          <m:t>𝑐</m:t>
                        </m:r>
                      </m:den>
                    </m:f>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1</m:t>
                        </m:r>
                      </m:num>
                      <m:den>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𝑒</m:t>
                            </m:r>
                          </m:e>
                          <m:sup>
                            <m:r>
                              <a:rPr lang="en-US" b="0" i="1" dirty="0" smtClean="0">
                                <a:solidFill>
                                  <a:srgbClr val="C00000"/>
                                </a:solidFill>
                                <a:latin typeface="Cambria Math" panose="02040503050406030204" pitchFamily="18" charset="0"/>
                              </a:rPr>
                              <m:t>𝑐</m:t>
                            </m:r>
                          </m:sup>
                        </m:sSup>
                      </m:den>
                    </m:f>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528886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Trivia Question #3 (Coupon Collector)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r>
                  <a:rPr lang="en-US" dirty="0"/>
                  <a:t>Suppose we have a fair </a:t>
                </a:r>
                <a14:m>
                  <m:oMath xmlns:m="http://schemas.openxmlformats.org/officeDocument/2006/math">
                    <m:r>
                      <a:rPr lang="en-US" b="0" i="1" dirty="0" smtClean="0">
                        <a:solidFill>
                          <a:srgbClr val="C00000"/>
                        </a:solidFill>
                        <a:latin typeface="Cambria Math" panose="02040503050406030204" pitchFamily="18" charset="0"/>
                      </a:rPr>
                      <m:t>𝑛</m:t>
                    </m:r>
                  </m:oMath>
                </a14:m>
                <a:r>
                  <a:rPr lang="en-US" dirty="0"/>
                  <a:t>-sided die. “On average”, how many times should we roll the die before we all possible outcomes among the rolls? Example: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5</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2</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4</m:t>
                    </m:r>
                  </m:oMath>
                </a14:m>
                <a:r>
                  <a:rPr lang="en-US" dirty="0"/>
                  <a:t>,</a:t>
                </a:r>
                <a:r>
                  <a:rPr lang="en-US" dirty="0">
                    <a:solidFill>
                      <a:srgbClr val="C00000"/>
                    </a:solidFill>
                  </a:rPr>
                  <a:t> </a:t>
                </a:r>
                <a14:m>
                  <m:oMath xmlns:m="http://schemas.openxmlformats.org/officeDocument/2006/math">
                    <m:r>
                      <a:rPr lang="en-US" b="0" i="1" smtClean="0">
                        <a:solidFill>
                          <a:srgbClr val="C00000"/>
                        </a:solidFill>
                        <a:latin typeface="Cambria Math" panose="02040503050406030204" pitchFamily="18" charset="0"/>
                      </a:rPr>
                      <m:t>1</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3</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a:t>
                </a:r>
                <a14:m>
                  <m:oMath xmlns:m="http://schemas.openxmlformats.org/officeDocument/2006/math">
                    <m:r>
                      <a:rPr lang="en-US" b="0" i="1" dirty="0" smtClean="0">
                        <a:solidFill>
                          <a:srgbClr val="0070C0"/>
                        </a:solidFill>
                        <a:latin typeface="Cambria Math" panose="02040503050406030204" pitchFamily="18" charset="0"/>
                      </a:rPr>
                      <m:t>6</m:t>
                    </m:r>
                  </m:oMath>
                </a14:m>
                <a:r>
                  <a:rPr lang="en-US" dirty="0">
                    <a:solidFill>
                      <a:srgbClr val="C00000"/>
                    </a:solidFill>
                  </a:rPr>
                  <a:t> </a:t>
                </a:r>
                <a:r>
                  <a:rPr lang="en-US" dirty="0"/>
                  <a:t>for</a:t>
                </a:r>
                <a:r>
                  <a:rPr lang="en-US" dirty="0">
                    <a:solidFill>
                      <a:srgbClr val="C00000"/>
                    </a:solidFill>
                  </a:rPr>
                  <a:t> </a:t>
                </a:r>
                <a14:m>
                  <m:oMath xmlns:m="http://schemas.openxmlformats.org/officeDocument/2006/math">
                    <m:r>
                      <a:rPr lang="en-US" i="1" dirty="0">
                        <a:solidFill>
                          <a:srgbClr val="C00000"/>
                        </a:solidFill>
                        <a:latin typeface="Cambria Math" panose="02040503050406030204" pitchFamily="18" charset="0"/>
                      </a:rPr>
                      <m:t>𝑛</m:t>
                    </m:r>
                    <m:r>
                      <a:rPr lang="en-US" b="0" i="0" dirty="0" smtClean="0">
                        <a:solidFill>
                          <a:srgbClr val="C00000"/>
                        </a:solidFill>
                        <a:latin typeface="Cambria Math" panose="02040503050406030204" pitchFamily="18" charset="0"/>
                      </a:rPr>
                      <m:t>=6</m:t>
                    </m:r>
                  </m:oMath>
                </a14:m>
                <a:endParaRPr lang="en-US" dirty="0">
                  <a:solidFill>
                    <a:srgbClr val="C00000"/>
                  </a:solidFill>
                </a:endParaRPr>
              </a:p>
              <a:p>
                <a:pPr>
                  <a:buClr>
                    <a:schemeClr val="tx1"/>
                  </a:buClr>
                </a:pPr>
                <a:endParaRPr lang="en-US" dirty="0"/>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d>
                      <m:dPr>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𝑛</m:t>
                        </m:r>
                      </m:e>
                    </m:d>
                  </m:oMath>
                </a14:m>
                <a:endParaRPr lang="en-US" b="0" dirty="0">
                  <a:solidFill>
                    <a:srgbClr val="C00000"/>
                  </a:solidFill>
                </a:endParaRPr>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d>
                      <m:dPr>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𝑛</m:t>
                        </m:r>
                        <m:func>
                          <m:funcPr>
                            <m:ctrlPr>
                              <a:rPr lang="en-US" b="0" i="1" dirty="0" smtClean="0">
                                <a:solidFill>
                                  <a:srgbClr val="C00000"/>
                                </a:solidFill>
                                <a:latin typeface="Cambria Math" panose="02040503050406030204" pitchFamily="18" charset="0"/>
                              </a:rPr>
                            </m:ctrlPr>
                          </m:funcPr>
                          <m:fName>
                            <m:r>
                              <m:rPr>
                                <m:sty m:val="p"/>
                              </m:rPr>
                              <a:rPr lang="en-US" b="0" i="0" dirty="0" smtClean="0">
                                <a:solidFill>
                                  <a:srgbClr val="C00000"/>
                                </a:solidFill>
                                <a:latin typeface="Cambria Math" panose="02040503050406030204" pitchFamily="18" charset="0"/>
                              </a:rPr>
                              <m:t>log</m:t>
                            </m:r>
                          </m:fName>
                          <m:e>
                            <m:r>
                              <a:rPr lang="en-US" b="0" i="1" dirty="0" smtClean="0">
                                <a:solidFill>
                                  <a:srgbClr val="C00000"/>
                                </a:solidFill>
                                <a:latin typeface="Cambria Math" panose="02040503050406030204" pitchFamily="18" charset="0"/>
                              </a:rPr>
                              <m:t>𝑛</m:t>
                            </m:r>
                          </m:e>
                        </m:func>
                      </m:e>
                    </m:d>
                  </m:oMath>
                </a14:m>
                <a:endParaRPr lang="en-US" b="0" dirty="0">
                  <a:solidFill>
                    <a:srgbClr val="C00000"/>
                  </a:solidFill>
                </a:endParaRPr>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d>
                      <m:dPr>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𝑛</m:t>
                        </m:r>
                        <m:rad>
                          <m:radPr>
                            <m:degHide m:val="on"/>
                            <m:ctrlPr>
                              <a:rPr lang="en-US" b="0" i="1" dirty="0" smtClean="0">
                                <a:solidFill>
                                  <a:srgbClr val="C00000"/>
                                </a:solidFill>
                                <a:latin typeface="Cambria Math" panose="02040503050406030204" pitchFamily="18" charset="0"/>
                              </a:rPr>
                            </m:ctrlPr>
                          </m:radPr>
                          <m:deg/>
                          <m:e>
                            <m:r>
                              <a:rPr lang="en-US" b="0" i="1" dirty="0" smtClean="0">
                                <a:solidFill>
                                  <a:srgbClr val="C00000"/>
                                </a:solidFill>
                                <a:latin typeface="Cambria Math" panose="02040503050406030204" pitchFamily="18" charset="0"/>
                              </a:rPr>
                              <m:t>𝑛</m:t>
                            </m:r>
                          </m:e>
                        </m:rad>
                      </m:e>
                    </m:d>
                  </m:oMath>
                </a14:m>
                <a:endParaRPr lang="en-US" b="0" dirty="0">
                  <a:solidFill>
                    <a:srgbClr val="C00000"/>
                  </a:solidFill>
                </a:endParaRPr>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d>
                      <m:dPr>
                        <m:ctrlPr>
                          <a:rPr lang="en-US" b="0" i="1" dirty="0" smtClean="0">
                            <a:solidFill>
                              <a:srgbClr val="C00000"/>
                            </a:solidFill>
                            <a:latin typeface="Cambria Math" panose="02040503050406030204" pitchFamily="18" charset="0"/>
                          </a:rPr>
                        </m:ctrlPr>
                      </m:dPr>
                      <m:e>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𝑛</m:t>
                            </m:r>
                          </m:e>
                          <m:sup>
                            <m:r>
                              <a:rPr lang="en-US" b="0" i="1" dirty="0" smtClean="0">
                                <a:solidFill>
                                  <a:srgbClr val="C00000"/>
                                </a:solidFill>
                                <a:latin typeface="Cambria Math" panose="02040503050406030204" pitchFamily="18" charset="0"/>
                              </a:rPr>
                              <m:t>2</m:t>
                            </m:r>
                          </m:sup>
                        </m:sSup>
                      </m:e>
                    </m:d>
                  </m:oMath>
                </a14:m>
                <a:endParaRPr lang="en-US" dirty="0"/>
              </a:p>
            </p:txBody>
          </p:sp>
        </mc:Choice>
        <mc:Fallback xmlns="">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46470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Trivia Question #4 (Max Load)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r>
                  <a:rPr lang="en-US" dirty="0"/>
                  <a:t>Suppose we have a fair </a:t>
                </a:r>
                <a14:m>
                  <m:oMath xmlns:m="http://schemas.openxmlformats.org/officeDocument/2006/math">
                    <m:r>
                      <a:rPr lang="en-US" b="0" i="1" dirty="0" smtClean="0">
                        <a:solidFill>
                          <a:srgbClr val="C00000"/>
                        </a:solidFill>
                        <a:latin typeface="Cambria Math" panose="02040503050406030204" pitchFamily="18" charset="0"/>
                      </a:rPr>
                      <m:t>𝑛</m:t>
                    </m:r>
                  </m:oMath>
                </a14:m>
                <a:r>
                  <a:rPr lang="en-US" dirty="0"/>
                  <a:t>-sided die that we roll </a:t>
                </a:r>
                <a14:m>
                  <m:oMath xmlns:m="http://schemas.openxmlformats.org/officeDocument/2006/math">
                    <m:r>
                      <a:rPr lang="en-US" i="1" dirty="0">
                        <a:solidFill>
                          <a:srgbClr val="C00000"/>
                        </a:solidFill>
                        <a:latin typeface="Cambria Math" panose="02040503050406030204" pitchFamily="18" charset="0"/>
                      </a:rPr>
                      <m:t>𝑛</m:t>
                    </m:r>
                  </m:oMath>
                </a14:m>
                <a:r>
                  <a:rPr lang="en-US" dirty="0"/>
                  <a:t> times. “On average”, what is the largest number of times any outcome is rolled? Example: </a:t>
                </a:r>
                <a14:m>
                  <m:oMath xmlns:m="http://schemas.openxmlformats.org/officeDocument/2006/math">
                    <m:r>
                      <a:rPr lang="en-US" b="0" i="1" dirty="0" smtClean="0">
                        <a:solidFill>
                          <a:srgbClr val="0070C0"/>
                        </a:solidFill>
                        <a:latin typeface="Cambria Math" panose="02040503050406030204" pitchFamily="18" charset="0"/>
                      </a:rPr>
                      <m:t>1</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5</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2</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4</m:t>
                    </m:r>
                  </m:oMath>
                </a14:m>
                <a:r>
                  <a:rPr lang="en-US" dirty="0"/>
                  <a:t>,</a:t>
                </a:r>
                <a:r>
                  <a:rPr lang="en-US" dirty="0">
                    <a:solidFill>
                      <a:srgbClr val="C00000"/>
                    </a:solidFill>
                  </a:rPr>
                  <a:t> </a:t>
                </a:r>
                <a14:m>
                  <m:oMath xmlns:m="http://schemas.openxmlformats.org/officeDocument/2006/math">
                    <m:r>
                      <a:rPr lang="en-US" b="0" i="1" smtClean="0">
                        <a:solidFill>
                          <a:srgbClr val="0070C0"/>
                        </a:solidFill>
                        <a:latin typeface="Cambria Math" panose="02040503050406030204" pitchFamily="18" charset="0"/>
                      </a:rPr>
                      <m:t>1</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3</m:t>
                    </m:r>
                  </m:oMath>
                </a14:m>
                <a:r>
                  <a:rPr lang="en-US" dirty="0"/>
                  <a:t>, </a:t>
                </a:r>
                <a14:m>
                  <m:oMath xmlns:m="http://schemas.openxmlformats.org/officeDocument/2006/math">
                    <m:r>
                      <a:rPr lang="en-US" b="0" i="1" dirty="0" smtClean="0">
                        <a:solidFill>
                          <a:srgbClr val="0070C0"/>
                        </a:solidFill>
                        <a:latin typeface="Cambria Math" panose="02040503050406030204" pitchFamily="18" charset="0"/>
                      </a:rPr>
                      <m:t>1</m:t>
                    </m:r>
                  </m:oMath>
                </a14:m>
                <a:r>
                  <a:rPr lang="en-US" dirty="0">
                    <a:solidFill>
                      <a:srgbClr val="C00000"/>
                    </a:solidFill>
                  </a:rPr>
                  <a:t> </a:t>
                </a:r>
                <a:r>
                  <a:rPr lang="en-US" dirty="0"/>
                  <a:t>for</a:t>
                </a:r>
                <a:r>
                  <a:rPr lang="en-US" dirty="0">
                    <a:solidFill>
                      <a:srgbClr val="C00000"/>
                    </a:solidFill>
                  </a:rPr>
                  <a:t> </a:t>
                </a:r>
                <a14:m>
                  <m:oMath xmlns:m="http://schemas.openxmlformats.org/officeDocument/2006/math">
                    <m:r>
                      <a:rPr lang="en-US" i="1" dirty="0">
                        <a:solidFill>
                          <a:srgbClr val="C00000"/>
                        </a:solidFill>
                        <a:latin typeface="Cambria Math" panose="02040503050406030204" pitchFamily="18" charset="0"/>
                      </a:rPr>
                      <m:t>𝑛</m:t>
                    </m:r>
                    <m:r>
                      <a:rPr lang="en-US" b="0" i="0" dirty="0" smtClean="0">
                        <a:solidFill>
                          <a:srgbClr val="C00000"/>
                        </a:solidFill>
                        <a:latin typeface="Cambria Math" panose="02040503050406030204" pitchFamily="18" charset="0"/>
                      </a:rPr>
                      <m:t>=7</m:t>
                    </m:r>
                  </m:oMath>
                </a14:m>
                <a:endParaRPr lang="en-US" dirty="0">
                  <a:solidFill>
                    <a:srgbClr val="C00000"/>
                  </a:solidFill>
                </a:endParaRPr>
              </a:p>
              <a:p>
                <a:pPr>
                  <a:buClr>
                    <a:schemeClr val="tx1"/>
                  </a:buClr>
                </a:pPr>
                <a:endParaRPr lang="en-US" dirty="0"/>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r>
                      <a:rPr lang="en-US" i="1" dirty="0">
                        <a:solidFill>
                          <a:srgbClr val="C00000"/>
                        </a:solidFill>
                        <a:latin typeface="Cambria Math" panose="02040503050406030204" pitchFamily="18" charset="0"/>
                      </a:rPr>
                      <m:t>(1)</m:t>
                    </m:r>
                  </m:oMath>
                </a14:m>
                <a:endParaRPr lang="en-US" dirty="0"/>
              </a:p>
              <a:p>
                <a:pPr>
                  <a:buClr>
                    <a:schemeClr val="tx1"/>
                  </a:buClr>
                </a:pPr>
                <a14:m>
                  <m:oMath xmlns:m="http://schemas.openxmlformats.org/officeDocument/2006/math">
                    <m:acc>
                      <m:accPr>
                        <m:chr m:val="̃"/>
                        <m:ctrlPr>
                          <a:rPr lang="en-US" b="0" i="1" dirty="0" smtClean="0">
                            <a:solidFill>
                              <a:srgbClr val="C00000"/>
                            </a:solidFill>
                            <a:latin typeface="Cambria Math" panose="02040503050406030204" pitchFamily="18" charset="0"/>
                          </a:rPr>
                        </m:ctrlPr>
                      </m:accPr>
                      <m:e>
                        <m:r>
                          <m:rPr>
                            <m:sty m:val="p"/>
                          </m:rPr>
                          <a:rPr lang="en-US" dirty="0">
                            <a:solidFill>
                              <a:srgbClr val="C00000"/>
                            </a:solidFill>
                            <a:latin typeface="Cambria Math" panose="02040503050406030204" pitchFamily="18" charset="0"/>
                          </a:rPr>
                          <m:t>Θ</m:t>
                        </m:r>
                      </m:e>
                    </m:acc>
                    <m:r>
                      <a:rPr lang="en-US" i="1" dirty="0">
                        <a:solidFill>
                          <a:srgbClr val="C00000"/>
                        </a:solidFill>
                        <a:latin typeface="Cambria Math" panose="02040503050406030204" pitchFamily="18" charset="0"/>
                      </a:rPr>
                      <m:t>(</m:t>
                    </m:r>
                    <m:func>
                      <m:funcPr>
                        <m:ctrlPr>
                          <a:rPr lang="en-US" i="1" dirty="0">
                            <a:solidFill>
                              <a:srgbClr val="C00000"/>
                            </a:solidFill>
                            <a:latin typeface="Cambria Math" panose="02040503050406030204" pitchFamily="18" charset="0"/>
                          </a:rPr>
                        </m:ctrlPr>
                      </m:funcPr>
                      <m:fName>
                        <m:r>
                          <m:rPr>
                            <m:sty m:val="p"/>
                          </m:rPr>
                          <a:rPr lang="en-US" dirty="0">
                            <a:solidFill>
                              <a:srgbClr val="C00000"/>
                            </a:solidFill>
                            <a:latin typeface="Cambria Math" panose="02040503050406030204" pitchFamily="18" charset="0"/>
                          </a:rPr>
                          <m:t>log</m:t>
                        </m:r>
                      </m:fName>
                      <m:e>
                        <m:r>
                          <a:rPr lang="en-US" i="1" dirty="0">
                            <a:solidFill>
                              <a:srgbClr val="C00000"/>
                            </a:solidFill>
                            <a:latin typeface="Cambria Math" panose="02040503050406030204" pitchFamily="18" charset="0"/>
                          </a:rPr>
                          <m:t>𝑛</m:t>
                        </m:r>
                      </m:e>
                    </m:func>
                    <m:r>
                      <a:rPr lang="en-US" i="1" dirty="0">
                        <a:solidFill>
                          <a:srgbClr val="C00000"/>
                        </a:solidFill>
                        <a:latin typeface="Cambria Math" panose="02040503050406030204" pitchFamily="18" charset="0"/>
                      </a:rPr>
                      <m:t>)</m:t>
                    </m:r>
                  </m:oMath>
                </a14:m>
                <a:endParaRPr lang="en-US" i="1" dirty="0">
                  <a:solidFill>
                    <a:srgbClr val="C00000"/>
                  </a:solidFill>
                  <a:latin typeface="Cambria Math" panose="02040503050406030204" pitchFamily="18" charset="0"/>
                </a:endParaRPr>
              </a:p>
              <a:p>
                <a:pPr>
                  <a:buClr>
                    <a:schemeClr val="tx1"/>
                  </a:buClr>
                </a:pPr>
                <a14:m>
                  <m:oMath xmlns:m="http://schemas.openxmlformats.org/officeDocument/2006/math">
                    <m:acc>
                      <m:accPr>
                        <m:chr m:val="̃"/>
                        <m:ctrlPr>
                          <a:rPr lang="en-US" i="1" dirty="0">
                            <a:solidFill>
                              <a:srgbClr val="C00000"/>
                            </a:solidFill>
                            <a:latin typeface="Cambria Math" panose="02040503050406030204" pitchFamily="18" charset="0"/>
                          </a:rPr>
                        </m:ctrlPr>
                      </m:accPr>
                      <m:e>
                        <m:r>
                          <m:rPr>
                            <m:sty m:val="p"/>
                          </m:rPr>
                          <a:rPr lang="en-US" dirty="0">
                            <a:solidFill>
                              <a:srgbClr val="C00000"/>
                            </a:solidFill>
                            <a:latin typeface="Cambria Math" panose="02040503050406030204" pitchFamily="18" charset="0"/>
                          </a:rPr>
                          <m:t>Θ</m:t>
                        </m:r>
                      </m:e>
                    </m:acc>
                    <m:r>
                      <a:rPr lang="en-US" i="1" dirty="0">
                        <a:solidFill>
                          <a:srgbClr val="C00000"/>
                        </a:solidFill>
                        <a:latin typeface="Cambria Math" panose="02040503050406030204" pitchFamily="18" charset="0"/>
                      </a:rPr>
                      <m:t>(</m:t>
                    </m:r>
                    <m:rad>
                      <m:radPr>
                        <m:degHide m:val="on"/>
                        <m:ctrlPr>
                          <a:rPr lang="en-US" i="1" dirty="0">
                            <a:solidFill>
                              <a:srgbClr val="C00000"/>
                            </a:solidFill>
                            <a:latin typeface="Cambria Math" panose="02040503050406030204" pitchFamily="18" charset="0"/>
                          </a:rPr>
                        </m:ctrlPr>
                      </m:radPr>
                      <m:deg/>
                      <m:e>
                        <m:r>
                          <a:rPr lang="en-US" i="1" dirty="0">
                            <a:solidFill>
                              <a:srgbClr val="C00000"/>
                            </a:solidFill>
                            <a:latin typeface="Cambria Math" panose="02040503050406030204" pitchFamily="18" charset="0"/>
                          </a:rPr>
                          <m:t>𝑛</m:t>
                        </m:r>
                      </m:e>
                    </m:rad>
                    <m:r>
                      <a:rPr lang="en-US" i="1" dirty="0">
                        <a:solidFill>
                          <a:srgbClr val="C00000"/>
                        </a:solidFill>
                        <a:latin typeface="Cambria Math" panose="02040503050406030204" pitchFamily="18" charset="0"/>
                      </a:rPr>
                      <m:t>)</m:t>
                    </m:r>
                  </m:oMath>
                </a14:m>
                <a:endParaRPr lang="en-US" i="1" dirty="0">
                  <a:solidFill>
                    <a:srgbClr val="C00000"/>
                  </a:solidFill>
                  <a:latin typeface="Cambria Math" panose="02040503050406030204" pitchFamily="18" charset="0"/>
                </a:endParaRPr>
              </a:p>
              <a:p>
                <a:pPr>
                  <a:buClr>
                    <a:schemeClr val="tx1"/>
                  </a:buClr>
                </a:pPr>
                <a14:m>
                  <m:oMath xmlns:m="http://schemas.openxmlformats.org/officeDocument/2006/math">
                    <m:acc>
                      <m:accPr>
                        <m:chr m:val="̃"/>
                        <m:ctrlPr>
                          <a:rPr lang="en-US" i="1" dirty="0">
                            <a:solidFill>
                              <a:srgbClr val="C00000"/>
                            </a:solidFill>
                            <a:latin typeface="Cambria Math" panose="02040503050406030204" pitchFamily="18" charset="0"/>
                          </a:rPr>
                        </m:ctrlPr>
                      </m:accPr>
                      <m:e>
                        <m:r>
                          <m:rPr>
                            <m:sty m:val="p"/>
                          </m:rPr>
                          <a:rPr lang="en-US" dirty="0">
                            <a:solidFill>
                              <a:srgbClr val="C00000"/>
                            </a:solidFill>
                            <a:latin typeface="Cambria Math" panose="02040503050406030204" pitchFamily="18" charset="0"/>
                          </a:rPr>
                          <m:t>Θ</m:t>
                        </m:r>
                      </m:e>
                    </m:acc>
                    <m:r>
                      <a:rPr lang="en-US" i="1" dirty="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𝑛</m:t>
                    </m:r>
                    <m:r>
                      <a:rPr lang="en-US" i="1" dirty="0">
                        <a:solidFill>
                          <a:srgbClr val="C00000"/>
                        </a:solidFill>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p:spTree>
    <p:extLst>
      <p:ext uri="{BB962C8B-B14F-4D97-AF65-F5344CB8AC3E}">
        <p14:creationId xmlns:p14="http://schemas.microsoft.com/office/powerpoint/2010/main" val="41046204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we have a room with </a:t>
                </a:r>
                <a14:m>
                  <m:oMath xmlns:m="http://schemas.openxmlformats.org/officeDocument/2006/math">
                    <m:r>
                      <a:rPr lang="en-US" sz="2800" b="0" i="1" dirty="0" smtClean="0">
                        <a:solidFill>
                          <a:srgbClr val="C00000"/>
                        </a:solidFill>
                        <a:latin typeface="Cambria Math" panose="02040503050406030204" pitchFamily="18" charset="0"/>
                      </a:rPr>
                      <m:t>367</m:t>
                    </m:r>
                  </m:oMath>
                </a14:m>
                <a:r>
                  <a:rPr lang="en-US" dirty="0"/>
                  <a:t> people. What is the probability that two people share the same birthday?</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spTree>
    <p:extLst>
      <p:ext uri="{BB962C8B-B14F-4D97-AF65-F5344CB8AC3E}">
        <p14:creationId xmlns:p14="http://schemas.microsoft.com/office/powerpoint/2010/main" val="2363113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we have a room with </a:t>
                </a:r>
                <a14:m>
                  <m:oMath xmlns:m="http://schemas.openxmlformats.org/officeDocument/2006/math">
                    <m:r>
                      <a:rPr lang="en-US" sz="2800" b="0" i="1" dirty="0" smtClean="0">
                        <a:solidFill>
                          <a:srgbClr val="C00000"/>
                        </a:solidFill>
                        <a:latin typeface="Cambria Math" panose="02040503050406030204" pitchFamily="18" charset="0"/>
                      </a:rPr>
                      <m:t>367</m:t>
                    </m:r>
                  </m:oMath>
                </a14:m>
                <a:r>
                  <a:rPr lang="en-US" dirty="0"/>
                  <a:t> people. What is the probability that two people share the same birthday?</a:t>
                </a:r>
              </a:p>
              <a:p>
                <a:endParaRPr lang="en-US" dirty="0"/>
              </a:p>
              <a:p>
                <a:endParaRPr lang="en-US" dirty="0"/>
              </a:p>
              <a:p>
                <a:endParaRPr lang="en-US" dirty="0"/>
              </a:p>
              <a:p>
                <a:r>
                  <a:rPr lang="en-US" dirty="0"/>
                  <a:t>Suppose we have a room with </a:t>
                </a:r>
                <a14:m>
                  <m:oMath xmlns:m="http://schemas.openxmlformats.org/officeDocument/2006/math">
                    <m:r>
                      <a:rPr lang="en-US" sz="2800" b="0" i="1" dirty="0" smtClean="0">
                        <a:solidFill>
                          <a:srgbClr val="C00000"/>
                        </a:solidFill>
                        <a:latin typeface="Cambria Math" panose="02040503050406030204" pitchFamily="18" charset="0"/>
                      </a:rPr>
                      <m:t>23</m:t>
                    </m:r>
                  </m:oMath>
                </a14:m>
                <a:r>
                  <a:rPr lang="en-US" dirty="0"/>
                  <a:t> people. What is the probability that two people share the same birthday?</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1217"/>
                </a:stretch>
              </a:blipFill>
            </p:spPr>
            <p:txBody>
              <a:bodyPr/>
              <a:lstStyle/>
              <a:p>
                <a:r>
                  <a:rPr lang="en-US">
                    <a:noFill/>
                  </a:rPr>
                  <a:t> </a:t>
                </a:r>
              </a:p>
            </p:txBody>
          </p:sp>
        </mc:Fallback>
      </mc:AlternateContent>
    </p:spTree>
    <p:extLst>
      <p:ext uri="{BB962C8B-B14F-4D97-AF65-F5344CB8AC3E}">
        <p14:creationId xmlns:p14="http://schemas.microsoft.com/office/powerpoint/2010/main" val="1500107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that we roll </a:t>
                </a:r>
                <a14:m>
                  <m:oMath xmlns:m="http://schemas.openxmlformats.org/officeDocument/2006/math">
                    <m:r>
                      <a:rPr lang="en-US" b="0" i="1" dirty="0" smtClean="0">
                        <a:solidFill>
                          <a:srgbClr val="C00000"/>
                        </a:solidFill>
                        <a:latin typeface="Cambria Math" panose="02040503050406030204" pitchFamily="18" charset="0"/>
                      </a:rPr>
                      <m:t>𝑘</m:t>
                    </m:r>
                    <m:r>
                      <a:rPr lang="en-US" b="0" i="0"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1</m:t>
                    </m:r>
                    <m:r>
                      <m:rPr>
                        <m:nor/>
                      </m:rPr>
                      <a:rPr lang="en-US" dirty="0"/>
                      <m:t>,</m:t>
                    </m:r>
                    <m:r>
                      <m:rPr>
                        <m:nor/>
                      </m:rPr>
                      <a:rPr lang="en-US" dirty="0" smtClean="0"/>
                      <m:t> </m:t>
                    </m:r>
                    <m:r>
                      <a:rPr lang="en-US" b="0" i="1" dirty="0" smtClean="0">
                        <a:solidFill>
                          <a:srgbClr val="C00000"/>
                        </a:solidFill>
                        <a:latin typeface="Cambria Math" panose="02040503050406030204" pitchFamily="18" charset="0"/>
                      </a:rPr>
                      <m:t>2</m:t>
                    </m:r>
                    <m:r>
                      <m:rPr>
                        <m:nor/>
                      </m:rPr>
                      <a:rPr lang="en-US" dirty="0"/>
                      <m:t>, </m:t>
                    </m:r>
                    <m:r>
                      <a:rPr lang="en-US" b="0" i="1" dirty="0" smtClean="0">
                        <a:solidFill>
                          <a:srgbClr val="C00000"/>
                        </a:solidFill>
                        <a:latin typeface="Cambria Math" panose="02040503050406030204" pitchFamily="18" charset="0"/>
                      </a:rPr>
                      <m:t>3</m:t>
                    </m:r>
                    <m:r>
                      <m:rPr>
                        <m:nor/>
                      </m:rPr>
                      <a:rPr lang="en-US" dirty="0"/>
                      <m:t>, </m:t>
                    </m:r>
                    <m:r>
                      <a:rPr lang="en-US" i="1" dirty="0">
                        <a:solidFill>
                          <a:srgbClr val="C00000"/>
                        </a:solidFill>
                        <a:latin typeface="Cambria Math" panose="02040503050406030204" pitchFamily="18" charset="0"/>
                      </a:rPr>
                      <m:t>4</m:t>
                    </m:r>
                    <m:r>
                      <m:rPr>
                        <m:nor/>
                      </m:rPr>
                      <a:rPr lang="en-US" dirty="0"/>
                      <m:t>,</m:t>
                    </m:r>
                    <m:r>
                      <m:rPr>
                        <m:nor/>
                      </m:rPr>
                      <a:rPr lang="en-US" b="0" i="0" dirty="0" smtClean="0"/>
                      <m:t>...</m:t>
                    </m:r>
                  </m:oMath>
                </a14:m>
                <a:r>
                  <a:rPr lang="en-US" dirty="0"/>
                  <a:t> times. What is the probability we see a repeated outcome among the rolls? </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870"/>
                </a:stretch>
              </a:blipFill>
            </p:spPr>
            <p:txBody>
              <a:bodyPr/>
              <a:lstStyle/>
              <a:p>
                <a:r>
                  <a:rPr lang="en-US">
                    <a:noFill/>
                  </a:rPr>
                  <a:t> </a:t>
                </a:r>
              </a:p>
            </p:txBody>
          </p:sp>
        </mc:Fallback>
      </mc:AlternateContent>
    </p:spTree>
    <p:extLst>
      <p:ext uri="{BB962C8B-B14F-4D97-AF65-F5344CB8AC3E}">
        <p14:creationId xmlns:p14="http://schemas.microsoft.com/office/powerpoint/2010/main" val="3014925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8B645B-0CE0-122D-5263-72969E106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1244" y="245097"/>
            <a:ext cx="7747686" cy="6367806"/>
          </a:xfrm>
          <a:prstGeom prst="rect">
            <a:avLst/>
          </a:prstGeom>
        </p:spPr>
      </p:pic>
    </p:spTree>
    <p:extLst>
      <p:ext uri="{BB962C8B-B14F-4D97-AF65-F5344CB8AC3E}">
        <p14:creationId xmlns:p14="http://schemas.microsoft.com/office/powerpoint/2010/main" val="15801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that we roll </a:t>
                </a:r>
                <a14:m>
                  <m:oMath xmlns:m="http://schemas.openxmlformats.org/officeDocument/2006/math">
                    <m:r>
                      <a:rPr lang="en-US" b="0" i="1" dirty="0" smtClean="0">
                        <a:solidFill>
                          <a:srgbClr val="C00000"/>
                        </a:solidFill>
                        <a:latin typeface="Cambria Math" panose="02040503050406030204" pitchFamily="18" charset="0"/>
                      </a:rPr>
                      <m:t>𝑘</m:t>
                    </m:r>
                    <m:r>
                      <a:rPr lang="en-US" b="0" i="0"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1</m:t>
                    </m:r>
                    <m:r>
                      <m:rPr>
                        <m:nor/>
                      </m:rPr>
                      <a:rPr lang="en-US" dirty="0"/>
                      <m:t>,</m:t>
                    </m:r>
                    <m:r>
                      <m:rPr>
                        <m:nor/>
                      </m:rPr>
                      <a:rPr lang="en-US" dirty="0" smtClean="0"/>
                      <m:t> </m:t>
                    </m:r>
                    <m:r>
                      <a:rPr lang="en-US" b="0" i="1" dirty="0" smtClean="0">
                        <a:solidFill>
                          <a:srgbClr val="C00000"/>
                        </a:solidFill>
                        <a:latin typeface="Cambria Math" panose="02040503050406030204" pitchFamily="18" charset="0"/>
                      </a:rPr>
                      <m:t>2</m:t>
                    </m:r>
                    <m:r>
                      <m:rPr>
                        <m:nor/>
                      </m:rPr>
                      <a:rPr lang="en-US" dirty="0"/>
                      <m:t>, </m:t>
                    </m:r>
                    <m:r>
                      <a:rPr lang="en-US" b="0" i="1" dirty="0" smtClean="0">
                        <a:solidFill>
                          <a:srgbClr val="C00000"/>
                        </a:solidFill>
                        <a:latin typeface="Cambria Math" panose="02040503050406030204" pitchFamily="18" charset="0"/>
                      </a:rPr>
                      <m:t>3</m:t>
                    </m:r>
                    <m:r>
                      <m:rPr>
                        <m:nor/>
                      </m:rPr>
                      <a:rPr lang="en-US" dirty="0"/>
                      <m:t>, </m:t>
                    </m:r>
                    <m:r>
                      <a:rPr lang="en-US" i="1" dirty="0">
                        <a:solidFill>
                          <a:srgbClr val="C00000"/>
                        </a:solidFill>
                        <a:latin typeface="Cambria Math" panose="02040503050406030204" pitchFamily="18" charset="0"/>
                      </a:rPr>
                      <m:t>4</m:t>
                    </m:r>
                    <m:r>
                      <m:rPr>
                        <m:nor/>
                      </m:rPr>
                      <a:rPr lang="en-US" dirty="0"/>
                      <m:t>,</m:t>
                    </m:r>
                    <m:r>
                      <m:rPr>
                        <m:nor/>
                      </m:rPr>
                      <a:rPr lang="en-US" b="0" i="0" dirty="0" smtClean="0"/>
                      <m:t>...</m:t>
                    </m:r>
                  </m:oMath>
                </a14:m>
                <a:r>
                  <a:rPr lang="en-US" dirty="0"/>
                  <a:t> times. What is the probability we see a repeated outcome among the rolls? </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0F12D6-B238-BECC-FD67-C3A406B67077}"/>
                  </a:ext>
                </a:extLst>
              </p:cNvPr>
              <p:cNvSpPr txBox="1"/>
              <p:nvPr/>
            </p:nvSpPr>
            <p:spPr>
              <a:xfrm>
                <a:off x="2868243" y="3318362"/>
                <a:ext cx="6096000" cy="1060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1−</m:t>
                          </m:r>
                          <m:f>
                            <m:fPr>
                              <m:ctrlPr>
                                <a:rPr lang="en-US" sz="2800" b="0" i="1" dirty="0" smtClean="0">
                                  <a:solidFill>
                                    <a:srgbClr val="C00000"/>
                                  </a:solidFill>
                                  <a:latin typeface="Cambria Math" panose="02040503050406030204" pitchFamily="18" charset="0"/>
                                </a:rPr>
                              </m:ctrlPr>
                            </m:fPr>
                            <m:num>
                              <m:r>
                                <a:rPr lang="en-US" sz="2800" b="0" i="1" dirty="0" smtClean="0">
                                  <a:solidFill>
                                    <a:srgbClr val="C00000"/>
                                  </a:solidFill>
                                  <a:latin typeface="Cambria Math" panose="02040503050406030204" pitchFamily="18" charset="0"/>
                                </a:rPr>
                                <m:t>0</m:t>
                              </m:r>
                            </m:num>
                            <m:den>
                              <m:r>
                                <a:rPr lang="en-US" sz="2800" b="0" i="1" dirty="0" smtClean="0">
                                  <a:solidFill>
                                    <a:srgbClr val="C00000"/>
                                  </a:solidFill>
                                  <a:latin typeface="Cambria Math" panose="02040503050406030204" pitchFamily="18" charset="0"/>
                                </a:rPr>
                                <m:t>𝑛</m:t>
                              </m:r>
                            </m:den>
                          </m:f>
                        </m:e>
                      </m:d>
                    </m:oMath>
                  </m:oMathPara>
                </a14:m>
                <a:endParaRPr lang="en-US" sz="2800" dirty="0"/>
              </a:p>
            </p:txBody>
          </p:sp>
        </mc:Choice>
        <mc:Fallback xmlns="">
          <p:sp>
            <p:nvSpPr>
              <p:cNvPr id="4" name="TextBox 3">
                <a:extLst>
                  <a:ext uri="{FF2B5EF4-FFF2-40B4-BE49-F238E27FC236}">
                    <a16:creationId xmlns:a16="http://schemas.microsoft.com/office/drawing/2014/main" id="{340F12D6-B238-BECC-FD67-C3A406B67077}"/>
                  </a:ext>
                </a:extLst>
              </p:cNvPr>
              <p:cNvSpPr txBox="1">
                <a:spLocks noRot="1" noChangeAspect="1" noMove="1" noResize="1" noEditPoints="1" noAdjustHandles="1" noChangeArrowheads="1" noChangeShapeType="1" noTextEdit="1"/>
              </p:cNvSpPr>
              <p:nvPr/>
            </p:nvSpPr>
            <p:spPr>
              <a:xfrm>
                <a:off x="2868243" y="3318362"/>
                <a:ext cx="6096000" cy="106048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08162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that we roll </a:t>
                </a:r>
                <a14:m>
                  <m:oMath xmlns:m="http://schemas.openxmlformats.org/officeDocument/2006/math">
                    <m:r>
                      <a:rPr lang="en-US" b="0" i="1" dirty="0" smtClean="0">
                        <a:solidFill>
                          <a:srgbClr val="C00000"/>
                        </a:solidFill>
                        <a:latin typeface="Cambria Math" panose="02040503050406030204" pitchFamily="18" charset="0"/>
                      </a:rPr>
                      <m:t>𝑘</m:t>
                    </m:r>
                    <m:r>
                      <a:rPr lang="en-US" b="0" i="0"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1</m:t>
                    </m:r>
                    <m:r>
                      <m:rPr>
                        <m:nor/>
                      </m:rPr>
                      <a:rPr lang="en-US" dirty="0"/>
                      <m:t>,</m:t>
                    </m:r>
                    <m:r>
                      <m:rPr>
                        <m:nor/>
                      </m:rPr>
                      <a:rPr lang="en-US" dirty="0" smtClean="0"/>
                      <m:t> </m:t>
                    </m:r>
                    <m:r>
                      <a:rPr lang="en-US" b="0" i="1" dirty="0" smtClean="0">
                        <a:solidFill>
                          <a:srgbClr val="C00000"/>
                        </a:solidFill>
                        <a:latin typeface="Cambria Math" panose="02040503050406030204" pitchFamily="18" charset="0"/>
                      </a:rPr>
                      <m:t>2</m:t>
                    </m:r>
                    <m:r>
                      <m:rPr>
                        <m:nor/>
                      </m:rPr>
                      <a:rPr lang="en-US" dirty="0"/>
                      <m:t>, </m:t>
                    </m:r>
                    <m:r>
                      <a:rPr lang="en-US" b="0" i="1" dirty="0" smtClean="0">
                        <a:solidFill>
                          <a:srgbClr val="C00000"/>
                        </a:solidFill>
                        <a:latin typeface="Cambria Math" panose="02040503050406030204" pitchFamily="18" charset="0"/>
                      </a:rPr>
                      <m:t>3</m:t>
                    </m:r>
                    <m:r>
                      <m:rPr>
                        <m:nor/>
                      </m:rPr>
                      <a:rPr lang="en-US" dirty="0"/>
                      <m:t>, </m:t>
                    </m:r>
                    <m:r>
                      <a:rPr lang="en-US" i="1" dirty="0">
                        <a:solidFill>
                          <a:srgbClr val="C00000"/>
                        </a:solidFill>
                        <a:latin typeface="Cambria Math" panose="02040503050406030204" pitchFamily="18" charset="0"/>
                      </a:rPr>
                      <m:t>4</m:t>
                    </m:r>
                    <m:r>
                      <m:rPr>
                        <m:nor/>
                      </m:rPr>
                      <a:rPr lang="en-US" dirty="0"/>
                      <m:t>,</m:t>
                    </m:r>
                    <m:r>
                      <m:rPr>
                        <m:nor/>
                      </m:rPr>
                      <a:rPr lang="en-US" b="0" i="0" dirty="0" smtClean="0"/>
                      <m:t>...</m:t>
                    </m:r>
                  </m:oMath>
                </a14:m>
                <a:r>
                  <a:rPr lang="en-US" dirty="0"/>
                  <a:t> times. What is the probability we see a repeated outcome among the rolls? </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0F12D6-B238-BECC-FD67-C3A406B67077}"/>
                  </a:ext>
                </a:extLst>
              </p:cNvPr>
              <p:cNvSpPr txBox="1"/>
              <p:nvPr/>
            </p:nvSpPr>
            <p:spPr>
              <a:xfrm>
                <a:off x="2868243" y="3318362"/>
                <a:ext cx="6096000" cy="14913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1−</m:t>
                          </m:r>
                          <m:f>
                            <m:fPr>
                              <m:ctrlPr>
                                <a:rPr lang="en-US" sz="2800" i="1" dirty="0">
                                  <a:solidFill>
                                    <a:srgbClr val="C00000"/>
                                  </a:solidFill>
                                  <a:latin typeface="Cambria Math" panose="02040503050406030204" pitchFamily="18" charset="0"/>
                                </a:rPr>
                              </m:ctrlPr>
                            </m:fPr>
                            <m:num>
                              <m:r>
                                <a:rPr lang="en-US" sz="2800" i="1" dirty="0">
                                  <a:solidFill>
                                    <a:srgbClr val="C00000"/>
                                  </a:solidFill>
                                  <a:latin typeface="Cambria Math" panose="02040503050406030204" pitchFamily="18" charset="0"/>
                                </a:rPr>
                                <m:t>0</m:t>
                              </m:r>
                            </m:num>
                            <m:den>
                              <m:r>
                                <a:rPr lang="en-US" sz="2800" i="1" dirty="0">
                                  <a:solidFill>
                                    <a:srgbClr val="C00000"/>
                                  </a:solidFill>
                                  <a:latin typeface="Cambria Math" panose="02040503050406030204" pitchFamily="18" charset="0"/>
                                </a:rPr>
                                <m:t>𝑛</m:t>
                              </m:r>
                            </m:den>
                          </m:f>
                        </m:e>
                      </m:d>
                      <m:d>
                        <m:dPr>
                          <m:ctrlPr>
                            <a:rPr lang="en-US" sz="2800" i="1" dirty="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1−</m:t>
                          </m:r>
                          <m:f>
                            <m:fPr>
                              <m:ctrlPr>
                                <a:rPr lang="en-US" sz="2800" i="1" dirty="0">
                                  <a:solidFill>
                                    <a:srgbClr val="C00000"/>
                                  </a:solidFill>
                                  <a:latin typeface="Cambria Math" panose="02040503050406030204" pitchFamily="18" charset="0"/>
                                </a:rPr>
                              </m:ctrlPr>
                            </m:fPr>
                            <m:num>
                              <m:r>
                                <a:rPr lang="en-US" sz="2800" b="0" i="1" dirty="0" smtClean="0">
                                  <a:solidFill>
                                    <a:srgbClr val="C00000"/>
                                  </a:solidFill>
                                  <a:latin typeface="Cambria Math" panose="02040503050406030204" pitchFamily="18" charset="0"/>
                                </a:rPr>
                                <m:t>1</m:t>
                              </m:r>
                            </m:num>
                            <m:den>
                              <m:r>
                                <a:rPr lang="en-US" sz="2800" i="1" dirty="0">
                                  <a:solidFill>
                                    <a:srgbClr val="C00000"/>
                                  </a:solidFill>
                                  <a:latin typeface="Cambria Math" panose="02040503050406030204" pitchFamily="18" charset="0"/>
                                </a:rPr>
                                <m:t>𝑛</m:t>
                              </m:r>
                            </m:den>
                          </m:f>
                        </m:e>
                      </m:d>
                    </m:oMath>
                  </m:oMathPara>
                </a14:m>
                <a:endParaRPr lang="en-US" sz="2800" dirty="0"/>
              </a:p>
              <a:p>
                <a:endParaRPr lang="en-US" sz="2800" dirty="0"/>
              </a:p>
            </p:txBody>
          </p:sp>
        </mc:Choice>
        <mc:Fallback xmlns="">
          <p:sp>
            <p:nvSpPr>
              <p:cNvPr id="4" name="TextBox 3">
                <a:extLst>
                  <a:ext uri="{FF2B5EF4-FFF2-40B4-BE49-F238E27FC236}">
                    <a16:creationId xmlns:a16="http://schemas.microsoft.com/office/drawing/2014/main" id="{340F12D6-B238-BECC-FD67-C3A406B67077}"/>
                  </a:ext>
                </a:extLst>
              </p:cNvPr>
              <p:cNvSpPr txBox="1">
                <a:spLocks noRot="1" noChangeAspect="1" noMove="1" noResize="1" noEditPoints="1" noAdjustHandles="1" noChangeArrowheads="1" noChangeShapeType="1" noTextEdit="1"/>
              </p:cNvSpPr>
              <p:nvPr/>
            </p:nvSpPr>
            <p:spPr>
              <a:xfrm>
                <a:off x="2868243" y="3318362"/>
                <a:ext cx="6096000" cy="149137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2920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that we roll </a:t>
                </a:r>
                <a14:m>
                  <m:oMath xmlns:m="http://schemas.openxmlformats.org/officeDocument/2006/math">
                    <m:r>
                      <a:rPr lang="en-US" b="0" i="1" dirty="0" smtClean="0">
                        <a:solidFill>
                          <a:srgbClr val="C00000"/>
                        </a:solidFill>
                        <a:latin typeface="Cambria Math" panose="02040503050406030204" pitchFamily="18" charset="0"/>
                      </a:rPr>
                      <m:t>𝑘</m:t>
                    </m:r>
                    <m:r>
                      <a:rPr lang="en-US" b="0" i="0"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1</m:t>
                    </m:r>
                    <m:r>
                      <m:rPr>
                        <m:nor/>
                      </m:rPr>
                      <a:rPr lang="en-US" dirty="0"/>
                      <m:t>,</m:t>
                    </m:r>
                    <m:r>
                      <m:rPr>
                        <m:nor/>
                      </m:rPr>
                      <a:rPr lang="en-US" dirty="0" smtClean="0"/>
                      <m:t> </m:t>
                    </m:r>
                    <m:r>
                      <a:rPr lang="en-US" b="0" i="1" dirty="0" smtClean="0">
                        <a:solidFill>
                          <a:srgbClr val="C00000"/>
                        </a:solidFill>
                        <a:latin typeface="Cambria Math" panose="02040503050406030204" pitchFamily="18" charset="0"/>
                      </a:rPr>
                      <m:t>2</m:t>
                    </m:r>
                    <m:r>
                      <m:rPr>
                        <m:nor/>
                      </m:rPr>
                      <a:rPr lang="en-US" dirty="0"/>
                      <m:t>, </m:t>
                    </m:r>
                    <m:r>
                      <a:rPr lang="en-US" b="0" i="1" dirty="0" smtClean="0">
                        <a:solidFill>
                          <a:srgbClr val="C00000"/>
                        </a:solidFill>
                        <a:latin typeface="Cambria Math" panose="02040503050406030204" pitchFamily="18" charset="0"/>
                      </a:rPr>
                      <m:t>3</m:t>
                    </m:r>
                    <m:r>
                      <m:rPr>
                        <m:nor/>
                      </m:rPr>
                      <a:rPr lang="en-US" dirty="0"/>
                      <m:t>, </m:t>
                    </m:r>
                    <m:r>
                      <a:rPr lang="en-US" i="1" dirty="0">
                        <a:solidFill>
                          <a:srgbClr val="C00000"/>
                        </a:solidFill>
                        <a:latin typeface="Cambria Math" panose="02040503050406030204" pitchFamily="18" charset="0"/>
                      </a:rPr>
                      <m:t>4</m:t>
                    </m:r>
                    <m:r>
                      <m:rPr>
                        <m:nor/>
                      </m:rPr>
                      <a:rPr lang="en-US" dirty="0"/>
                      <m:t>,</m:t>
                    </m:r>
                    <m:r>
                      <m:rPr>
                        <m:nor/>
                      </m:rPr>
                      <a:rPr lang="en-US" b="0" i="0" dirty="0" smtClean="0"/>
                      <m:t>...</m:t>
                    </m:r>
                  </m:oMath>
                </a14:m>
                <a:r>
                  <a:rPr lang="en-US" dirty="0"/>
                  <a:t> times. What is the probability we see a repeated outcome among the rolls? </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0F12D6-B238-BECC-FD67-C3A406B67077}"/>
                  </a:ext>
                </a:extLst>
              </p:cNvPr>
              <p:cNvSpPr txBox="1"/>
              <p:nvPr/>
            </p:nvSpPr>
            <p:spPr>
              <a:xfrm>
                <a:off x="2868243" y="3318362"/>
                <a:ext cx="6096000" cy="14913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1−</m:t>
                          </m:r>
                          <m:f>
                            <m:fPr>
                              <m:ctrlPr>
                                <a:rPr lang="en-US" sz="2800" i="1" dirty="0">
                                  <a:solidFill>
                                    <a:srgbClr val="C00000"/>
                                  </a:solidFill>
                                  <a:latin typeface="Cambria Math" panose="02040503050406030204" pitchFamily="18" charset="0"/>
                                </a:rPr>
                              </m:ctrlPr>
                            </m:fPr>
                            <m:num>
                              <m:r>
                                <a:rPr lang="en-US" sz="2800" i="1" dirty="0">
                                  <a:solidFill>
                                    <a:srgbClr val="C00000"/>
                                  </a:solidFill>
                                  <a:latin typeface="Cambria Math" panose="02040503050406030204" pitchFamily="18" charset="0"/>
                                </a:rPr>
                                <m:t>0</m:t>
                              </m:r>
                            </m:num>
                            <m:den>
                              <m:r>
                                <a:rPr lang="en-US" sz="2800" i="1" dirty="0">
                                  <a:solidFill>
                                    <a:srgbClr val="C00000"/>
                                  </a:solidFill>
                                  <a:latin typeface="Cambria Math" panose="02040503050406030204" pitchFamily="18" charset="0"/>
                                </a:rPr>
                                <m:t>𝑛</m:t>
                              </m:r>
                            </m:den>
                          </m:f>
                        </m:e>
                      </m:d>
                      <m:d>
                        <m:dPr>
                          <m:ctrlPr>
                            <a:rPr lang="en-US" sz="2800" i="1" dirty="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1−</m:t>
                          </m:r>
                          <m:f>
                            <m:fPr>
                              <m:ctrlPr>
                                <a:rPr lang="en-US" sz="2800" i="1" dirty="0">
                                  <a:solidFill>
                                    <a:srgbClr val="C00000"/>
                                  </a:solidFill>
                                  <a:latin typeface="Cambria Math" panose="02040503050406030204" pitchFamily="18" charset="0"/>
                                </a:rPr>
                              </m:ctrlPr>
                            </m:fPr>
                            <m:num>
                              <m:r>
                                <a:rPr lang="en-US" sz="2800" b="0" i="1" dirty="0" smtClean="0">
                                  <a:solidFill>
                                    <a:srgbClr val="C00000"/>
                                  </a:solidFill>
                                  <a:latin typeface="Cambria Math" panose="02040503050406030204" pitchFamily="18" charset="0"/>
                                </a:rPr>
                                <m:t>1</m:t>
                              </m:r>
                            </m:num>
                            <m:den>
                              <m:r>
                                <a:rPr lang="en-US" sz="2800" i="1" dirty="0">
                                  <a:solidFill>
                                    <a:srgbClr val="C00000"/>
                                  </a:solidFill>
                                  <a:latin typeface="Cambria Math" panose="02040503050406030204" pitchFamily="18" charset="0"/>
                                </a:rPr>
                                <m:t>𝑛</m:t>
                              </m:r>
                            </m:den>
                          </m:f>
                        </m:e>
                      </m:d>
                      <m:d>
                        <m:dPr>
                          <m:ctrlPr>
                            <a:rPr lang="en-US" sz="2800" i="1" dirty="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1−</m:t>
                          </m:r>
                          <m:f>
                            <m:fPr>
                              <m:ctrlPr>
                                <a:rPr lang="en-US" sz="2800" i="1" dirty="0">
                                  <a:solidFill>
                                    <a:srgbClr val="C00000"/>
                                  </a:solidFill>
                                  <a:latin typeface="Cambria Math" panose="02040503050406030204" pitchFamily="18" charset="0"/>
                                </a:rPr>
                              </m:ctrlPr>
                            </m:fPr>
                            <m:num>
                              <m:r>
                                <a:rPr lang="en-US" sz="2800" b="0" i="1" dirty="0" smtClean="0">
                                  <a:solidFill>
                                    <a:srgbClr val="C00000"/>
                                  </a:solidFill>
                                  <a:latin typeface="Cambria Math" panose="02040503050406030204" pitchFamily="18" charset="0"/>
                                </a:rPr>
                                <m:t>2</m:t>
                              </m:r>
                            </m:num>
                            <m:den>
                              <m:r>
                                <a:rPr lang="en-US" sz="2800" i="1" dirty="0">
                                  <a:solidFill>
                                    <a:srgbClr val="C00000"/>
                                  </a:solidFill>
                                  <a:latin typeface="Cambria Math" panose="02040503050406030204" pitchFamily="18" charset="0"/>
                                </a:rPr>
                                <m:t>𝑛</m:t>
                              </m:r>
                            </m:den>
                          </m:f>
                        </m:e>
                      </m:d>
                    </m:oMath>
                  </m:oMathPara>
                </a14:m>
                <a:endParaRPr lang="en-US" sz="2800" dirty="0"/>
              </a:p>
              <a:p>
                <a:endParaRPr lang="en-US" sz="2800" dirty="0"/>
              </a:p>
            </p:txBody>
          </p:sp>
        </mc:Choice>
        <mc:Fallback xmlns="">
          <p:sp>
            <p:nvSpPr>
              <p:cNvPr id="4" name="TextBox 3">
                <a:extLst>
                  <a:ext uri="{FF2B5EF4-FFF2-40B4-BE49-F238E27FC236}">
                    <a16:creationId xmlns:a16="http://schemas.microsoft.com/office/drawing/2014/main" id="{340F12D6-B238-BECC-FD67-C3A406B67077}"/>
                  </a:ext>
                </a:extLst>
              </p:cNvPr>
              <p:cNvSpPr txBox="1">
                <a:spLocks noRot="1" noChangeAspect="1" noMove="1" noResize="1" noEditPoints="1" noAdjustHandles="1" noChangeArrowheads="1" noChangeShapeType="1" noTextEdit="1"/>
              </p:cNvSpPr>
              <p:nvPr/>
            </p:nvSpPr>
            <p:spPr>
              <a:xfrm>
                <a:off x="2868243" y="3318362"/>
                <a:ext cx="6096000" cy="149137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03375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that we roll </a:t>
                </a:r>
                <a14:m>
                  <m:oMath xmlns:m="http://schemas.openxmlformats.org/officeDocument/2006/math">
                    <m:r>
                      <a:rPr lang="en-US" b="0" i="1" dirty="0" smtClean="0">
                        <a:solidFill>
                          <a:srgbClr val="C00000"/>
                        </a:solidFill>
                        <a:latin typeface="Cambria Math" panose="02040503050406030204" pitchFamily="18" charset="0"/>
                      </a:rPr>
                      <m:t>𝑘</m:t>
                    </m:r>
                    <m:r>
                      <a:rPr lang="en-US" b="0" i="0"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1</m:t>
                    </m:r>
                    <m:r>
                      <m:rPr>
                        <m:nor/>
                      </m:rPr>
                      <a:rPr lang="en-US" dirty="0"/>
                      <m:t>,</m:t>
                    </m:r>
                    <m:r>
                      <m:rPr>
                        <m:nor/>
                      </m:rPr>
                      <a:rPr lang="en-US" dirty="0" smtClean="0"/>
                      <m:t> </m:t>
                    </m:r>
                    <m:r>
                      <a:rPr lang="en-US" b="0" i="1" dirty="0" smtClean="0">
                        <a:solidFill>
                          <a:srgbClr val="C00000"/>
                        </a:solidFill>
                        <a:latin typeface="Cambria Math" panose="02040503050406030204" pitchFamily="18" charset="0"/>
                      </a:rPr>
                      <m:t>2</m:t>
                    </m:r>
                    <m:r>
                      <m:rPr>
                        <m:nor/>
                      </m:rPr>
                      <a:rPr lang="en-US" dirty="0"/>
                      <m:t>, </m:t>
                    </m:r>
                    <m:r>
                      <a:rPr lang="en-US" b="0" i="1" dirty="0" smtClean="0">
                        <a:solidFill>
                          <a:srgbClr val="C00000"/>
                        </a:solidFill>
                        <a:latin typeface="Cambria Math" panose="02040503050406030204" pitchFamily="18" charset="0"/>
                      </a:rPr>
                      <m:t>3</m:t>
                    </m:r>
                    <m:r>
                      <m:rPr>
                        <m:nor/>
                      </m:rPr>
                      <a:rPr lang="en-US" dirty="0"/>
                      <m:t>, </m:t>
                    </m:r>
                    <m:r>
                      <a:rPr lang="en-US" i="1" dirty="0">
                        <a:solidFill>
                          <a:srgbClr val="C00000"/>
                        </a:solidFill>
                        <a:latin typeface="Cambria Math" panose="02040503050406030204" pitchFamily="18" charset="0"/>
                      </a:rPr>
                      <m:t>4</m:t>
                    </m:r>
                    <m:r>
                      <m:rPr>
                        <m:nor/>
                      </m:rPr>
                      <a:rPr lang="en-US" dirty="0"/>
                      <m:t>,</m:t>
                    </m:r>
                    <m:r>
                      <m:rPr>
                        <m:nor/>
                      </m:rPr>
                      <a:rPr lang="en-US" b="0" i="0" dirty="0" smtClean="0"/>
                      <m:t>...</m:t>
                    </m:r>
                  </m:oMath>
                </a14:m>
                <a:r>
                  <a:rPr lang="en-US" dirty="0"/>
                  <a:t> times. What is the probability we see a repeated outcome among the rolls? </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0F12D6-B238-BECC-FD67-C3A406B67077}"/>
                  </a:ext>
                </a:extLst>
              </p:cNvPr>
              <p:cNvSpPr txBox="1"/>
              <p:nvPr/>
            </p:nvSpPr>
            <p:spPr>
              <a:xfrm>
                <a:off x="2868243" y="3318362"/>
                <a:ext cx="6096000" cy="14913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1−</m:t>
                          </m:r>
                          <m:f>
                            <m:fPr>
                              <m:ctrlPr>
                                <a:rPr lang="en-US" sz="2800" i="1" dirty="0">
                                  <a:solidFill>
                                    <a:srgbClr val="C00000"/>
                                  </a:solidFill>
                                  <a:latin typeface="Cambria Math" panose="02040503050406030204" pitchFamily="18" charset="0"/>
                                </a:rPr>
                              </m:ctrlPr>
                            </m:fPr>
                            <m:num>
                              <m:r>
                                <a:rPr lang="en-US" sz="2800" i="1" dirty="0">
                                  <a:solidFill>
                                    <a:srgbClr val="C00000"/>
                                  </a:solidFill>
                                  <a:latin typeface="Cambria Math" panose="02040503050406030204" pitchFamily="18" charset="0"/>
                                </a:rPr>
                                <m:t>0</m:t>
                              </m:r>
                            </m:num>
                            <m:den>
                              <m:r>
                                <a:rPr lang="en-US" sz="2800" i="1" dirty="0">
                                  <a:solidFill>
                                    <a:srgbClr val="C00000"/>
                                  </a:solidFill>
                                  <a:latin typeface="Cambria Math" panose="02040503050406030204" pitchFamily="18" charset="0"/>
                                </a:rPr>
                                <m:t>𝑛</m:t>
                              </m:r>
                            </m:den>
                          </m:f>
                        </m:e>
                      </m:d>
                      <m:d>
                        <m:dPr>
                          <m:ctrlPr>
                            <a:rPr lang="en-US" sz="2800" i="1" dirty="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1−</m:t>
                          </m:r>
                          <m:f>
                            <m:fPr>
                              <m:ctrlPr>
                                <a:rPr lang="en-US" sz="2800" i="1" dirty="0">
                                  <a:solidFill>
                                    <a:srgbClr val="C00000"/>
                                  </a:solidFill>
                                  <a:latin typeface="Cambria Math" panose="02040503050406030204" pitchFamily="18" charset="0"/>
                                </a:rPr>
                              </m:ctrlPr>
                            </m:fPr>
                            <m:num>
                              <m:r>
                                <a:rPr lang="en-US" sz="2800" b="0" i="1" dirty="0" smtClean="0">
                                  <a:solidFill>
                                    <a:srgbClr val="C00000"/>
                                  </a:solidFill>
                                  <a:latin typeface="Cambria Math" panose="02040503050406030204" pitchFamily="18" charset="0"/>
                                </a:rPr>
                                <m:t>1</m:t>
                              </m:r>
                            </m:num>
                            <m:den>
                              <m:r>
                                <a:rPr lang="en-US" sz="2800" i="1" dirty="0">
                                  <a:solidFill>
                                    <a:srgbClr val="C00000"/>
                                  </a:solidFill>
                                  <a:latin typeface="Cambria Math" panose="02040503050406030204" pitchFamily="18" charset="0"/>
                                </a:rPr>
                                <m:t>𝑛</m:t>
                              </m:r>
                            </m:den>
                          </m:f>
                        </m:e>
                      </m:d>
                      <m:r>
                        <a:rPr lang="en-US" sz="2800" b="0" i="1" dirty="0" smtClean="0">
                          <a:solidFill>
                            <a:srgbClr val="C00000"/>
                          </a:solidFill>
                          <a:latin typeface="Cambria Math" panose="02040503050406030204" pitchFamily="18" charset="0"/>
                        </a:rPr>
                        <m:t>…</m:t>
                      </m:r>
                      <m:d>
                        <m:dPr>
                          <m:ctrlPr>
                            <a:rPr lang="en-US" sz="2800" i="1" dirty="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1−</m:t>
                          </m:r>
                          <m:f>
                            <m:fPr>
                              <m:ctrlPr>
                                <a:rPr lang="en-US" sz="2800" i="1" dirty="0">
                                  <a:solidFill>
                                    <a:srgbClr val="C00000"/>
                                  </a:solidFill>
                                  <a:latin typeface="Cambria Math" panose="02040503050406030204" pitchFamily="18" charset="0"/>
                                </a:rPr>
                              </m:ctrlPr>
                            </m:fPr>
                            <m:num>
                              <m:r>
                                <a:rPr lang="en-US" sz="2800" b="0" i="1" dirty="0" smtClean="0">
                                  <a:solidFill>
                                    <a:srgbClr val="C00000"/>
                                  </a:solidFill>
                                  <a:latin typeface="Cambria Math" panose="02040503050406030204" pitchFamily="18" charset="0"/>
                                </a:rPr>
                                <m:t>𝑘</m:t>
                              </m:r>
                              <m:r>
                                <a:rPr lang="en-US" sz="2800" b="0" i="1" dirty="0" smtClean="0">
                                  <a:solidFill>
                                    <a:srgbClr val="C00000"/>
                                  </a:solidFill>
                                  <a:latin typeface="Cambria Math" panose="02040503050406030204" pitchFamily="18" charset="0"/>
                                </a:rPr>
                                <m:t>−1</m:t>
                              </m:r>
                            </m:num>
                            <m:den>
                              <m:r>
                                <a:rPr lang="en-US" sz="2800" i="1" dirty="0">
                                  <a:solidFill>
                                    <a:srgbClr val="C00000"/>
                                  </a:solidFill>
                                  <a:latin typeface="Cambria Math" panose="02040503050406030204" pitchFamily="18" charset="0"/>
                                </a:rPr>
                                <m:t>𝑛</m:t>
                              </m:r>
                            </m:den>
                          </m:f>
                        </m:e>
                      </m:d>
                    </m:oMath>
                  </m:oMathPara>
                </a14:m>
                <a:endParaRPr lang="en-US" sz="2800" dirty="0"/>
              </a:p>
              <a:p>
                <a:endParaRPr lang="en-US" sz="2800" dirty="0"/>
              </a:p>
            </p:txBody>
          </p:sp>
        </mc:Choice>
        <mc:Fallback xmlns="">
          <p:sp>
            <p:nvSpPr>
              <p:cNvPr id="4" name="TextBox 3">
                <a:extLst>
                  <a:ext uri="{FF2B5EF4-FFF2-40B4-BE49-F238E27FC236}">
                    <a16:creationId xmlns:a16="http://schemas.microsoft.com/office/drawing/2014/main" id="{340F12D6-B238-BECC-FD67-C3A406B67077}"/>
                  </a:ext>
                </a:extLst>
              </p:cNvPr>
              <p:cNvSpPr txBox="1">
                <a:spLocks noRot="1" noChangeAspect="1" noMove="1" noResize="1" noEditPoints="1" noAdjustHandles="1" noChangeArrowheads="1" noChangeShapeType="1" noTextEdit="1"/>
              </p:cNvSpPr>
              <p:nvPr/>
            </p:nvSpPr>
            <p:spPr>
              <a:xfrm>
                <a:off x="2868243" y="3318362"/>
                <a:ext cx="6096000" cy="149137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7449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that we roll </a:t>
                </a:r>
                <a14:m>
                  <m:oMath xmlns:m="http://schemas.openxmlformats.org/officeDocument/2006/math">
                    <m:r>
                      <a:rPr lang="en-US" b="0" i="1" dirty="0" smtClean="0">
                        <a:solidFill>
                          <a:srgbClr val="C00000"/>
                        </a:solidFill>
                        <a:latin typeface="Cambria Math" panose="02040503050406030204" pitchFamily="18" charset="0"/>
                      </a:rPr>
                      <m:t>𝑘</m:t>
                    </m:r>
                    <m:r>
                      <a:rPr lang="en-US" b="0" i="0"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1</m:t>
                    </m:r>
                    <m:r>
                      <m:rPr>
                        <m:nor/>
                      </m:rPr>
                      <a:rPr lang="en-US" dirty="0"/>
                      <m:t>,</m:t>
                    </m:r>
                    <m:r>
                      <m:rPr>
                        <m:nor/>
                      </m:rPr>
                      <a:rPr lang="en-US" dirty="0" smtClean="0"/>
                      <m:t> </m:t>
                    </m:r>
                    <m:r>
                      <a:rPr lang="en-US" b="0" i="1" dirty="0" smtClean="0">
                        <a:solidFill>
                          <a:srgbClr val="C00000"/>
                        </a:solidFill>
                        <a:latin typeface="Cambria Math" panose="02040503050406030204" pitchFamily="18" charset="0"/>
                      </a:rPr>
                      <m:t>2</m:t>
                    </m:r>
                    <m:r>
                      <m:rPr>
                        <m:nor/>
                      </m:rPr>
                      <a:rPr lang="en-US" dirty="0"/>
                      <m:t>, </m:t>
                    </m:r>
                    <m:r>
                      <a:rPr lang="en-US" b="0" i="1" dirty="0" smtClean="0">
                        <a:solidFill>
                          <a:srgbClr val="C00000"/>
                        </a:solidFill>
                        <a:latin typeface="Cambria Math" panose="02040503050406030204" pitchFamily="18" charset="0"/>
                      </a:rPr>
                      <m:t>3</m:t>
                    </m:r>
                    <m:r>
                      <m:rPr>
                        <m:nor/>
                      </m:rPr>
                      <a:rPr lang="en-US" dirty="0"/>
                      <m:t>, </m:t>
                    </m:r>
                    <m:r>
                      <a:rPr lang="en-US" i="1" dirty="0">
                        <a:solidFill>
                          <a:srgbClr val="C00000"/>
                        </a:solidFill>
                        <a:latin typeface="Cambria Math" panose="02040503050406030204" pitchFamily="18" charset="0"/>
                      </a:rPr>
                      <m:t>4</m:t>
                    </m:r>
                    <m:r>
                      <m:rPr>
                        <m:nor/>
                      </m:rPr>
                      <a:rPr lang="en-US" dirty="0"/>
                      <m:t>,</m:t>
                    </m:r>
                    <m:r>
                      <m:rPr>
                        <m:nor/>
                      </m:rPr>
                      <a:rPr lang="en-US" b="0" i="0" dirty="0" smtClean="0"/>
                      <m:t>...</m:t>
                    </m:r>
                  </m:oMath>
                </a14:m>
                <a:r>
                  <a:rPr lang="en-US" dirty="0"/>
                  <a:t> times. What is the probability we see a repeated outcome among the rolls? </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0F12D6-B238-BECC-FD67-C3A406B67077}"/>
                  </a:ext>
                </a:extLst>
              </p:cNvPr>
              <p:cNvSpPr txBox="1"/>
              <p:nvPr/>
            </p:nvSpPr>
            <p:spPr>
              <a:xfrm>
                <a:off x="1244338" y="3318362"/>
                <a:ext cx="9709608" cy="829330"/>
              </a:xfrm>
              <a:prstGeom prst="rect">
                <a:avLst/>
              </a:prstGeom>
              <a:noFill/>
            </p:spPr>
            <p:txBody>
              <a:bodyPr wrap="square">
                <a:spAutoFit/>
              </a:bodyPr>
              <a:lstStyle/>
              <a:p>
                <a14:m>
                  <m:oMath xmlns:m="http://schemas.openxmlformats.org/officeDocument/2006/math">
                    <m:d>
                      <m:dPr>
                        <m:ctrlPr>
                          <a:rPr lang="en-US" sz="3200" i="1" dirty="0" smtClean="0">
                            <a:solidFill>
                              <a:srgbClr val="C00000"/>
                            </a:solidFill>
                            <a:latin typeface="Cambria Math" panose="02040503050406030204" pitchFamily="18" charset="0"/>
                          </a:rPr>
                        </m:ctrlPr>
                      </m:dPr>
                      <m:e>
                        <m:r>
                          <a:rPr lang="en-US" sz="3200" i="1"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i="1" dirty="0">
                                <a:solidFill>
                                  <a:srgbClr val="C00000"/>
                                </a:solidFill>
                                <a:latin typeface="Cambria Math" panose="02040503050406030204" pitchFamily="18" charset="0"/>
                              </a:rPr>
                              <m:t>0</m:t>
                            </m:r>
                          </m:num>
                          <m:den>
                            <m:r>
                              <a:rPr lang="en-US" sz="3200" i="1" dirty="0">
                                <a:solidFill>
                                  <a:srgbClr val="C00000"/>
                                </a:solidFill>
                                <a:latin typeface="Cambria Math" panose="02040503050406030204" pitchFamily="18" charset="0"/>
                              </a:rPr>
                              <m:t>𝑛</m:t>
                            </m:r>
                          </m:den>
                        </m:f>
                      </m:e>
                    </m:d>
                    <m:d>
                      <m:dPr>
                        <m:ctrlPr>
                          <a:rPr lang="en-US" sz="3200" i="1" dirty="0">
                            <a:solidFill>
                              <a:srgbClr val="C00000"/>
                            </a:solidFill>
                            <a:latin typeface="Cambria Math" panose="02040503050406030204" pitchFamily="18" charset="0"/>
                          </a:rPr>
                        </m:ctrlPr>
                      </m:dPr>
                      <m:e>
                        <m:r>
                          <a:rPr lang="en-US" sz="3200" i="1"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b="0" i="1" dirty="0" smtClean="0">
                                <a:solidFill>
                                  <a:srgbClr val="C00000"/>
                                </a:solidFill>
                                <a:latin typeface="Cambria Math" panose="02040503050406030204" pitchFamily="18" charset="0"/>
                              </a:rPr>
                              <m:t>1</m:t>
                            </m:r>
                          </m:num>
                          <m:den>
                            <m:r>
                              <a:rPr lang="en-US" sz="3200" i="1" dirty="0">
                                <a:solidFill>
                                  <a:srgbClr val="C00000"/>
                                </a:solidFill>
                                <a:latin typeface="Cambria Math" panose="02040503050406030204" pitchFamily="18" charset="0"/>
                              </a:rPr>
                              <m:t>𝑛</m:t>
                            </m:r>
                          </m:den>
                        </m:f>
                      </m:e>
                    </m:d>
                    <m:r>
                      <a:rPr lang="en-US" sz="3200" b="0" i="1" dirty="0" smtClean="0">
                        <a:solidFill>
                          <a:srgbClr val="C00000"/>
                        </a:solidFill>
                        <a:latin typeface="Cambria Math" panose="02040503050406030204" pitchFamily="18" charset="0"/>
                      </a:rPr>
                      <m:t>…</m:t>
                    </m:r>
                    <m:d>
                      <m:dPr>
                        <m:ctrlPr>
                          <a:rPr lang="en-US" sz="3200" i="1" dirty="0">
                            <a:solidFill>
                              <a:srgbClr val="C00000"/>
                            </a:solidFill>
                            <a:latin typeface="Cambria Math" panose="02040503050406030204" pitchFamily="18" charset="0"/>
                          </a:rPr>
                        </m:ctrlPr>
                      </m:dPr>
                      <m:e>
                        <m:r>
                          <a:rPr lang="en-US" sz="3200" i="1"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b="0" i="1" dirty="0" smtClean="0">
                                <a:solidFill>
                                  <a:srgbClr val="C00000"/>
                                </a:solidFill>
                                <a:latin typeface="Cambria Math" panose="02040503050406030204" pitchFamily="18" charset="0"/>
                              </a:rPr>
                              <m:t>𝑘</m:t>
                            </m:r>
                            <m:r>
                              <a:rPr lang="en-US" sz="3200" b="0" i="1" dirty="0" smtClean="0">
                                <a:solidFill>
                                  <a:srgbClr val="C00000"/>
                                </a:solidFill>
                                <a:latin typeface="Cambria Math" panose="02040503050406030204" pitchFamily="18" charset="0"/>
                              </a:rPr>
                              <m:t>−1</m:t>
                            </m:r>
                          </m:num>
                          <m:den>
                            <m:r>
                              <a:rPr lang="en-US" sz="3200" i="1" dirty="0">
                                <a:solidFill>
                                  <a:srgbClr val="C00000"/>
                                </a:solidFill>
                                <a:latin typeface="Cambria Math" panose="02040503050406030204" pitchFamily="18" charset="0"/>
                              </a:rPr>
                              <m:t>𝑛</m:t>
                            </m:r>
                          </m:den>
                        </m:f>
                      </m:e>
                    </m:d>
                    <m:r>
                      <a:rPr lang="en-US" sz="3200" b="0" i="1" dirty="0" smtClean="0">
                        <a:solidFill>
                          <a:srgbClr val="C00000"/>
                        </a:solidFill>
                        <a:latin typeface="Cambria Math" panose="02040503050406030204" pitchFamily="18" charset="0"/>
                      </a:rPr>
                      <m:t>&lt;</m:t>
                    </m:r>
                    <m:f>
                      <m:fPr>
                        <m:ctrlPr>
                          <a:rPr lang="en-US" sz="3200" b="0" i="1" dirty="0" smtClean="0">
                            <a:solidFill>
                              <a:srgbClr val="C00000"/>
                            </a:solidFill>
                            <a:latin typeface="Cambria Math" panose="02040503050406030204" pitchFamily="18" charset="0"/>
                          </a:rPr>
                        </m:ctrlPr>
                      </m:fPr>
                      <m:num>
                        <m:r>
                          <a:rPr lang="en-US" sz="3200" b="0" i="1" dirty="0" smtClean="0">
                            <a:solidFill>
                              <a:srgbClr val="C00000"/>
                            </a:solidFill>
                            <a:latin typeface="Cambria Math" panose="02040503050406030204" pitchFamily="18" charset="0"/>
                          </a:rPr>
                          <m:t>1</m:t>
                        </m:r>
                      </m:num>
                      <m:den>
                        <m:r>
                          <a:rPr lang="en-US" sz="3200" b="0" i="1" dirty="0" smtClean="0">
                            <a:solidFill>
                              <a:srgbClr val="C00000"/>
                            </a:solidFill>
                            <a:latin typeface="Cambria Math" panose="02040503050406030204" pitchFamily="18" charset="0"/>
                          </a:rPr>
                          <m:t>2</m:t>
                        </m:r>
                      </m:den>
                    </m:f>
                  </m:oMath>
                </a14:m>
                <a:r>
                  <a:rPr lang="en-US" sz="2800" dirty="0"/>
                  <a:t>	for 	</a:t>
                </a:r>
                <a14:m>
                  <m:oMath xmlns:m="http://schemas.openxmlformats.org/officeDocument/2006/math">
                    <m:r>
                      <a:rPr lang="en-US" sz="2800" b="0" i="1" dirty="0" smtClean="0">
                        <a:solidFill>
                          <a:srgbClr val="C00000"/>
                        </a:solidFill>
                        <a:latin typeface="Cambria Math" panose="02040503050406030204" pitchFamily="18" charset="0"/>
                      </a:rPr>
                      <m:t>𝑘</m:t>
                    </m:r>
                    <m:r>
                      <a:rPr lang="en-US" sz="2800" b="0" i="0"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𝑂</m:t>
                    </m:r>
                    <m:r>
                      <a:rPr lang="en-US" sz="2800" b="0" i="1" dirty="0" smtClean="0">
                        <a:solidFill>
                          <a:srgbClr val="C00000"/>
                        </a:solidFill>
                        <a:latin typeface="Cambria Math" panose="02040503050406030204" pitchFamily="18" charset="0"/>
                      </a:rPr>
                      <m:t>(</m:t>
                    </m:r>
                    <m:rad>
                      <m:radPr>
                        <m:degHide m:val="on"/>
                        <m:ctrlPr>
                          <a:rPr lang="en-US" sz="2800" b="0" i="1" dirty="0" smtClean="0">
                            <a:solidFill>
                              <a:srgbClr val="C00000"/>
                            </a:solidFill>
                            <a:latin typeface="Cambria Math" panose="02040503050406030204" pitchFamily="18" charset="0"/>
                          </a:rPr>
                        </m:ctrlPr>
                      </m:radPr>
                      <m:deg/>
                      <m:e>
                        <m:r>
                          <a:rPr lang="en-US" sz="2800" b="0" i="1" dirty="0" smtClean="0">
                            <a:solidFill>
                              <a:srgbClr val="C00000"/>
                            </a:solidFill>
                            <a:latin typeface="Cambria Math" panose="02040503050406030204" pitchFamily="18" charset="0"/>
                          </a:rPr>
                          <m:t>𝑛</m:t>
                        </m:r>
                      </m:e>
                    </m:rad>
                    <m:r>
                      <a:rPr lang="en-US" sz="2800" b="0" i="1" dirty="0" smtClean="0">
                        <a:solidFill>
                          <a:srgbClr val="C00000"/>
                        </a:solidFill>
                        <a:latin typeface="Cambria Math" panose="02040503050406030204" pitchFamily="18" charset="0"/>
                      </a:rPr>
                      <m:t>)</m:t>
                    </m:r>
                  </m:oMath>
                </a14:m>
                <a:endParaRPr lang="en-US" sz="2800" i="1" dirty="0"/>
              </a:p>
            </p:txBody>
          </p:sp>
        </mc:Choice>
        <mc:Fallback xmlns="">
          <p:sp>
            <p:nvSpPr>
              <p:cNvPr id="4" name="TextBox 3">
                <a:extLst>
                  <a:ext uri="{FF2B5EF4-FFF2-40B4-BE49-F238E27FC236}">
                    <a16:creationId xmlns:a16="http://schemas.microsoft.com/office/drawing/2014/main" id="{340F12D6-B238-BECC-FD67-C3A406B67077}"/>
                  </a:ext>
                </a:extLst>
              </p:cNvPr>
              <p:cNvSpPr txBox="1">
                <a:spLocks noRot="1" noChangeAspect="1" noMove="1" noResize="1" noEditPoints="1" noAdjustHandles="1" noChangeArrowheads="1" noChangeShapeType="1" noTextEdit="1"/>
              </p:cNvSpPr>
              <p:nvPr/>
            </p:nvSpPr>
            <p:spPr>
              <a:xfrm>
                <a:off x="1244338" y="3318362"/>
                <a:ext cx="9709608" cy="829330"/>
              </a:xfrm>
              <a:prstGeom prst="rect">
                <a:avLst/>
              </a:prstGeom>
              <a:blipFill>
                <a:blip r:embed="rId3"/>
                <a:stretch>
                  <a:fillRect b="-5147"/>
                </a:stretch>
              </a:blipFill>
            </p:spPr>
            <p:txBody>
              <a:bodyPr/>
              <a:lstStyle/>
              <a:p>
                <a:r>
                  <a:rPr lang="en-US">
                    <a:noFill/>
                  </a:rPr>
                  <a:t> </a:t>
                </a:r>
              </a:p>
            </p:txBody>
          </p:sp>
        </mc:Fallback>
      </mc:AlternateContent>
    </p:spTree>
    <p:extLst>
      <p:ext uri="{BB962C8B-B14F-4D97-AF65-F5344CB8AC3E}">
        <p14:creationId xmlns:p14="http://schemas.microsoft.com/office/powerpoint/2010/main" val="24851496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“On average”, how many times should we roll the die before we see a repeated outcome among the rolls?</a:t>
                </a:r>
              </a:p>
              <a:p>
                <a:pPr>
                  <a:buClr>
                    <a:schemeClr val="tx1"/>
                  </a:buClr>
                </a:pPr>
                <a14:m>
                  <m:oMath xmlns:m="http://schemas.openxmlformats.org/officeDocument/2006/math">
                    <m:r>
                      <a:rPr lang="en-US" i="1" dirty="0">
                        <a:solidFill>
                          <a:srgbClr val="C00000"/>
                        </a:solidFill>
                        <a:latin typeface="Cambria Math" panose="02040503050406030204" pitchFamily="18" charset="0"/>
                      </a:rPr>
                      <m:t>𝑂</m:t>
                    </m:r>
                    <m:r>
                      <a:rPr lang="en-US" i="1" dirty="0">
                        <a:solidFill>
                          <a:srgbClr val="C00000"/>
                        </a:solidFill>
                        <a:latin typeface="Cambria Math" panose="02040503050406030204" pitchFamily="18" charset="0"/>
                      </a:rPr>
                      <m:t>(</m:t>
                    </m:r>
                    <m:rad>
                      <m:radPr>
                        <m:degHide m:val="on"/>
                        <m:ctrlPr>
                          <a:rPr lang="en-US" i="1" dirty="0">
                            <a:solidFill>
                              <a:srgbClr val="C00000"/>
                            </a:solidFill>
                            <a:latin typeface="Cambria Math" panose="02040503050406030204" pitchFamily="18" charset="0"/>
                          </a:rPr>
                        </m:ctrlPr>
                      </m:radPr>
                      <m:deg/>
                      <m:e>
                        <m:r>
                          <a:rPr lang="en-US" i="1" dirty="0">
                            <a:solidFill>
                              <a:srgbClr val="C00000"/>
                            </a:solidFill>
                            <a:latin typeface="Cambria Math" panose="02040503050406030204" pitchFamily="18" charset="0"/>
                          </a:rPr>
                          <m:t>𝑛</m:t>
                        </m:r>
                      </m:e>
                    </m:rad>
                    <m:r>
                      <a:rPr lang="en-US" i="1" dirty="0">
                        <a:solidFill>
                          <a:srgbClr val="C00000"/>
                        </a:solidFill>
                        <a:latin typeface="Cambria Math" panose="02040503050406030204" pitchFamily="18" charset="0"/>
                      </a:rPr>
                      <m:t>)</m:t>
                    </m:r>
                  </m:oMath>
                </a14:m>
                <a:r>
                  <a:rPr lang="en-US" dirty="0"/>
                  <a:t> </a:t>
                </a:r>
              </a:p>
              <a:p>
                <a:pPr>
                  <a:buClr>
                    <a:schemeClr val="tx1"/>
                  </a:buClr>
                </a:pPr>
                <a:endParaRPr lang="en-US" dirty="0"/>
              </a:p>
              <a:p>
                <a:pPr>
                  <a:buClr>
                    <a:schemeClr val="tx1"/>
                  </a:buClr>
                </a:pPr>
                <a:r>
                  <a:rPr lang="en-US" dirty="0"/>
                  <a:t>But is it </a:t>
                </a:r>
                <a14:m>
                  <m:oMath xmlns:m="http://schemas.openxmlformats.org/officeDocument/2006/math">
                    <m:r>
                      <m:rPr>
                        <m:sty m:val="p"/>
                      </m:rPr>
                      <a:rPr lang="en-US" b="0" i="0" dirty="0" smtClean="0">
                        <a:solidFill>
                          <a:srgbClr val="C00000"/>
                        </a:solidFill>
                        <a:latin typeface="Cambria Math" panose="02040503050406030204" pitchFamily="18" charset="0"/>
                      </a:rPr>
                      <m:t>Θ</m:t>
                    </m:r>
                    <m:r>
                      <a:rPr lang="en-US" i="1" dirty="0" smtClean="0">
                        <a:solidFill>
                          <a:srgbClr val="C00000"/>
                        </a:solidFill>
                        <a:latin typeface="Cambria Math" panose="02040503050406030204" pitchFamily="18" charset="0"/>
                      </a:rPr>
                      <m:t>(</m:t>
                    </m:r>
                    <m:rad>
                      <m:radPr>
                        <m:degHide m:val="on"/>
                        <m:ctrlPr>
                          <a:rPr lang="en-US" i="1" dirty="0">
                            <a:solidFill>
                              <a:srgbClr val="C00000"/>
                            </a:solidFill>
                            <a:latin typeface="Cambria Math" panose="02040503050406030204" pitchFamily="18" charset="0"/>
                          </a:rPr>
                        </m:ctrlPr>
                      </m:radPr>
                      <m:deg/>
                      <m:e>
                        <m:r>
                          <a:rPr lang="en-US" i="1" dirty="0">
                            <a:solidFill>
                              <a:srgbClr val="C00000"/>
                            </a:solidFill>
                            <a:latin typeface="Cambria Math" panose="02040503050406030204" pitchFamily="18" charset="0"/>
                          </a:rPr>
                          <m:t>𝑛</m:t>
                        </m:r>
                      </m:e>
                    </m:rad>
                    <m:r>
                      <a:rPr lang="en-US" i="1" dirty="0">
                        <a:solidFill>
                          <a:srgbClr val="C00000"/>
                        </a:solidFill>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spTree>
    <p:extLst>
      <p:ext uri="{BB962C8B-B14F-4D97-AF65-F5344CB8AC3E}">
        <p14:creationId xmlns:p14="http://schemas.microsoft.com/office/powerpoint/2010/main" val="3198305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Boole’s Inequality (Union Bound)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Let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oMath>
                </a14:m>
                <a:r>
                  <a:rPr lang="en-US" dirty="0"/>
                  <a:t> be a set of events that occur with probability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𝑝</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𝑝</m:t>
                        </m:r>
                      </m:e>
                      <m:sub>
                        <m:r>
                          <a:rPr lang="en-US" b="0" i="1" dirty="0" smtClean="0">
                            <a:solidFill>
                              <a:srgbClr val="C00000"/>
                            </a:solidFill>
                            <a:latin typeface="Cambria Math" panose="02040503050406030204" pitchFamily="18" charset="0"/>
                          </a:rPr>
                          <m:t>𝑘</m:t>
                        </m:r>
                      </m:sub>
                    </m:sSub>
                  </m:oMath>
                </a14:m>
                <a:endParaRPr lang="en-US" dirty="0"/>
              </a:p>
              <a:p>
                <a:endParaRPr lang="en-US" dirty="0"/>
              </a:p>
              <a:p>
                <a:endParaRPr lang="en-US" dirty="0"/>
              </a:p>
              <a:p>
                <a:r>
                  <a:rPr lang="en-US" dirty="0"/>
                  <a:t>The probability that </a:t>
                </a:r>
                <a:r>
                  <a:rPr lang="en-US" dirty="0">
                    <a:solidFill>
                      <a:srgbClr val="FF0000"/>
                    </a:solidFill>
                  </a:rPr>
                  <a:t>at least one</a:t>
                </a:r>
                <a:r>
                  <a:rPr lang="en-US" dirty="0"/>
                  <a:t> of the events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oMath>
                </a14:m>
                <a:r>
                  <a:rPr lang="en-US" dirty="0"/>
                  <a:t> occurs is at most </a:t>
                </a:r>
                <a14:m>
                  <m:oMath xmlns:m="http://schemas.openxmlformats.org/officeDocument/2006/math">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1</m:t>
                        </m:r>
                      </m:sub>
                    </m:sSub>
                    <m:r>
                      <a:rPr lang="en-US" b="0" i="1" dirty="0" smtClean="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𝑘</m:t>
                        </m:r>
                      </m:sub>
                    </m:sSub>
                  </m:oMath>
                </a14:m>
                <a:endParaRPr lang="en-US" dirty="0"/>
              </a:p>
              <a:p>
                <a:endParaRPr lang="en-US" dirty="0"/>
              </a:p>
              <a:p>
                <a:endParaRPr lang="en-US" dirty="0"/>
              </a:p>
              <a:p>
                <a:r>
                  <a:rPr lang="en-US" dirty="0"/>
                  <a:t>Implication: the probability that </a:t>
                </a:r>
                <a:r>
                  <a:rPr lang="en-US" dirty="0">
                    <a:solidFill>
                      <a:srgbClr val="FF0000"/>
                    </a:solidFill>
                  </a:rPr>
                  <a:t>NONE</a:t>
                </a:r>
                <a:r>
                  <a:rPr lang="en-US" dirty="0"/>
                  <a:t> of the events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oMath>
                </a14:m>
                <a:r>
                  <a:rPr lang="en-US" dirty="0"/>
                  <a:t> occur is at least </a:t>
                </a:r>
                <a14:m>
                  <m:oMath xmlns:m="http://schemas.openxmlformats.org/officeDocument/2006/math">
                    <m:r>
                      <a:rPr lang="en-US" b="0" i="0" dirty="0" smtClean="0">
                        <a:solidFill>
                          <a:srgbClr val="C00000"/>
                        </a:solidFill>
                        <a:latin typeface="Cambria Math" panose="02040503050406030204" pitchFamily="18" charset="0"/>
                      </a:rPr>
                      <m:t>1−(</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1</m:t>
                        </m:r>
                      </m:sub>
                    </m:sSub>
                    <m:r>
                      <a:rPr lang="en-US" b="0" i="1" dirty="0" smtClean="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𝑘</m:t>
                        </m:r>
                      </m:sub>
                    </m:sSub>
                    <m:r>
                      <a:rPr lang="en-US" b="0" i="1" dirty="0" smtClean="0">
                        <a:solidFill>
                          <a:srgbClr val="C00000"/>
                        </a:solidFill>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522"/>
                </a:stretch>
              </a:blipFill>
            </p:spPr>
            <p:txBody>
              <a:bodyPr/>
              <a:lstStyle/>
              <a:p>
                <a:r>
                  <a:rPr lang="en-US">
                    <a:noFill/>
                  </a:rPr>
                  <a:t> </a:t>
                </a:r>
              </a:p>
            </p:txBody>
          </p:sp>
        </mc:Fallback>
      </mc:AlternateContent>
    </p:spTree>
    <p:extLst>
      <p:ext uri="{BB962C8B-B14F-4D97-AF65-F5344CB8AC3E}">
        <p14:creationId xmlns:p14="http://schemas.microsoft.com/office/powerpoint/2010/main" val="16916395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Boole’s Inequality (Union Bound)</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14:m>
                  <m:oMath xmlns:m="http://schemas.openxmlformats.org/officeDocument/2006/math">
                    <m:r>
                      <m:rPr>
                        <m:sty m:val="p"/>
                      </m:rPr>
                      <a:rPr lang="en-US" i="0" dirty="0" smtClean="0">
                        <a:solidFill>
                          <a:srgbClr val="C00000"/>
                        </a:solidFill>
                        <a:latin typeface="Cambria Math" panose="02040503050406030204" pitchFamily="18" charset="0"/>
                      </a:rPr>
                      <m:t>P</m:t>
                    </m:r>
                    <m:r>
                      <m:rPr>
                        <m:sty m:val="p"/>
                      </m:rPr>
                      <a:rPr lang="en-US" b="0" i="0" dirty="0" smtClean="0">
                        <a:solidFill>
                          <a:srgbClr val="C00000"/>
                        </a:solidFill>
                        <a:latin typeface="Cambria Math" panose="02040503050406030204" pitchFamily="18" charset="0"/>
                      </a:rPr>
                      <m:t>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𝐵</m:t>
                        </m:r>
                      </m:e>
                    </m:d>
                    <m:r>
                      <a:rPr lang="en-US" b="0" i="0"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𝐴</m:t>
                        </m:r>
                      </m:e>
                    </m:d>
                    <m:r>
                      <a:rPr lang="en-US" b="0" i="0"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𝐵</m:t>
                        </m:r>
                      </m:e>
                    </m:d>
                    <m:r>
                      <a:rPr lang="en-US" b="0" i="0" dirty="0" smtClean="0">
                        <a:solidFill>
                          <a:srgbClr val="C00000"/>
                        </a:solidFill>
                        <a:latin typeface="Cambria Math" panose="02040503050406030204" pitchFamily="18" charset="0"/>
                      </a:rPr>
                      <m:t>−</m:t>
                    </m:r>
                    <m:r>
                      <m:rPr>
                        <m:sty m:val="p"/>
                      </m:rPr>
                      <a:rPr lang="en-US" dirty="0">
                        <a:solidFill>
                          <a:srgbClr val="C00000"/>
                        </a:solidFill>
                        <a:latin typeface="Cambria Math" panose="02040503050406030204" pitchFamily="18" charset="0"/>
                      </a:rPr>
                      <m:t>Pr</m:t>
                    </m:r>
                    <m:d>
                      <m:dPr>
                        <m:begChr m:val="["/>
                        <m:endChr m:val="]"/>
                        <m:ctrlPr>
                          <a:rPr lang="en-US" i="1" dirty="0">
                            <a:solidFill>
                              <a:srgbClr val="C00000"/>
                            </a:solidFill>
                            <a:latin typeface="Cambria Math" panose="02040503050406030204" pitchFamily="18" charset="0"/>
                          </a:rPr>
                        </m:ctrlPr>
                      </m:dPr>
                      <m:e>
                        <m:r>
                          <a:rPr lang="en-US" i="1" dirty="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𝐵</m:t>
                        </m:r>
                      </m:e>
                    </m:d>
                  </m:oMath>
                </a14:m>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Proof by induction</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b="-14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792D1D1F-E6E0-2CDE-BF82-527721A15D41}"/>
                  </a:ext>
                </a:extLst>
              </p:cNvPr>
              <p:cNvSpPr/>
              <p:nvPr/>
            </p:nvSpPr>
            <p:spPr>
              <a:xfrm>
                <a:off x="2755769" y="2466909"/>
                <a:ext cx="3063712" cy="2956725"/>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dirty="0" smtClean="0">
                          <a:solidFill>
                            <a:srgbClr val="C00000"/>
                          </a:solidFill>
                          <a:latin typeface="Cambria Math" panose="02040503050406030204" pitchFamily="18" charset="0"/>
                        </a:rPr>
                        <m:t>𝐴</m:t>
                      </m:r>
                    </m:oMath>
                  </m:oMathPara>
                </a14:m>
                <a:endParaRPr lang="en-US" sz="3200" dirty="0">
                  <a:solidFill>
                    <a:schemeClr val="tx1"/>
                  </a:solidFill>
                </a:endParaRPr>
              </a:p>
            </p:txBody>
          </p:sp>
        </mc:Choice>
        <mc:Fallback xmlns="">
          <p:sp>
            <p:nvSpPr>
              <p:cNvPr id="4" name="Oval 3">
                <a:extLst>
                  <a:ext uri="{FF2B5EF4-FFF2-40B4-BE49-F238E27FC236}">
                    <a16:creationId xmlns:a16="http://schemas.microsoft.com/office/drawing/2014/main" id="{792D1D1F-E6E0-2CDE-BF82-527721A15D41}"/>
                  </a:ext>
                </a:extLst>
              </p:cNvPr>
              <p:cNvSpPr>
                <a:spLocks noRot="1" noChangeAspect="1" noMove="1" noResize="1" noEditPoints="1" noAdjustHandles="1" noChangeArrowheads="1" noChangeShapeType="1" noTextEdit="1"/>
              </p:cNvSpPr>
              <p:nvPr/>
            </p:nvSpPr>
            <p:spPr>
              <a:xfrm>
                <a:off x="2755769" y="2466909"/>
                <a:ext cx="3063712" cy="2956725"/>
              </a:xfrm>
              <a:prstGeom prst="ellipse">
                <a:avLst/>
              </a:prstGeom>
              <a:blipFill>
                <a:blip r:embed="rId3"/>
                <a:stretch>
                  <a:fillRect/>
                </a:stretch>
              </a:blipFill>
              <a:ln w="28575">
                <a:solidFill>
                  <a:srgbClr val="0070C0"/>
                </a:solidFill>
              </a:ln>
            </p:spPr>
            <p:txBody>
              <a:bodyPr/>
              <a:lstStyle/>
              <a:p>
                <a:r>
                  <a:rPr lang="en-US">
                    <a:noFill/>
                  </a:rPr>
                  <a:t> </a:t>
                </a:r>
              </a:p>
            </p:txBody>
          </p:sp>
        </mc:Fallback>
      </mc:AlternateContent>
      <p:sp>
        <p:nvSpPr>
          <p:cNvPr id="5" name="Oval 4">
            <a:extLst>
              <a:ext uri="{FF2B5EF4-FFF2-40B4-BE49-F238E27FC236}">
                <a16:creationId xmlns:a16="http://schemas.microsoft.com/office/drawing/2014/main" id="{0A0277ED-91DB-7871-42BA-3C70451EDD8E}"/>
              </a:ext>
            </a:extLst>
          </p:cNvPr>
          <p:cNvSpPr/>
          <p:nvPr/>
        </p:nvSpPr>
        <p:spPr>
          <a:xfrm>
            <a:off x="4564144" y="2466909"/>
            <a:ext cx="3063711" cy="2956725"/>
          </a:xfrm>
          <a:prstGeom prst="ellipse">
            <a:avLst/>
          </a:prstGeom>
          <a:no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D88EC87-2BC7-81C9-A69D-324EDF20820A}"/>
                  </a:ext>
                </a:extLst>
              </p:cNvPr>
              <p:cNvSpPr txBox="1"/>
              <p:nvPr/>
            </p:nvSpPr>
            <p:spPr>
              <a:xfrm>
                <a:off x="5438483" y="3682195"/>
                <a:ext cx="20079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b="0" i="1" dirty="0" smtClean="0">
                          <a:solidFill>
                            <a:srgbClr val="C00000"/>
                          </a:solidFill>
                          <a:latin typeface="Cambria Math" panose="02040503050406030204" pitchFamily="18" charset="0"/>
                        </a:rPr>
                        <m:t>𝐵</m:t>
                      </m:r>
                    </m:oMath>
                  </m:oMathPara>
                </a14:m>
                <a:endParaRPr lang="en-US" sz="3200" dirty="0">
                  <a:solidFill>
                    <a:schemeClr val="tx1"/>
                  </a:solidFill>
                </a:endParaRPr>
              </a:p>
            </p:txBody>
          </p:sp>
        </mc:Choice>
        <mc:Fallback xmlns="">
          <p:sp>
            <p:nvSpPr>
              <p:cNvPr id="7" name="TextBox 6">
                <a:extLst>
                  <a:ext uri="{FF2B5EF4-FFF2-40B4-BE49-F238E27FC236}">
                    <a16:creationId xmlns:a16="http://schemas.microsoft.com/office/drawing/2014/main" id="{9D88EC87-2BC7-81C9-A69D-324EDF20820A}"/>
                  </a:ext>
                </a:extLst>
              </p:cNvPr>
              <p:cNvSpPr txBox="1">
                <a:spLocks noRot="1" noChangeAspect="1" noMove="1" noResize="1" noEditPoints="1" noAdjustHandles="1" noChangeArrowheads="1" noChangeShapeType="1" noTextEdit="1"/>
              </p:cNvSpPr>
              <p:nvPr/>
            </p:nvSpPr>
            <p:spPr>
              <a:xfrm>
                <a:off x="5438483" y="3682195"/>
                <a:ext cx="200790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36DAD7F-4C34-EAAB-EF38-7D2B03E5C3DD}"/>
                  </a:ext>
                </a:extLst>
              </p:cNvPr>
              <p:cNvSpPr txBox="1"/>
              <p:nvPr/>
            </p:nvSpPr>
            <p:spPr>
              <a:xfrm>
                <a:off x="2111604" y="3743749"/>
                <a:ext cx="609442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𝐴</m:t>
                      </m:r>
                      <m:r>
                        <a:rPr lang="en-US" sz="2400" b="0" i="1" dirty="0" smtClean="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𝐵</m:t>
                      </m:r>
                    </m:oMath>
                  </m:oMathPara>
                </a14:m>
                <a:endParaRPr lang="en-US" sz="2400" dirty="0"/>
              </a:p>
            </p:txBody>
          </p:sp>
        </mc:Choice>
        <mc:Fallback xmlns="">
          <p:sp>
            <p:nvSpPr>
              <p:cNvPr id="9" name="TextBox 8">
                <a:extLst>
                  <a:ext uri="{FF2B5EF4-FFF2-40B4-BE49-F238E27FC236}">
                    <a16:creationId xmlns:a16="http://schemas.microsoft.com/office/drawing/2014/main" id="{536DAD7F-4C34-EAAB-EF38-7D2B03E5C3DD}"/>
                  </a:ext>
                </a:extLst>
              </p:cNvPr>
              <p:cNvSpPr txBox="1">
                <a:spLocks noRot="1" noChangeAspect="1" noMove="1" noResize="1" noEditPoints="1" noAdjustHandles="1" noChangeArrowheads="1" noChangeShapeType="1" noTextEdit="1"/>
              </p:cNvSpPr>
              <p:nvPr/>
            </p:nvSpPr>
            <p:spPr>
              <a:xfrm>
                <a:off x="2111604" y="3743749"/>
                <a:ext cx="6094428"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804096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that we roll </a:t>
                </a:r>
                <a14:m>
                  <m:oMath xmlns:m="http://schemas.openxmlformats.org/officeDocument/2006/math">
                    <m:r>
                      <a:rPr lang="en-US" b="0" i="1" dirty="0" smtClean="0">
                        <a:solidFill>
                          <a:srgbClr val="C00000"/>
                        </a:solidFill>
                        <a:latin typeface="Cambria Math" panose="02040503050406030204" pitchFamily="18" charset="0"/>
                      </a:rPr>
                      <m:t>𝑘</m:t>
                    </m:r>
                    <m:r>
                      <a:rPr lang="en-US" b="0" i="0"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1</m:t>
                    </m:r>
                    <m:r>
                      <m:rPr>
                        <m:nor/>
                      </m:rPr>
                      <a:rPr lang="en-US" dirty="0"/>
                      <m:t>,</m:t>
                    </m:r>
                    <m:r>
                      <m:rPr>
                        <m:nor/>
                      </m:rPr>
                      <a:rPr lang="en-US" dirty="0" smtClean="0"/>
                      <m:t> </m:t>
                    </m:r>
                    <m:r>
                      <a:rPr lang="en-US" b="0" i="1" dirty="0" smtClean="0">
                        <a:solidFill>
                          <a:srgbClr val="C00000"/>
                        </a:solidFill>
                        <a:latin typeface="Cambria Math" panose="02040503050406030204" pitchFamily="18" charset="0"/>
                      </a:rPr>
                      <m:t>2</m:t>
                    </m:r>
                    <m:r>
                      <m:rPr>
                        <m:nor/>
                      </m:rPr>
                      <a:rPr lang="en-US" dirty="0"/>
                      <m:t>, </m:t>
                    </m:r>
                    <m:r>
                      <a:rPr lang="en-US" b="0" i="1" dirty="0" smtClean="0">
                        <a:solidFill>
                          <a:srgbClr val="C00000"/>
                        </a:solidFill>
                        <a:latin typeface="Cambria Math" panose="02040503050406030204" pitchFamily="18" charset="0"/>
                      </a:rPr>
                      <m:t>3</m:t>
                    </m:r>
                    <m:r>
                      <m:rPr>
                        <m:nor/>
                      </m:rPr>
                      <a:rPr lang="en-US" dirty="0"/>
                      <m:t>, </m:t>
                    </m:r>
                    <m:r>
                      <a:rPr lang="en-US" i="1" dirty="0">
                        <a:solidFill>
                          <a:srgbClr val="C00000"/>
                        </a:solidFill>
                        <a:latin typeface="Cambria Math" panose="02040503050406030204" pitchFamily="18" charset="0"/>
                      </a:rPr>
                      <m:t>4</m:t>
                    </m:r>
                    <m:r>
                      <m:rPr>
                        <m:nor/>
                      </m:rPr>
                      <a:rPr lang="en-US" dirty="0"/>
                      <m:t>,</m:t>
                    </m:r>
                    <m:r>
                      <m:rPr>
                        <m:nor/>
                      </m:rPr>
                      <a:rPr lang="en-US" b="0" i="0" dirty="0" smtClean="0"/>
                      <m:t>...</m:t>
                    </m:r>
                  </m:oMath>
                </a14:m>
                <a:r>
                  <a:rPr lang="en-US" dirty="0"/>
                  <a:t> times. What is the probability we see a repeated outcome among the rolls? </a:t>
                </a:r>
              </a:p>
              <a:p>
                <a:pPr>
                  <a:buClr>
                    <a:schemeClr val="tx1"/>
                  </a:buClr>
                </a:pPr>
                <a:endParaRPr lang="en-US" dirty="0"/>
              </a:p>
              <a:p>
                <a:pPr>
                  <a:buClr>
                    <a:schemeClr val="tx1"/>
                  </a:buClr>
                </a:pPr>
                <a:endParaRPr lang="en-US" dirty="0"/>
              </a:p>
              <a:p>
                <a:pPr>
                  <a:buClr>
                    <a:schemeClr val="tx1"/>
                  </a:buClr>
                </a:pPr>
                <a:r>
                  <a:rPr lang="en-US" dirty="0"/>
                  <a:t>Let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𝑖</m:t>
                        </m:r>
                      </m:sub>
                    </m:sSub>
                  </m:oMath>
                </a14:m>
                <a:r>
                  <a:rPr lang="en-US" dirty="0"/>
                  <a:t> be the event that the </a:t>
                </a:r>
                <a14:m>
                  <m:oMath xmlns:m="http://schemas.openxmlformats.org/officeDocument/2006/math">
                    <m:r>
                      <a:rPr lang="en-US" b="0" i="1" dirty="0" smtClean="0">
                        <a:solidFill>
                          <a:srgbClr val="C00000"/>
                        </a:solidFill>
                        <a:latin typeface="Cambria Math" panose="02040503050406030204" pitchFamily="18" charset="0"/>
                      </a:rPr>
                      <m:t>𝑖</m:t>
                    </m:r>
                  </m:oMath>
                </a14:m>
                <a:r>
                  <a:rPr lang="en-US" dirty="0"/>
                  <a:t>-</a:t>
                </a:r>
                <a:r>
                  <a:rPr lang="en-US" dirty="0" err="1"/>
                  <a:t>th</a:t>
                </a:r>
                <a:r>
                  <a:rPr lang="en-US" dirty="0"/>
                  <a:t> roll is a repeated outcome, conditioned on the previous rolls not being a repeated outcome</a:t>
                </a:r>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Pr</m:t>
                    </m:r>
                    <m:d>
                      <m:dPr>
                        <m:begChr m:val="["/>
                        <m:endChr m:val="]"/>
                        <m:ctrlPr>
                          <a:rPr lang="en-US" i="1" dirty="0">
                            <a:solidFill>
                              <a:srgbClr val="C00000"/>
                            </a:solidFill>
                            <a:latin typeface="Cambria Math" panose="02040503050406030204" pitchFamily="18" charset="0"/>
                          </a:rPr>
                        </m:ctrlPr>
                      </m:dPr>
                      <m:e>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𝑖</m:t>
                            </m:r>
                          </m:sub>
                        </m:sSub>
                      </m:e>
                    </m:d>
                    <m:r>
                      <a:rPr lang="en-US" b="0" i="0" dirty="0" smtClean="0">
                        <a:solidFill>
                          <a:srgbClr val="C00000"/>
                        </a:solidFill>
                        <a:latin typeface="Cambria Math" panose="02040503050406030204" pitchFamily="18" charset="0"/>
                      </a:rPr>
                      <m:t>=</m:t>
                    </m:r>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𝑖</m:t>
                        </m:r>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𝑛</m:t>
                        </m:r>
                      </m:den>
                    </m:f>
                  </m:oMath>
                </a14:m>
                <a:endParaRPr lang="en-US" i="1" dirty="0"/>
              </a:p>
              <a:p>
                <a:pPr>
                  <a:buClr>
                    <a:schemeClr val="tx1"/>
                  </a:buClr>
                </a:pPr>
                <a14:m>
                  <m:oMath xmlns:m="http://schemas.openxmlformats.org/officeDocument/2006/math">
                    <m:r>
                      <m:rPr>
                        <m:sty m:val="p"/>
                      </m:rPr>
                      <a:rPr lang="en-US" dirty="0" smtClean="0">
                        <a:solidFill>
                          <a:srgbClr val="C00000"/>
                        </a:solidFill>
                        <a:latin typeface="Cambria Math" panose="02040503050406030204" pitchFamily="18" charset="0"/>
                      </a:rPr>
                      <m:t>Pr</m:t>
                    </m:r>
                    <m:d>
                      <m:dPr>
                        <m:begChr m:val="["/>
                        <m:endChr m:val="]"/>
                        <m:ctrlPr>
                          <a:rPr lang="en-US" i="1" dirty="0">
                            <a:solidFill>
                              <a:srgbClr val="C00000"/>
                            </a:solidFill>
                            <a:latin typeface="Cambria Math" panose="02040503050406030204" pitchFamily="18" charset="0"/>
                          </a:rPr>
                        </m:ctrlPr>
                      </m:dPr>
                      <m:e>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r>
                          <a:rPr lang="en-US" b="0" i="1" dirty="0" smtClean="0">
                            <a:solidFill>
                              <a:srgbClr val="C00000"/>
                            </a:solidFill>
                            <a:latin typeface="Cambria Math" panose="02040503050406030204" pitchFamily="18" charset="0"/>
                          </a:rPr>
                          <m:t>∪…∪</m:t>
                        </m:r>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e>
                    </m:d>
                    <m:r>
                      <a:rPr lang="en-US" b="0" i="1" dirty="0" smtClean="0">
                        <a:solidFill>
                          <a:srgbClr val="C00000"/>
                        </a:solidFill>
                        <a:latin typeface="Cambria Math" panose="02040503050406030204" pitchFamily="18" charset="0"/>
                      </a:rPr>
                      <m:t>≤</m:t>
                    </m:r>
                  </m:oMath>
                </a14:m>
                <a:r>
                  <a:rPr lang="en-US" dirty="0">
                    <a:solidFill>
                      <a:srgbClr val="C00000"/>
                    </a:solidFill>
                  </a:rPr>
                  <a:t> </a:t>
                </a:r>
                <a14:m>
                  <m:oMath xmlns:m="http://schemas.openxmlformats.org/officeDocument/2006/math">
                    <m:f>
                      <m:fPr>
                        <m:ctrlPr>
                          <a:rPr lang="en-US" i="1" dirty="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0</m:t>
                        </m:r>
                      </m:num>
                      <m:den>
                        <m:r>
                          <a:rPr lang="en-US" i="1" dirty="0">
                            <a:solidFill>
                              <a:srgbClr val="C00000"/>
                            </a:solidFill>
                            <a:latin typeface="Cambria Math" panose="02040503050406030204" pitchFamily="18" charset="0"/>
                          </a:rPr>
                          <m:t>𝑛</m:t>
                        </m:r>
                      </m:den>
                    </m:f>
                    <m:r>
                      <a:rPr lang="en-US" b="0" i="1" dirty="0" smtClean="0">
                        <a:solidFill>
                          <a:srgbClr val="C00000"/>
                        </a:solidFill>
                        <a:latin typeface="Cambria Math" panose="02040503050406030204" pitchFamily="18" charset="0"/>
                      </a:rPr>
                      <m:t>+ …+</m:t>
                    </m:r>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𝑘</m:t>
                        </m:r>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𝑛</m:t>
                        </m:r>
                      </m:den>
                    </m:f>
                    <m:r>
                      <a:rPr lang="en-US" b="0" i="1" dirty="0" smtClean="0">
                        <a:solidFill>
                          <a:srgbClr val="C00000"/>
                        </a:solidFill>
                        <a:latin typeface="Cambria Math" panose="02040503050406030204" pitchFamily="18" charset="0"/>
                      </a:rPr>
                      <m:t>≤</m:t>
                    </m:r>
                    <m:f>
                      <m:fPr>
                        <m:ctrlPr>
                          <a:rPr lang="en-US" b="0" i="1" dirty="0" smtClean="0">
                            <a:solidFill>
                              <a:srgbClr val="C00000"/>
                            </a:solidFill>
                            <a:latin typeface="Cambria Math" panose="02040503050406030204" pitchFamily="18" charset="0"/>
                          </a:rPr>
                        </m:ctrlPr>
                      </m:fPr>
                      <m:num>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𝑘</m:t>
                            </m:r>
                          </m:e>
                          <m:sup>
                            <m:r>
                              <a:rPr lang="en-US" b="0" i="1" dirty="0" smtClean="0">
                                <a:solidFill>
                                  <a:srgbClr val="C00000"/>
                                </a:solidFill>
                                <a:latin typeface="Cambria Math" panose="02040503050406030204" pitchFamily="18" charset="0"/>
                              </a:rPr>
                              <m:t>2</m:t>
                            </m:r>
                          </m:sup>
                        </m:sSup>
                      </m:num>
                      <m:den>
                        <m:r>
                          <a:rPr lang="en-US" b="0" i="1" dirty="0" smtClean="0">
                            <a:solidFill>
                              <a:srgbClr val="C00000"/>
                            </a:solidFill>
                            <a:latin typeface="Cambria Math" panose="02040503050406030204" pitchFamily="18" charset="0"/>
                          </a:rPr>
                          <m:t>𝑛</m:t>
                        </m:r>
                      </m:den>
                    </m:f>
                  </m:oMath>
                </a14:m>
                <a:endParaRPr lang="en-US" i="1"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870"/>
                </a:stretch>
              </a:blipFill>
            </p:spPr>
            <p:txBody>
              <a:bodyPr/>
              <a:lstStyle/>
              <a:p>
                <a:r>
                  <a:rPr lang="en-US">
                    <a:noFill/>
                  </a:rPr>
                  <a:t> </a:t>
                </a:r>
              </a:p>
            </p:txBody>
          </p:sp>
        </mc:Fallback>
      </mc:AlternateContent>
    </p:spTree>
    <p:extLst>
      <p:ext uri="{BB962C8B-B14F-4D97-AF65-F5344CB8AC3E}">
        <p14:creationId xmlns:p14="http://schemas.microsoft.com/office/powerpoint/2010/main" val="17195169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“On average”, how many times should we roll the die before we see a repeated outcome among the rolls?</a:t>
                </a:r>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r>
                      <a:rPr lang="en-US" i="1" dirty="0">
                        <a:solidFill>
                          <a:srgbClr val="C00000"/>
                        </a:solidFill>
                        <a:latin typeface="Cambria Math" panose="02040503050406030204" pitchFamily="18" charset="0"/>
                      </a:rPr>
                      <m:t>(</m:t>
                    </m:r>
                    <m:rad>
                      <m:radPr>
                        <m:degHide m:val="on"/>
                        <m:ctrlPr>
                          <a:rPr lang="en-US" i="1" dirty="0">
                            <a:solidFill>
                              <a:srgbClr val="C00000"/>
                            </a:solidFill>
                            <a:latin typeface="Cambria Math" panose="02040503050406030204" pitchFamily="18" charset="0"/>
                          </a:rPr>
                        </m:ctrlPr>
                      </m:radPr>
                      <m:deg/>
                      <m:e>
                        <m:r>
                          <a:rPr lang="en-US" i="1" dirty="0">
                            <a:solidFill>
                              <a:srgbClr val="C00000"/>
                            </a:solidFill>
                            <a:latin typeface="Cambria Math" panose="02040503050406030204" pitchFamily="18" charset="0"/>
                          </a:rPr>
                          <m:t>𝑛</m:t>
                        </m:r>
                      </m:e>
                    </m:rad>
                    <m:r>
                      <a:rPr lang="en-US" i="1" dirty="0">
                        <a:solidFill>
                          <a:srgbClr val="C00000"/>
                        </a:solidFill>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spTree>
    <p:extLst>
      <p:ext uri="{BB962C8B-B14F-4D97-AF65-F5344CB8AC3E}">
        <p14:creationId xmlns:p14="http://schemas.microsoft.com/office/powerpoint/2010/main" val="3310772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A3F667-2BB3-655B-A889-76927392B490}"/>
              </a:ext>
            </a:extLst>
          </p:cNvPr>
          <p:cNvPicPr>
            <a:picLocks noChangeAspect="1"/>
          </p:cNvPicPr>
          <p:nvPr/>
        </p:nvPicPr>
        <p:blipFill>
          <a:blip r:embed="rId2"/>
          <a:stretch>
            <a:fillRect/>
          </a:stretch>
        </p:blipFill>
        <p:spPr>
          <a:xfrm>
            <a:off x="1240607" y="910178"/>
            <a:ext cx="9258300" cy="5848350"/>
          </a:xfrm>
          <a:prstGeom prst="rect">
            <a:avLst/>
          </a:prstGeom>
        </p:spPr>
      </p:pic>
      <p:pic>
        <p:nvPicPr>
          <p:cNvPr id="7" name="Picture 6">
            <a:extLst>
              <a:ext uri="{FF2B5EF4-FFF2-40B4-BE49-F238E27FC236}">
                <a16:creationId xmlns:a16="http://schemas.microsoft.com/office/drawing/2014/main" id="{B4815F29-9B75-DF67-931D-929A6CA8770D}"/>
              </a:ext>
            </a:extLst>
          </p:cNvPr>
          <p:cNvPicPr>
            <a:picLocks noChangeAspect="1"/>
          </p:cNvPicPr>
          <p:nvPr/>
        </p:nvPicPr>
        <p:blipFill>
          <a:blip r:embed="rId3"/>
          <a:stretch>
            <a:fillRect/>
          </a:stretch>
        </p:blipFill>
        <p:spPr>
          <a:xfrm>
            <a:off x="10725150" y="6458685"/>
            <a:ext cx="1162050" cy="200025"/>
          </a:xfrm>
          <a:prstGeom prst="rect">
            <a:avLst/>
          </a:prstGeom>
        </p:spPr>
      </p:pic>
      <p:sp>
        <p:nvSpPr>
          <p:cNvPr id="9" name="TextBox 8">
            <a:extLst>
              <a:ext uri="{FF2B5EF4-FFF2-40B4-BE49-F238E27FC236}">
                <a16:creationId xmlns:a16="http://schemas.microsoft.com/office/drawing/2014/main" id="{5E331EE7-B6CB-FD6F-A5F5-4ECB72F36A52}"/>
              </a:ext>
            </a:extLst>
          </p:cNvPr>
          <p:cNvSpPr txBox="1"/>
          <p:nvPr/>
        </p:nvSpPr>
        <p:spPr>
          <a:xfrm>
            <a:off x="1118058" y="199290"/>
            <a:ext cx="10316655" cy="769441"/>
          </a:xfrm>
          <a:prstGeom prst="rect">
            <a:avLst/>
          </a:prstGeom>
          <a:noFill/>
        </p:spPr>
        <p:txBody>
          <a:bodyPr wrap="square">
            <a:spAutoFit/>
          </a:bodyPr>
          <a:lstStyle/>
          <a:p>
            <a:r>
              <a:rPr lang="en-US" sz="4400" dirty="0">
                <a:solidFill>
                  <a:srgbClr val="C00000"/>
                </a:solidFill>
                <a:latin typeface="+mj-lt"/>
                <a:ea typeface="Calibri Light" panose="020F0302020204030204" pitchFamily="34" charset="0"/>
                <a:cs typeface="Calibri Light" panose="020F0302020204030204" pitchFamily="34" charset="0"/>
              </a:rPr>
              <a:t>Google</a:t>
            </a:r>
            <a:r>
              <a:rPr lang="en-US" sz="4400" dirty="0">
                <a:solidFill>
                  <a:srgbClr val="C00000"/>
                </a:solidFill>
                <a:latin typeface="+mj-lt"/>
              </a:rPr>
              <a:t> Ad Revenue (2001-2021, billion USD)</a:t>
            </a:r>
          </a:p>
        </p:txBody>
      </p:sp>
      <p:pic>
        <p:nvPicPr>
          <p:cNvPr id="11" name="Picture 10">
            <a:extLst>
              <a:ext uri="{FF2B5EF4-FFF2-40B4-BE49-F238E27FC236}">
                <a16:creationId xmlns:a16="http://schemas.microsoft.com/office/drawing/2014/main" id="{7B1DBDAD-2720-1124-5DD1-0E2D7B1B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3897" y="1556295"/>
            <a:ext cx="3171825" cy="1438275"/>
          </a:xfrm>
          <a:prstGeom prst="rect">
            <a:avLst/>
          </a:prstGeom>
        </p:spPr>
      </p:pic>
    </p:spTree>
    <p:extLst>
      <p:ext uri="{BB962C8B-B14F-4D97-AF65-F5344CB8AC3E}">
        <p14:creationId xmlns:p14="http://schemas.microsoft.com/office/powerpoint/2010/main" val="39298399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Hashing</a:t>
            </a:r>
            <a:endParaRPr lang="en-US" dirty="0"/>
          </a:p>
        </p:txBody>
      </p:sp>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data of images, how do we name them consistently?</a:t>
            </a:r>
          </a:p>
        </p:txBody>
      </p:sp>
    </p:spTree>
    <p:extLst>
      <p:ext uri="{BB962C8B-B14F-4D97-AF65-F5344CB8AC3E}">
        <p14:creationId xmlns:p14="http://schemas.microsoft.com/office/powerpoint/2010/main" val="3625358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Expected Value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The expected value of a random variable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over </a:t>
                </a:r>
                <a14:m>
                  <m:oMath xmlns:m="http://schemas.openxmlformats.org/officeDocument/2006/math">
                    <m:r>
                      <m:rPr>
                        <m:sty m:val="p"/>
                      </m:rPr>
                      <a:rPr lang="en-US" b="0" i="0" dirty="0" smtClean="0">
                        <a:solidFill>
                          <a:srgbClr val="C00000"/>
                        </a:solidFill>
                        <a:latin typeface="Cambria Math" panose="02040503050406030204" pitchFamily="18" charset="0"/>
                      </a:rPr>
                      <m:t>Ω</m:t>
                    </m:r>
                  </m:oMath>
                </a14:m>
                <a:r>
                  <a:rPr lang="en-US" dirty="0"/>
                  <a:t> is:</a:t>
                </a:r>
              </a:p>
              <a:p>
                <a:endParaRPr lang="en-US" dirty="0"/>
              </a:p>
              <a:p>
                <a:endParaRPr lang="en-US" dirty="0"/>
              </a:p>
              <a:p>
                <a:endParaRPr lang="en-US" dirty="0"/>
              </a:p>
              <a:p>
                <a:r>
                  <a:rPr lang="en-US" dirty="0"/>
                  <a:t>The “average value of the random variable"</a:t>
                </a:r>
              </a:p>
              <a:p>
                <a:endParaRPr lang="en-US" dirty="0"/>
              </a:p>
              <a:p>
                <a:endParaRPr lang="en-US" dirty="0"/>
              </a:p>
              <a:p>
                <a:r>
                  <a:rPr lang="en-US" dirty="0"/>
                  <a:t>Linearity of expectation: </a:t>
                </a:r>
                <a14:m>
                  <m:oMath xmlns:m="http://schemas.openxmlformats.org/officeDocument/2006/math">
                    <m:r>
                      <m:rPr>
                        <m:sty m:val="p"/>
                      </m:rPr>
                      <a:rPr lang="en-US" sz="2800" b="0" i="0" dirty="0" smtClean="0">
                        <a:solidFill>
                          <a:srgbClr val="C00000"/>
                        </a:solidFill>
                        <a:latin typeface="Cambria Math" panose="02040503050406030204" pitchFamily="18" charset="0"/>
                      </a:rPr>
                      <m:t>E</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𝑌</m:t>
                        </m:r>
                      </m:e>
                    </m:d>
                    <m:r>
                      <a:rPr lang="en-US" i="1" dirty="0">
                        <a:solidFill>
                          <a:srgbClr val="C00000"/>
                        </a:solidFill>
                        <a:latin typeface="Cambria Math" panose="02040503050406030204" pitchFamily="18" charset="0"/>
                      </a:rPr>
                      <m:t>=</m:t>
                    </m:r>
                    <m:r>
                      <m:rPr>
                        <m:sty m:val="p"/>
                      </m:rPr>
                      <a:rPr lang="en-US" i="0" dirty="0">
                        <a:solidFill>
                          <a:srgbClr val="C00000"/>
                        </a:solidFill>
                        <a:latin typeface="Cambria Math" panose="02040503050406030204" pitchFamily="18" charset="0"/>
                      </a:rPr>
                      <m:t>E</m:t>
                    </m:r>
                    <m:d>
                      <m:dPr>
                        <m:begChr m:val="["/>
                        <m:endChr m:val="]"/>
                        <m:ctrlPr>
                          <a:rPr lang="en-US" i="1" dirty="0">
                            <a:solidFill>
                              <a:srgbClr val="C00000"/>
                            </a:solidFill>
                            <a:latin typeface="Cambria Math" panose="02040503050406030204" pitchFamily="18" charset="0"/>
                          </a:rPr>
                        </m:ctrlPr>
                      </m:dPr>
                      <m:e>
                        <m:r>
                          <a:rPr lang="en-US" i="1" dirty="0">
                            <a:solidFill>
                              <a:srgbClr val="C00000"/>
                            </a:solidFill>
                            <a:latin typeface="Cambria Math" panose="02040503050406030204" pitchFamily="18" charset="0"/>
                          </a:rPr>
                          <m:t>𝑋</m:t>
                        </m:r>
                      </m:e>
                    </m:d>
                    <m:r>
                      <a:rPr lang="en-US" b="0" i="0" dirty="0" smtClean="0">
                        <a:solidFill>
                          <a:srgbClr val="C00000"/>
                        </a:solidFill>
                        <a:latin typeface="Cambria Math" panose="02040503050406030204" pitchFamily="18" charset="0"/>
                      </a:rPr>
                      <m:t>+</m:t>
                    </m:r>
                    <m:r>
                      <m:rPr>
                        <m:sty m:val="p"/>
                      </m:rPr>
                      <a:rPr lang="en-US" i="0" dirty="0">
                        <a:solidFill>
                          <a:srgbClr val="C00000"/>
                        </a:solidFill>
                        <a:latin typeface="Cambria Math" panose="02040503050406030204" pitchFamily="18" charset="0"/>
                      </a:rPr>
                      <m:t>E</m:t>
                    </m:r>
                    <m:d>
                      <m:dPr>
                        <m:begChr m:val="["/>
                        <m:endChr m:val="]"/>
                        <m:ctrlPr>
                          <a:rPr lang="en-US" i="1" dirty="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𝑌</m:t>
                        </m:r>
                      </m:e>
                    </m:d>
                  </m:oMath>
                </a14:m>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DE4CEA-73D7-CD0E-D451-149152B610B0}"/>
                  </a:ext>
                </a:extLst>
              </p:cNvPr>
              <p:cNvSpPr txBox="1"/>
              <p:nvPr/>
            </p:nvSpPr>
            <p:spPr>
              <a:xfrm>
                <a:off x="2877670" y="2356828"/>
                <a:ext cx="6096000"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800" b="0" i="0" dirty="0" smtClean="0">
                          <a:solidFill>
                            <a:srgbClr val="C00000"/>
                          </a:solidFill>
                          <a:latin typeface="Cambria Math" panose="02040503050406030204" pitchFamily="18" charset="0"/>
                        </a:rPr>
                        <m:t>E</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e>
                      </m:d>
                      <m:r>
                        <a:rPr lang="en-US" sz="2800" b="0" i="1" dirty="0" smtClean="0">
                          <a:solidFill>
                            <a:srgbClr val="C00000"/>
                          </a:solidFill>
                          <a:latin typeface="Cambria Math" panose="02040503050406030204" pitchFamily="18" charset="0"/>
                        </a:rPr>
                        <m:t>=</m:t>
                      </m:r>
                      <m:nary>
                        <m:naryPr>
                          <m:chr m:val="∑"/>
                          <m:supHide m:val="on"/>
                          <m:ctrlPr>
                            <a:rPr lang="en-US" sz="2800" b="0" i="1" dirty="0" smtClean="0">
                              <a:solidFill>
                                <a:srgbClr val="C00000"/>
                              </a:solidFill>
                              <a:latin typeface="Cambria Math" panose="02040503050406030204" pitchFamily="18" charset="0"/>
                            </a:rPr>
                          </m:ctrlPr>
                        </m:naryPr>
                        <m:sub>
                          <m:r>
                            <m:rPr>
                              <m:brk m:alnAt="7"/>
                            </m:rPr>
                            <a:rPr lang="en-US" sz="2800" b="0" i="1" dirty="0" smtClean="0">
                              <a:solidFill>
                                <a:srgbClr val="C00000"/>
                              </a:solidFill>
                              <a:latin typeface="Cambria Math" panose="02040503050406030204" pitchFamily="18" charset="0"/>
                            </a:rPr>
                            <m:t>𝑥</m:t>
                          </m:r>
                          <m:r>
                            <a:rPr lang="en-US" sz="2800" b="0" i="1" dirty="0" smtClean="0">
                              <a:solidFill>
                                <a:srgbClr val="C00000"/>
                              </a:solidFill>
                              <a:latin typeface="Cambria Math" panose="02040503050406030204" pitchFamily="18" charset="0"/>
                            </a:rPr>
                            <m:t>∈</m:t>
                          </m:r>
                          <m:r>
                            <m:rPr>
                              <m:sty m:val="p"/>
                            </m:rPr>
                            <a:rPr lang="en-US" sz="2800" b="0" i="0" dirty="0" smtClean="0">
                              <a:solidFill>
                                <a:srgbClr val="C00000"/>
                              </a:solidFill>
                              <a:latin typeface="Cambria Math" panose="02040503050406030204" pitchFamily="18" charset="0"/>
                            </a:rPr>
                            <m:t>Ω</m:t>
                          </m:r>
                        </m:sub>
                        <m:sup/>
                        <m:e>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𝑥</m:t>
                              </m:r>
                            </m:e>
                          </m:d>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𝑥</m:t>
                          </m:r>
                        </m:e>
                      </m:nary>
                    </m:oMath>
                  </m:oMathPara>
                </a14:m>
                <a:endParaRPr lang="en-US" sz="2800" dirty="0"/>
              </a:p>
            </p:txBody>
          </p:sp>
        </mc:Choice>
        <mc:Fallback xmlns="">
          <p:sp>
            <p:nvSpPr>
              <p:cNvPr id="5" name="TextBox 4">
                <a:extLst>
                  <a:ext uri="{FF2B5EF4-FFF2-40B4-BE49-F238E27FC236}">
                    <a16:creationId xmlns:a16="http://schemas.microsoft.com/office/drawing/2014/main" id="{A2DE4CEA-73D7-CD0E-D451-149152B610B0}"/>
                  </a:ext>
                </a:extLst>
              </p:cNvPr>
              <p:cNvSpPr txBox="1">
                <a:spLocks noRot="1" noChangeAspect="1" noMove="1" noResize="1" noEditPoints="1" noAdjustHandles="1" noChangeArrowheads="1" noChangeShapeType="1" noTextEdit="1"/>
              </p:cNvSpPr>
              <p:nvPr/>
            </p:nvSpPr>
            <p:spPr>
              <a:xfrm>
                <a:off x="2877670" y="2356828"/>
                <a:ext cx="6096000" cy="11378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01137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Expected Value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we roll a </a:t>
                </a:r>
                <a14:m>
                  <m:oMath xmlns:m="http://schemas.openxmlformats.org/officeDocument/2006/math">
                    <m:r>
                      <a:rPr lang="en-US" b="0" i="1" dirty="0" smtClean="0">
                        <a:solidFill>
                          <a:srgbClr val="C00000"/>
                        </a:solidFill>
                        <a:latin typeface="Cambria Math" panose="02040503050406030204" pitchFamily="18" charset="0"/>
                      </a:rPr>
                      <m:t>6</m:t>
                    </m:r>
                  </m:oMath>
                </a14:m>
                <a:r>
                  <a:rPr lang="en-US" dirty="0"/>
                  <a:t>-sided die</a:t>
                </a:r>
              </a:p>
              <a:p>
                <a:endParaRPr lang="en-US" dirty="0"/>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be the outcome of the roll</a:t>
                </a:r>
              </a:p>
              <a:p>
                <a:endParaRPr lang="en-US" dirty="0"/>
              </a:p>
              <a:p>
                <a:r>
                  <a:rPr lang="en-US" dirty="0"/>
                  <a:t>What is </a:t>
                </a:r>
                <a14:m>
                  <m:oMath xmlns:m="http://schemas.openxmlformats.org/officeDocument/2006/math">
                    <m:r>
                      <m:rPr>
                        <m:sty m:val="p"/>
                      </m:rPr>
                      <a:rPr lang="en-US" sz="2800" b="0" i="0" dirty="0" smtClean="0">
                        <a:solidFill>
                          <a:srgbClr val="C00000"/>
                        </a:solidFill>
                        <a:latin typeface="Cambria Math" panose="02040503050406030204" pitchFamily="18" charset="0"/>
                      </a:rPr>
                      <m:t>E</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e>
                    </m:d>
                  </m:oMath>
                </a14:m>
                <a:r>
                  <a:rPr lang="en-US" dirty="0"/>
                  <a:t>?</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spTree>
    <p:extLst>
      <p:ext uri="{BB962C8B-B14F-4D97-AF65-F5344CB8AC3E}">
        <p14:creationId xmlns:p14="http://schemas.microsoft.com/office/powerpoint/2010/main" val="1505623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Moments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For </a:t>
                </a:r>
                <a14:m>
                  <m:oMath xmlns:m="http://schemas.openxmlformats.org/officeDocument/2006/math">
                    <m:r>
                      <a:rPr lang="en-US" b="0" i="1" dirty="0" smtClean="0">
                        <a:solidFill>
                          <a:srgbClr val="C00000"/>
                        </a:solidFill>
                        <a:latin typeface="Cambria Math" panose="02040503050406030204" pitchFamily="18" charset="0"/>
                      </a:rPr>
                      <m:t>𝑝</m:t>
                    </m:r>
                    <m:r>
                      <a:rPr lang="en-US" b="0" i="1" dirty="0" smtClean="0">
                        <a:solidFill>
                          <a:srgbClr val="C00000"/>
                        </a:solidFill>
                        <a:latin typeface="Cambria Math" panose="02040503050406030204" pitchFamily="18" charset="0"/>
                      </a:rPr>
                      <m:t>&gt;0</m:t>
                    </m:r>
                  </m:oMath>
                </a14:m>
                <a:r>
                  <a:rPr lang="en-US" dirty="0"/>
                  <a:t>, the </a:t>
                </a:r>
                <a14:m>
                  <m:oMath xmlns:m="http://schemas.openxmlformats.org/officeDocument/2006/math">
                    <m:r>
                      <a:rPr lang="en-US" b="0" i="1" dirty="0" smtClean="0">
                        <a:solidFill>
                          <a:srgbClr val="C00000"/>
                        </a:solidFill>
                        <a:latin typeface="Cambria Math" panose="02040503050406030204" pitchFamily="18" charset="0"/>
                      </a:rPr>
                      <m:t>𝑝</m:t>
                    </m:r>
                  </m:oMath>
                </a14:m>
                <a:r>
                  <a:rPr lang="en-US" dirty="0"/>
                  <a:t>-</a:t>
                </a:r>
                <a:r>
                  <a:rPr lang="en-US" dirty="0" err="1"/>
                  <a:t>th</a:t>
                </a:r>
                <a:r>
                  <a:rPr lang="en-US" dirty="0"/>
                  <a:t> moment of a random variable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over </a:t>
                </a:r>
                <a14:m>
                  <m:oMath xmlns:m="http://schemas.openxmlformats.org/officeDocument/2006/math">
                    <m:r>
                      <m:rPr>
                        <m:sty m:val="p"/>
                      </m:rPr>
                      <a:rPr lang="en-US" b="0" i="0" dirty="0" smtClean="0">
                        <a:solidFill>
                          <a:srgbClr val="C00000"/>
                        </a:solidFill>
                        <a:latin typeface="Cambria Math" panose="02040503050406030204" pitchFamily="18" charset="0"/>
                      </a:rPr>
                      <m:t>Ω</m:t>
                    </m:r>
                  </m:oMath>
                </a14:m>
                <a:r>
                  <a:rPr lang="en-US" dirty="0"/>
                  <a:t> is:</a:t>
                </a:r>
              </a:p>
              <a:p>
                <a:endParaRPr lang="en-US" dirty="0"/>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DE4CEA-73D7-CD0E-D451-149152B610B0}"/>
                  </a:ext>
                </a:extLst>
              </p:cNvPr>
              <p:cNvSpPr txBox="1"/>
              <p:nvPr/>
            </p:nvSpPr>
            <p:spPr>
              <a:xfrm>
                <a:off x="2877670" y="2356828"/>
                <a:ext cx="6096000"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800" b="0" i="0" dirty="0" smtClean="0">
                          <a:solidFill>
                            <a:srgbClr val="C00000"/>
                          </a:solidFill>
                          <a:latin typeface="Cambria Math" panose="02040503050406030204" pitchFamily="18" charset="0"/>
                        </a:rPr>
                        <m:t>E</m:t>
                      </m:r>
                      <m:d>
                        <m:dPr>
                          <m:begChr m:val="["/>
                          <m:endChr m:val="]"/>
                          <m:ctrlPr>
                            <a:rPr lang="en-US" sz="2800" b="0" i="1" dirty="0" smtClean="0">
                              <a:solidFill>
                                <a:srgbClr val="C00000"/>
                              </a:solidFill>
                              <a:latin typeface="Cambria Math" panose="02040503050406030204" pitchFamily="18" charset="0"/>
                            </a:rPr>
                          </m:ctrlPr>
                        </m:dPr>
                        <m:e>
                          <m:sSup>
                            <m:sSupPr>
                              <m:ctrlPr>
                                <a:rPr lang="en-US" sz="2800" b="0" i="1" dirty="0" smtClean="0">
                                  <a:solidFill>
                                    <a:srgbClr val="C00000"/>
                                  </a:solidFill>
                                  <a:latin typeface="Cambria Math" panose="02040503050406030204" pitchFamily="18" charset="0"/>
                                </a:rPr>
                              </m:ctrlPr>
                            </m:sSupPr>
                            <m:e>
                              <m:r>
                                <a:rPr lang="en-US" sz="2800" b="0" i="1" dirty="0" smtClean="0">
                                  <a:solidFill>
                                    <a:srgbClr val="C00000"/>
                                  </a:solidFill>
                                  <a:latin typeface="Cambria Math" panose="02040503050406030204" pitchFamily="18" charset="0"/>
                                </a:rPr>
                                <m:t>𝑋</m:t>
                              </m:r>
                            </m:e>
                            <m:sup>
                              <m:r>
                                <a:rPr lang="en-US" sz="2800" b="0" i="1" dirty="0" smtClean="0">
                                  <a:solidFill>
                                    <a:srgbClr val="C00000"/>
                                  </a:solidFill>
                                  <a:latin typeface="Cambria Math" panose="02040503050406030204" pitchFamily="18" charset="0"/>
                                </a:rPr>
                                <m:t>𝑝</m:t>
                              </m:r>
                            </m:sup>
                          </m:sSup>
                        </m:e>
                      </m:d>
                      <m:r>
                        <a:rPr lang="en-US" sz="2800" b="0" i="1" dirty="0" smtClean="0">
                          <a:solidFill>
                            <a:srgbClr val="C00000"/>
                          </a:solidFill>
                          <a:latin typeface="Cambria Math" panose="02040503050406030204" pitchFamily="18" charset="0"/>
                        </a:rPr>
                        <m:t>=</m:t>
                      </m:r>
                      <m:nary>
                        <m:naryPr>
                          <m:chr m:val="∑"/>
                          <m:supHide m:val="on"/>
                          <m:ctrlPr>
                            <a:rPr lang="en-US" sz="2800" b="0" i="1" dirty="0" smtClean="0">
                              <a:solidFill>
                                <a:srgbClr val="C00000"/>
                              </a:solidFill>
                              <a:latin typeface="Cambria Math" panose="02040503050406030204" pitchFamily="18" charset="0"/>
                            </a:rPr>
                          </m:ctrlPr>
                        </m:naryPr>
                        <m:sub>
                          <m:r>
                            <m:rPr>
                              <m:brk m:alnAt="7"/>
                            </m:rPr>
                            <a:rPr lang="en-US" sz="2800" b="0" i="1" dirty="0" smtClean="0">
                              <a:solidFill>
                                <a:srgbClr val="C00000"/>
                              </a:solidFill>
                              <a:latin typeface="Cambria Math" panose="02040503050406030204" pitchFamily="18" charset="0"/>
                            </a:rPr>
                            <m:t>𝑥</m:t>
                          </m:r>
                          <m:r>
                            <a:rPr lang="en-US" sz="2800" b="0" i="1" dirty="0" smtClean="0">
                              <a:solidFill>
                                <a:srgbClr val="C00000"/>
                              </a:solidFill>
                              <a:latin typeface="Cambria Math" panose="02040503050406030204" pitchFamily="18" charset="0"/>
                            </a:rPr>
                            <m:t>∈</m:t>
                          </m:r>
                          <m:r>
                            <m:rPr>
                              <m:sty m:val="p"/>
                            </m:rPr>
                            <a:rPr lang="en-US" sz="2800" b="0" i="0" dirty="0" smtClean="0">
                              <a:solidFill>
                                <a:srgbClr val="C00000"/>
                              </a:solidFill>
                              <a:latin typeface="Cambria Math" panose="02040503050406030204" pitchFamily="18" charset="0"/>
                            </a:rPr>
                            <m:t>Ω</m:t>
                          </m:r>
                        </m:sub>
                        <m:sup/>
                        <m:e>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𝑥</m:t>
                              </m:r>
                            </m:e>
                          </m:d>
                          <m:r>
                            <a:rPr lang="en-US" sz="2800" b="0" i="1" dirty="0" smtClean="0">
                              <a:solidFill>
                                <a:srgbClr val="C00000"/>
                              </a:solidFill>
                              <a:latin typeface="Cambria Math" panose="02040503050406030204" pitchFamily="18" charset="0"/>
                            </a:rPr>
                            <m:t>⋅</m:t>
                          </m:r>
                          <m:sSup>
                            <m:sSupPr>
                              <m:ctrlPr>
                                <a:rPr lang="en-US" sz="2800" b="0" i="1" dirty="0" smtClean="0">
                                  <a:solidFill>
                                    <a:srgbClr val="C00000"/>
                                  </a:solidFill>
                                  <a:latin typeface="Cambria Math" panose="02040503050406030204" pitchFamily="18" charset="0"/>
                                </a:rPr>
                              </m:ctrlPr>
                            </m:sSupPr>
                            <m:e>
                              <m:r>
                                <a:rPr lang="en-US" sz="2800" b="0" i="1" dirty="0" smtClean="0">
                                  <a:solidFill>
                                    <a:srgbClr val="C00000"/>
                                  </a:solidFill>
                                  <a:latin typeface="Cambria Math" panose="02040503050406030204" pitchFamily="18" charset="0"/>
                                </a:rPr>
                                <m:t>𝑥</m:t>
                              </m:r>
                            </m:e>
                            <m:sup>
                              <m:r>
                                <a:rPr lang="en-US" sz="2800" b="0" i="1" dirty="0" smtClean="0">
                                  <a:solidFill>
                                    <a:srgbClr val="C00000"/>
                                  </a:solidFill>
                                  <a:latin typeface="Cambria Math" panose="02040503050406030204" pitchFamily="18" charset="0"/>
                                </a:rPr>
                                <m:t>𝑝</m:t>
                              </m:r>
                            </m:sup>
                          </m:sSup>
                        </m:e>
                      </m:nary>
                    </m:oMath>
                  </m:oMathPara>
                </a14:m>
                <a:endParaRPr lang="en-US" sz="2800" dirty="0"/>
              </a:p>
            </p:txBody>
          </p:sp>
        </mc:Choice>
        <mc:Fallback xmlns="">
          <p:sp>
            <p:nvSpPr>
              <p:cNvPr id="5" name="TextBox 4">
                <a:extLst>
                  <a:ext uri="{FF2B5EF4-FFF2-40B4-BE49-F238E27FC236}">
                    <a16:creationId xmlns:a16="http://schemas.microsoft.com/office/drawing/2014/main" id="{A2DE4CEA-73D7-CD0E-D451-149152B610B0}"/>
                  </a:ext>
                </a:extLst>
              </p:cNvPr>
              <p:cNvSpPr txBox="1">
                <a:spLocks noRot="1" noChangeAspect="1" noMove="1" noResize="1" noEditPoints="1" noAdjustHandles="1" noChangeArrowheads="1" noChangeShapeType="1" noTextEdit="1"/>
              </p:cNvSpPr>
              <p:nvPr/>
            </p:nvSpPr>
            <p:spPr>
              <a:xfrm>
                <a:off x="2877670" y="2356828"/>
                <a:ext cx="6096000" cy="11378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0560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Variance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The variance of a random variable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over </a:t>
                </a:r>
                <a14:m>
                  <m:oMath xmlns:m="http://schemas.openxmlformats.org/officeDocument/2006/math">
                    <m:r>
                      <m:rPr>
                        <m:sty m:val="p"/>
                      </m:rPr>
                      <a:rPr lang="en-US" b="0" i="0" dirty="0" smtClean="0">
                        <a:solidFill>
                          <a:srgbClr val="C00000"/>
                        </a:solidFill>
                        <a:latin typeface="Cambria Math" panose="02040503050406030204" pitchFamily="18" charset="0"/>
                      </a:rPr>
                      <m:t>Ω</m:t>
                    </m:r>
                  </m:oMath>
                </a14:m>
                <a:r>
                  <a:rPr lang="en-US" dirty="0"/>
                  <a:t> is:</a:t>
                </a:r>
              </a:p>
              <a:p>
                <a:endParaRPr lang="en-US" dirty="0"/>
              </a:p>
              <a:p>
                <a:endParaRPr lang="en-US" dirty="0"/>
              </a:p>
              <a:p>
                <a:endParaRPr lang="en-US" dirty="0"/>
              </a:p>
              <a:p>
                <a:pPr>
                  <a:buClr>
                    <a:schemeClr val="tx1"/>
                  </a:buClr>
                </a:pPr>
                <a:r>
                  <a:rPr lang="en-US" dirty="0"/>
                  <a:t>Linearity of variance for </a:t>
                </a:r>
                <a:r>
                  <a:rPr lang="en-US" i="1" dirty="0">
                    <a:solidFill>
                      <a:srgbClr val="00B050"/>
                    </a:solidFill>
                  </a:rPr>
                  <a:t>independent</a:t>
                </a:r>
                <a:r>
                  <a:rPr lang="en-US" dirty="0"/>
                  <a:t> random variables: </a:t>
                </a:r>
                <a14:m>
                  <m:oMath xmlns:m="http://schemas.openxmlformats.org/officeDocument/2006/math">
                    <m:r>
                      <m:rPr>
                        <m:sty m:val="p"/>
                      </m:rPr>
                      <a:rPr lang="en-US" sz="2800" b="0" i="0" dirty="0" smtClean="0">
                        <a:solidFill>
                          <a:srgbClr val="C00000"/>
                        </a:solidFill>
                        <a:latin typeface="Cambria Math" panose="02040503050406030204" pitchFamily="18" charset="0"/>
                      </a:rPr>
                      <m:t>Var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𝑌</m:t>
                        </m:r>
                      </m:e>
                    </m:d>
                    <m:r>
                      <a:rPr lang="en-US" i="1" dirty="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Var</m:t>
                    </m:r>
                    <m:d>
                      <m:dPr>
                        <m:begChr m:val="["/>
                        <m:endChr m:val="]"/>
                        <m:ctrlPr>
                          <a:rPr lang="en-US" i="1" dirty="0">
                            <a:solidFill>
                              <a:srgbClr val="C00000"/>
                            </a:solidFill>
                            <a:latin typeface="Cambria Math" panose="02040503050406030204" pitchFamily="18" charset="0"/>
                          </a:rPr>
                        </m:ctrlPr>
                      </m:dPr>
                      <m:e>
                        <m:r>
                          <a:rPr lang="en-US" i="1" dirty="0">
                            <a:solidFill>
                              <a:srgbClr val="C00000"/>
                            </a:solidFill>
                            <a:latin typeface="Cambria Math" panose="02040503050406030204" pitchFamily="18" charset="0"/>
                          </a:rPr>
                          <m:t>𝑋</m:t>
                        </m:r>
                      </m:e>
                    </m:d>
                    <m:r>
                      <a:rPr lang="en-US" b="0" i="0"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Var</m:t>
                    </m:r>
                    <m:d>
                      <m:dPr>
                        <m:begChr m:val="["/>
                        <m:endChr m:val="]"/>
                        <m:ctrlPr>
                          <a:rPr lang="en-US" i="1" dirty="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𝑌</m:t>
                        </m:r>
                      </m:e>
                    </m:d>
                  </m:oMath>
                </a14:m>
                <a:endParaRPr lang="en-US" dirty="0"/>
              </a:p>
              <a:p>
                <a:pPr>
                  <a:buClr>
                    <a:schemeClr val="tx1"/>
                  </a:buClr>
                </a:pPr>
                <a:endParaRPr lang="en-US" dirty="0"/>
              </a:p>
              <a:p>
                <a:pPr>
                  <a:buClr>
                    <a:schemeClr val="tx1"/>
                  </a:buClr>
                </a:pPr>
                <a:r>
                  <a:rPr lang="en-US" dirty="0"/>
                  <a:t>“How far numbers are from the average”</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DE4CEA-73D7-CD0E-D451-149152B610B0}"/>
                  </a:ext>
                </a:extLst>
              </p:cNvPr>
              <p:cNvSpPr txBox="1"/>
              <p:nvPr/>
            </p:nvSpPr>
            <p:spPr>
              <a:xfrm>
                <a:off x="2877670" y="2356828"/>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800" b="0" i="0" dirty="0" smtClean="0">
                          <a:solidFill>
                            <a:srgbClr val="C00000"/>
                          </a:solidFill>
                          <a:latin typeface="Cambria Math" panose="02040503050406030204" pitchFamily="18" charset="0"/>
                        </a:rPr>
                        <m:t>Var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e>
                      </m:d>
                      <m:r>
                        <a:rPr lang="en-US" sz="2800" b="0" i="1" dirty="0" smtClean="0">
                          <a:solidFill>
                            <a:srgbClr val="C00000"/>
                          </a:solidFill>
                          <a:latin typeface="Cambria Math" panose="02040503050406030204" pitchFamily="18" charset="0"/>
                        </a:rPr>
                        <m:t>=</m:t>
                      </m:r>
                      <m:r>
                        <m:rPr>
                          <m:sty m:val="p"/>
                        </m:rPr>
                        <a:rPr lang="en-US" sz="2800" b="0" i="0" dirty="0" smtClean="0">
                          <a:solidFill>
                            <a:srgbClr val="C00000"/>
                          </a:solidFill>
                          <a:latin typeface="Cambria Math" panose="02040503050406030204" pitchFamily="18" charset="0"/>
                        </a:rPr>
                        <m:t>E</m:t>
                      </m:r>
                      <m:d>
                        <m:dPr>
                          <m:begChr m:val="["/>
                          <m:endChr m:val="]"/>
                          <m:ctrlPr>
                            <a:rPr lang="en-US" sz="2800" b="0" i="1" dirty="0" smtClean="0">
                              <a:solidFill>
                                <a:srgbClr val="C00000"/>
                              </a:solidFill>
                              <a:latin typeface="Cambria Math" panose="02040503050406030204" pitchFamily="18" charset="0"/>
                            </a:rPr>
                          </m:ctrlPr>
                        </m:dPr>
                        <m:e>
                          <m:sSup>
                            <m:sSupPr>
                              <m:ctrlPr>
                                <a:rPr lang="en-US" sz="2800" b="0" i="1" dirty="0" smtClean="0">
                                  <a:solidFill>
                                    <a:srgbClr val="C00000"/>
                                  </a:solidFill>
                                  <a:latin typeface="Cambria Math" panose="02040503050406030204" pitchFamily="18" charset="0"/>
                                </a:rPr>
                              </m:ctrlPr>
                            </m:sSupPr>
                            <m:e>
                              <m:r>
                                <a:rPr lang="en-US" sz="2800" b="0" i="1" dirty="0" smtClean="0">
                                  <a:solidFill>
                                    <a:srgbClr val="C00000"/>
                                  </a:solidFill>
                                  <a:latin typeface="Cambria Math" panose="02040503050406030204" pitchFamily="18" charset="0"/>
                                </a:rPr>
                                <m:t>𝑋</m:t>
                              </m:r>
                            </m:e>
                            <m:sup>
                              <m:r>
                                <a:rPr lang="en-US" sz="2800" b="0" i="1" dirty="0" smtClean="0">
                                  <a:solidFill>
                                    <a:srgbClr val="C00000"/>
                                  </a:solidFill>
                                  <a:latin typeface="Cambria Math" panose="02040503050406030204" pitchFamily="18" charset="0"/>
                                </a:rPr>
                                <m:t>2</m:t>
                              </m:r>
                            </m:sup>
                          </m:sSup>
                        </m:e>
                      </m:d>
                      <m:r>
                        <a:rPr lang="en-US" sz="2800" b="0" i="1" dirty="0" smtClean="0">
                          <a:solidFill>
                            <a:srgbClr val="C00000"/>
                          </a:solidFill>
                          <a:latin typeface="Cambria Math" panose="02040503050406030204" pitchFamily="18" charset="0"/>
                        </a:rPr>
                        <m:t>−</m:t>
                      </m:r>
                      <m:sSup>
                        <m:sSupPr>
                          <m:ctrlPr>
                            <a:rPr lang="en-US" sz="2800" b="0" i="1" dirty="0" smtClean="0">
                              <a:solidFill>
                                <a:srgbClr val="C00000"/>
                              </a:solidFill>
                              <a:latin typeface="Cambria Math" panose="02040503050406030204" pitchFamily="18" charset="0"/>
                            </a:rPr>
                          </m:ctrlPr>
                        </m:sSupPr>
                        <m:e>
                          <m:d>
                            <m:dPr>
                              <m:ctrlPr>
                                <a:rPr lang="en-US" sz="2800" b="0" i="1" dirty="0" smtClean="0">
                                  <a:solidFill>
                                    <a:srgbClr val="C00000"/>
                                  </a:solidFill>
                                  <a:latin typeface="Cambria Math" panose="02040503050406030204" pitchFamily="18" charset="0"/>
                                </a:rPr>
                              </m:ctrlPr>
                            </m:dPr>
                            <m:e>
                              <m:r>
                                <m:rPr>
                                  <m:sty m:val="p"/>
                                </m:rPr>
                                <a:rPr lang="en-US" sz="2800" b="0" i="0" dirty="0" smtClean="0">
                                  <a:solidFill>
                                    <a:srgbClr val="C00000"/>
                                  </a:solidFill>
                                  <a:latin typeface="Cambria Math" panose="02040503050406030204" pitchFamily="18" charset="0"/>
                                </a:rPr>
                                <m:t>E</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e>
                              </m:d>
                            </m:e>
                          </m:d>
                        </m:e>
                        <m:sup>
                          <m:r>
                            <a:rPr lang="en-US" sz="2800" b="0" i="1" dirty="0" smtClean="0">
                              <a:solidFill>
                                <a:srgbClr val="C00000"/>
                              </a:solidFill>
                              <a:latin typeface="Cambria Math" panose="02040503050406030204" pitchFamily="18" charset="0"/>
                            </a:rPr>
                            <m:t>2</m:t>
                          </m:r>
                        </m:sup>
                      </m:sSup>
                    </m:oMath>
                  </m:oMathPara>
                </a14:m>
                <a:endParaRPr lang="en-US" sz="2800" dirty="0"/>
              </a:p>
            </p:txBody>
          </p:sp>
        </mc:Choice>
        <mc:Fallback xmlns="">
          <p:sp>
            <p:nvSpPr>
              <p:cNvPr id="5" name="TextBox 4">
                <a:extLst>
                  <a:ext uri="{FF2B5EF4-FFF2-40B4-BE49-F238E27FC236}">
                    <a16:creationId xmlns:a16="http://schemas.microsoft.com/office/drawing/2014/main" id="{A2DE4CEA-73D7-CD0E-D451-149152B610B0}"/>
                  </a:ext>
                </a:extLst>
              </p:cNvPr>
              <p:cNvSpPr txBox="1">
                <a:spLocks noRot="1" noChangeAspect="1" noMove="1" noResize="1" noEditPoints="1" noAdjustHandles="1" noChangeArrowheads="1" noChangeShapeType="1" noTextEdit="1"/>
              </p:cNvSpPr>
              <p:nvPr/>
            </p:nvSpPr>
            <p:spPr>
              <a:xfrm>
                <a:off x="2877670" y="2356828"/>
                <a:ext cx="6096000" cy="5232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346217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Variance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takes the value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with probability </a:t>
                </a: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2</m:t>
                        </m:r>
                      </m:den>
                    </m:f>
                  </m:oMath>
                </a14:m>
                <a:r>
                  <a:rPr lang="en-US" dirty="0"/>
                  <a:t> and takes the value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with probability </a:t>
                </a: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2</m:t>
                        </m:r>
                      </m:den>
                    </m:f>
                  </m:oMath>
                </a14:m>
                <a:endParaRPr lang="en-US" dirty="0"/>
              </a:p>
              <a:p>
                <a:endParaRPr lang="en-US" dirty="0"/>
              </a:p>
              <a:p>
                <a:r>
                  <a:rPr lang="en-US" dirty="0"/>
                  <a:t>What is </a:t>
                </a:r>
                <a14:m>
                  <m:oMath xmlns:m="http://schemas.openxmlformats.org/officeDocument/2006/math">
                    <m:r>
                      <m:rPr>
                        <m:sty m:val="p"/>
                      </m:rPr>
                      <a:rPr lang="en-US" sz="2800" b="0" i="0" dirty="0" smtClean="0">
                        <a:solidFill>
                          <a:srgbClr val="C00000"/>
                        </a:solidFill>
                        <a:latin typeface="Cambria Math" panose="02040503050406030204" pitchFamily="18" charset="0"/>
                      </a:rPr>
                      <m:t>E</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e>
                    </m:d>
                  </m:oMath>
                </a14:m>
                <a:r>
                  <a:rPr lang="en-US" dirty="0"/>
                  <a:t>?</a:t>
                </a:r>
              </a:p>
              <a:p>
                <a:endParaRPr lang="en-US" dirty="0"/>
              </a:p>
              <a:p>
                <a:r>
                  <a:rPr lang="en-US" dirty="0"/>
                  <a:t>What is </a:t>
                </a:r>
                <a14:m>
                  <m:oMath xmlns:m="http://schemas.openxmlformats.org/officeDocument/2006/math">
                    <m:r>
                      <m:rPr>
                        <m:sty m:val="p"/>
                      </m:rPr>
                      <a:rPr lang="en-US" sz="2800" b="0" i="0" dirty="0" smtClean="0">
                        <a:solidFill>
                          <a:srgbClr val="C00000"/>
                        </a:solidFill>
                        <a:latin typeface="Cambria Math" panose="02040503050406030204" pitchFamily="18" charset="0"/>
                      </a:rPr>
                      <m:t>Var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e>
                    </m:d>
                  </m:oMath>
                </a14:m>
                <a:r>
                  <a:rPr lang="en-US" dirty="0"/>
                  <a:t>?</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61"/>
                </a:stretch>
              </a:blipFill>
            </p:spPr>
            <p:txBody>
              <a:bodyPr/>
              <a:lstStyle/>
              <a:p>
                <a:r>
                  <a:rPr lang="en-US">
                    <a:noFill/>
                  </a:rPr>
                  <a:t> </a:t>
                </a:r>
              </a:p>
            </p:txBody>
          </p:sp>
        </mc:Fallback>
      </mc:AlternateContent>
    </p:spTree>
    <p:extLst>
      <p:ext uri="{BB962C8B-B14F-4D97-AF65-F5344CB8AC3E}">
        <p14:creationId xmlns:p14="http://schemas.microsoft.com/office/powerpoint/2010/main" val="38928839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Variance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takes the value </a:t>
                </a:r>
                <a14:m>
                  <m:oMath xmlns:m="http://schemas.openxmlformats.org/officeDocument/2006/math">
                    <m:r>
                      <a:rPr lang="en-US" b="0" i="1" dirty="0" smtClean="0">
                        <a:solidFill>
                          <a:srgbClr val="C00000"/>
                        </a:solidFill>
                        <a:latin typeface="Cambria Math" panose="02040503050406030204" pitchFamily="18" charset="0"/>
                      </a:rPr>
                      <m:t>100</m:t>
                    </m:r>
                  </m:oMath>
                </a14:m>
                <a:r>
                  <a:rPr lang="en-US" dirty="0"/>
                  <a:t> with probability </a:t>
                </a: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2</m:t>
                        </m:r>
                      </m:den>
                    </m:f>
                  </m:oMath>
                </a14:m>
                <a:r>
                  <a:rPr lang="en-US" dirty="0"/>
                  <a:t> and takes the value </a:t>
                </a:r>
                <a14:m>
                  <m:oMath xmlns:m="http://schemas.openxmlformats.org/officeDocument/2006/math">
                    <m:r>
                      <a:rPr lang="en-US" b="0" i="1" dirty="0" smtClean="0">
                        <a:solidFill>
                          <a:srgbClr val="C00000"/>
                        </a:solidFill>
                        <a:latin typeface="Cambria Math" panose="02040503050406030204" pitchFamily="18" charset="0"/>
                      </a:rPr>
                      <m:t>−100</m:t>
                    </m:r>
                  </m:oMath>
                </a14:m>
                <a:r>
                  <a:rPr lang="en-US" dirty="0"/>
                  <a:t> with probability </a:t>
                </a: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2</m:t>
                        </m:r>
                      </m:den>
                    </m:f>
                  </m:oMath>
                </a14:m>
                <a:endParaRPr lang="en-US" dirty="0"/>
              </a:p>
              <a:p>
                <a:endParaRPr lang="en-US" dirty="0"/>
              </a:p>
              <a:p>
                <a:r>
                  <a:rPr lang="en-US" dirty="0"/>
                  <a:t>What is </a:t>
                </a:r>
                <a14:m>
                  <m:oMath xmlns:m="http://schemas.openxmlformats.org/officeDocument/2006/math">
                    <m:r>
                      <m:rPr>
                        <m:sty m:val="p"/>
                      </m:rPr>
                      <a:rPr lang="en-US" sz="2800" b="0" i="0" dirty="0" smtClean="0">
                        <a:solidFill>
                          <a:srgbClr val="C00000"/>
                        </a:solidFill>
                        <a:latin typeface="Cambria Math" panose="02040503050406030204" pitchFamily="18" charset="0"/>
                      </a:rPr>
                      <m:t>E</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𝑌</m:t>
                        </m:r>
                      </m:e>
                    </m:d>
                  </m:oMath>
                </a14:m>
                <a:r>
                  <a:rPr lang="en-US" dirty="0"/>
                  <a:t>?</a:t>
                </a:r>
              </a:p>
              <a:p>
                <a:endParaRPr lang="en-US" dirty="0"/>
              </a:p>
              <a:p>
                <a:r>
                  <a:rPr lang="en-US" dirty="0"/>
                  <a:t>What is </a:t>
                </a:r>
                <a14:m>
                  <m:oMath xmlns:m="http://schemas.openxmlformats.org/officeDocument/2006/math">
                    <m:r>
                      <m:rPr>
                        <m:sty m:val="p"/>
                      </m:rPr>
                      <a:rPr lang="en-US" sz="2800" b="0" i="0" dirty="0" smtClean="0">
                        <a:solidFill>
                          <a:srgbClr val="C00000"/>
                        </a:solidFill>
                        <a:latin typeface="Cambria Math" panose="02040503050406030204" pitchFamily="18" charset="0"/>
                      </a:rPr>
                      <m:t>Var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𝑌</m:t>
                        </m:r>
                      </m:e>
                    </m:d>
                  </m:oMath>
                </a14:m>
                <a:r>
                  <a:rPr lang="en-US" dirty="0"/>
                  <a:t>?</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61" r="-232"/>
                </a:stretch>
              </a:blipFill>
            </p:spPr>
            <p:txBody>
              <a:bodyPr/>
              <a:lstStyle/>
              <a:p>
                <a:r>
                  <a:rPr lang="en-US">
                    <a:noFill/>
                  </a:rPr>
                  <a:t> </a:t>
                </a:r>
              </a:p>
            </p:txBody>
          </p:sp>
        </mc:Fallback>
      </mc:AlternateContent>
    </p:spTree>
    <p:extLst>
      <p:ext uri="{BB962C8B-B14F-4D97-AF65-F5344CB8AC3E}">
        <p14:creationId xmlns:p14="http://schemas.microsoft.com/office/powerpoint/2010/main" val="1684232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Chebyshev’s Inequality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Let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be a random variable with expected value </a:t>
                </a:r>
                <a14:m>
                  <m:oMath xmlns:m="http://schemas.openxmlformats.org/officeDocument/2006/math">
                    <m:r>
                      <a:rPr lang="en-US" b="0" i="1" dirty="0" smtClean="0">
                        <a:solidFill>
                          <a:srgbClr val="C00000"/>
                        </a:solidFill>
                        <a:latin typeface="Cambria Math" panose="02040503050406030204" pitchFamily="18" charset="0"/>
                      </a:rPr>
                      <m:t>𝜇</m:t>
                    </m:r>
                    <m:r>
                      <a:rPr lang="en-US" b="0" i="1"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E</m:t>
                    </m:r>
                    <m:r>
                      <a:rPr lang="en-US" b="0" i="0"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𝑋</m:t>
                    </m:r>
                    <m:r>
                      <a:rPr lang="en-US" b="0" i="0" dirty="0" smtClean="0">
                        <a:solidFill>
                          <a:srgbClr val="C00000"/>
                        </a:solidFill>
                        <a:latin typeface="Cambria Math" panose="02040503050406030204" pitchFamily="18" charset="0"/>
                      </a:rPr>
                      <m:t>]</m:t>
                    </m:r>
                  </m:oMath>
                </a14:m>
                <a:r>
                  <a:rPr lang="en-US" dirty="0"/>
                  <a:t> and variance </a:t>
                </a:r>
                <a14:m>
                  <m:oMath xmlns:m="http://schemas.openxmlformats.org/officeDocument/2006/math">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𝜎</m:t>
                        </m:r>
                      </m:e>
                      <m:sup>
                        <m:r>
                          <a:rPr lang="en-US" b="0" i="1" dirty="0" smtClean="0">
                            <a:solidFill>
                              <a:srgbClr val="C00000"/>
                            </a:solidFill>
                            <a:latin typeface="Cambria Math" panose="02040503050406030204" pitchFamily="18" charset="0"/>
                          </a:rPr>
                          <m:t>2</m:t>
                        </m:r>
                      </m:sup>
                    </m:sSup>
                    <m:r>
                      <a:rPr lang="en-US" b="0" i="1" dirty="0" smtClean="0">
                        <a:solidFill>
                          <a:srgbClr val="C00000"/>
                        </a:solidFill>
                        <a:latin typeface="Cambria Math" panose="02040503050406030204" pitchFamily="18" charset="0"/>
                      </a:rPr>
                      <m:t>≔</m:t>
                    </m:r>
                    <m:r>
                      <m:rPr>
                        <m:sty m:val="p"/>
                      </m:rPr>
                      <a:rPr lang="en-US" dirty="0">
                        <a:solidFill>
                          <a:srgbClr val="C00000"/>
                        </a:solidFill>
                        <a:latin typeface="Cambria Math" panose="02040503050406030204" pitchFamily="18" charset="0"/>
                      </a:rPr>
                      <m:t>Var</m:t>
                    </m:r>
                    <m:d>
                      <m:dPr>
                        <m:begChr m:val="["/>
                        <m:endChr m:val="]"/>
                        <m:ctrlPr>
                          <a:rPr lang="en-US" i="1" dirty="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e>
                    </m:d>
                  </m:oMath>
                </a14:m>
                <a:endParaRPr lang="en-US" dirty="0"/>
              </a:p>
              <a:p>
                <a:endParaRPr lang="en-US" dirty="0"/>
              </a:p>
              <a:p>
                <a:endParaRPr lang="en-US" dirty="0"/>
              </a:p>
              <a:p>
                <a:endParaRPr lang="en-US" dirty="0"/>
              </a:p>
              <a:p>
                <a:endParaRPr lang="en-US" dirty="0"/>
              </a:p>
              <a:p>
                <a:endParaRPr lang="en-US" dirty="0"/>
              </a:p>
              <a:p>
                <a:r>
                  <a:rPr lang="en-US" dirty="0"/>
                  <a:t>“What is the probability a random variable is far away from its average?”</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5173900-E52E-F929-2C7C-74CCBD94899E}"/>
                  </a:ext>
                </a:extLst>
              </p:cNvPr>
              <p:cNvSpPr txBox="1"/>
              <p:nvPr/>
            </p:nvSpPr>
            <p:spPr>
              <a:xfrm>
                <a:off x="2877670" y="2356828"/>
                <a:ext cx="6096000" cy="9017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d>
                            <m:dPr>
                              <m:begChr m:val="|"/>
                              <m:endChr m:val="|"/>
                              <m:ctrlPr>
                                <a:rPr lang="en-US" sz="2800" b="0" i="1" dirty="0" smtClean="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𝜇</m:t>
                              </m:r>
                            </m:e>
                          </m:d>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𝑘</m:t>
                          </m:r>
                          <m:r>
                            <a:rPr lang="en-US" sz="2800" b="0" i="1" dirty="0" smtClean="0">
                              <a:solidFill>
                                <a:srgbClr val="C00000"/>
                              </a:solidFill>
                              <a:latin typeface="Cambria Math" panose="02040503050406030204" pitchFamily="18" charset="0"/>
                            </a:rPr>
                            <m:t>𝜎</m:t>
                          </m:r>
                        </m:e>
                      </m:d>
                      <m:r>
                        <a:rPr lang="en-US" sz="2800" b="0" i="1" dirty="0" smtClean="0">
                          <a:solidFill>
                            <a:srgbClr val="C00000"/>
                          </a:solidFill>
                          <a:latin typeface="Cambria Math" panose="02040503050406030204" pitchFamily="18" charset="0"/>
                        </a:rPr>
                        <m:t>≤</m:t>
                      </m:r>
                      <m:f>
                        <m:fPr>
                          <m:ctrlPr>
                            <a:rPr lang="en-US" sz="2800" b="0" i="1" dirty="0" smtClean="0">
                              <a:solidFill>
                                <a:srgbClr val="C00000"/>
                              </a:solidFill>
                              <a:latin typeface="Cambria Math" panose="02040503050406030204" pitchFamily="18" charset="0"/>
                            </a:rPr>
                          </m:ctrlPr>
                        </m:fPr>
                        <m:num>
                          <m:r>
                            <a:rPr lang="en-US" sz="2800" b="0" i="1" dirty="0" smtClean="0">
                              <a:solidFill>
                                <a:srgbClr val="C00000"/>
                              </a:solidFill>
                              <a:latin typeface="Cambria Math" panose="02040503050406030204" pitchFamily="18" charset="0"/>
                            </a:rPr>
                            <m:t>1</m:t>
                          </m:r>
                        </m:num>
                        <m:den>
                          <m:sSup>
                            <m:sSupPr>
                              <m:ctrlPr>
                                <a:rPr lang="en-US" sz="2800" b="0" i="1" dirty="0" smtClean="0">
                                  <a:solidFill>
                                    <a:srgbClr val="C00000"/>
                                  </a:solidFill>
                                  <a:latin typeface="Cambria Math" panose="02040503050406030204" pitchFamily="18" charset="0"/>
                                </a:rPr>
                              </m:ctrlPr>
                            </m:sSupPr>
                            <m:e>
                              <m:r>
                                <a:rPr lang="en-US" sz="2800" b="0" i="1" dirty="0" smtClean="0">
                                  <a:solidFill>
                                    <a:srgbClr val="C00000"/>
                                  </a:solidFill>
                                  <a:latin typeface="Cambria Math" panose="02040503050406030204" pitchFamily="18" charset="0"/>
                                </a:rPr>
                                <m:t>𝑘</m:t>
                              </m:r>
                            </m:e>
                            <m:sup>
                              <m:r>
                                <a:rPr lang="en-US" sz="2800" b="0" i="1" dirty="0" smtClean="0">
                                  <a:solidFill>
                                    <a:srgbClr val="C00000"/>
                                  </a:solidFill>
                                  <a:latin typeface="Cambria Math" panose="02040503050406030204" pitchFamily="18" charset="0"/>
                                </a:rPr>
                                <m:t>2</m:t>
                              </m:r>
                            </m:sup>
                          </m:sSup>
                        </m:den>
                      </m:f>
                    </m:oMath>
                  </m:oMathPara>
                </a14:m>
                <a:endParaRPr lang="en-US" sz="2800" dirty="0"/>
              </a:p>
            </p:txBody>
          </p:sp>
        </mc:Choice>
        <mc:Fallback xmlns="">
          <p:sp>
            <p:nvSpPr>
              <p:cNvPr id="4" name="TextBox 3">
                <a:extLst>
                  <a:ext uri="{FF2B5EF4-FFF2-40B4-BE49-F238E27FC236}">
                    <a16:creationId xmlns:a16="http://schemas.microsoft.com/office/drawing/2014/main" id="{55173900-E52E-F929-2C7C-74CCBD94899E}"/>
                  </a:ext>
                </a:extLst>
              </p:cNvPr>
              <p:cNvSpPr txBox="1">
                <a:spLocks noRot="1" noChangeAspect="1" noMove="1" noResize="1" noEditPoints="1" noAdjustHandles="1" noChangeArrowheads="1" noChangeShapeType="1" noTextEdit="1"/>
              </p:cNvSpPr>
              <p:nvPr/>
            </p:nvSpPr>
            <p:spPr>
              <a:xfrm>
                <a:off x="2877670" y="2356828"/>
                <a:ext cx="6096000" cy="90178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901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60B2D6D-0486-0D95-97DB-A340DA51A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88258"/>
            <a:ext cx="5522260" cy="4141695"/>
          </a:xfrm>
          <a:prstGeom prst="rect">
            <a:avLst/>
          </a:prstGeom>
        </p:spPr>
      </p:pic>
      <p:pic>
        <p:nvPicPr>
          <p:cNvPr id="13" name="Picture 12">
            <a:extLst>
              <a:ext uri="{FF2B5EF4-FFF2-40B4-BE49-F238E27FC236}">
                <a16:creationId xmlns:a16="http://schemas.microsoft.com/office/drawing/2014/main" id="{E13A2E71-6589-1B61-6C35-37753D785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9484" y="40575"/>
            <a:ext cx="5588373" cy="3845762"/>
          </a:xfrm>
          <a:prstGeom prst="rect">
            <a:avLst/>
          </a:prstGeom>
        </p:spPr>
      </p:pic>
      <p:sp>
        <p:nvSpPr>
          <p:cNvPr id="14" name="TextBox 13">
            <a:extLst>
              <a:ext uri="{FF2B5EF4-FFF2-40B4-BE49-F238E27FC236}">
                <a16:creationId xmlns:a16="http://schemas.microsoft.com/office/drawing/2014/main" id="{88EE8040-4FB0-B7AF-8DD0-2BDE6C66D354}"/>
              </a:ext>
            </a:extLst>
          </p:cNvPr>
          <p:cNvSpPr txBox="1"/>
          <p:nvPr/>
        </p:nvSpPr>
        <p:spPr>
          <a:xfrm>
            <a:off x="10174941" y="3900648"/>
            <a:ext cx="1864658" cy="830997"/>
          </a:xfrm>
          <a:prstGeom prst="rect">
            <a:avLst/>
          </a:prstGeom>
          <a:noFill/>
        </p:spPr>
        <p:txBody>
          <a:bodyPr wrap="square" rtlCol="0">
            <a:spAutoFit/>
          </a:bodyPr>
          <a:lstStyle/>
          <a:p>
            <a:r>
              <a:rPr lang="en-US" sz="2400" dirty="0"/>
              <a:t>330 billion daily e-mails</a:t>
            </a:r>
          </a:p>
        </p:txBody>
      </p:sp>
      <p:sp>
        <p:nvSpPr>
          <p:cNvPr id="15" name="TextBox 14">
            <a:extLst>
              <a:ext uri="{FF2B5EF4-FFF2-40B4-BE49-F238E27FC236}">
                <a16:creationId xmlns:a16="http://schemas.microsoft.com/office/drawing/2014/main" id="{9406C890-B4AC-5F03-29C9-AAEC8A3542EC}"/>
              </a:ext>
            </a:extLst>
          </p:cNvPr>
          <p:cNvSpPr txBox="1"/>
          <p:nvPr/>
        </p:nvSpPr>
        <p:spPr>
          <a:xfrm>
            <a:off x="10174941" y="5321594"/>
            <a:ext cx="1864658" cy="1200329"/>
          </a:xfrm>
          <a:prstGeom prst="rect">
            <a:avLst/>
          </a:prstGeom>
          <a:noFill/>
        </p:spPr>
        <p:txBody>
          <a:bodyPr wrap="square" rtlCol="0">
            <a:spAutoFit/>
          </a:bodyPr>
          <a:lstStyle/>
          <a:p>
            <a:r>
              <a:rPr lang="en-US" sz="2400" dirty="0"/>
              <a:t>8.5 billion daily Google searches</a:t>
            </a:r>
          </a:p>
        </p:txBody>
      </p:sp>
      <p:sp>
        <p:nvSpPr>
          <p:cNvPr id="16" name="TextBox 15">
            <a:extLst>
              <a:ext uri="{FF2B5EF4-FFF2-40B4-BE49-F238E27FC236}">
                <a16:creationId xmlns:a16="http://schemas.microsoft.com/office/drawing/2014/main" id="{DF803179-F9DB-ECAD-C97B-5C4D7DB8A8F5}"/>
              </a:ext>
            </a:extLst>
          </p:cNvPr>
          <p:cNvSpPr txBox="1"/>
          <p:nvPr/>
        </p:nvSpPr>
        <p:spPr>
          <a:xfrm>
            <a:off x="493060" y="4751293"/>
            <a:ext cx="1864658" cy="1200329"/>
          </a:xfrm>
          <a:prstGeom prst="rect">
            <a:avLst/>
          </a:prstGeom>
          <a:noFill/>
        </p:spPr>
        <p:txBody>
          <a:bodyPr wrap="square" rtlCol="0">
            <a:spAutoFit/>
          </a:bodyPr>
          <a:lstStyle/>
          <a:p>
            <a:r>
              <a:rPr lang="en-US" sz="2400" dirty="0"/>
              <a:t>3 billion monthly active users</a:t>
            </a:r>
          </a:p>
        </p:txBody>
      </p:sp>
      <p:pic>
        <p:nvPicPr>
          <p:cNvPr id="3" name="Picture 2">
            <a:extLst>
              <a:ext uri="{FF2B5EF4-FFF2-40B4-BE49-F238E27FC236}">
                <a16:creationId xmlns:a16="http://schemas.microsoft.com/office/drawing/2014/main" id="{804C4EE7-7C25-D097-54D9-CDF05558F130}"/>
              </a:ext>
            </a:extLst>
          </p:cNvPr>
          <p:cNvPicPr>
            <a:picLocks noChangeAspect="1"/>
          </p:cNvPicPr>
          <p:nvPr/>
        </p:nvPicPr>
        <p:blipFill>
          <a:blip r:embed="rId5"/>
          <a:stretch>
            <a:fillRect/>
          </a:stretch>
        </p:blipFill>
        <p:spPr>
          <a:xfrm>
            <a:off x="2468156" y="3886337"/>
            <a:ext cx="6741832" cy="2870515"/>
          </a:xfrm>
          <a:prstGeom prst="rect">
            <a:avLst/>
          </a:prstGeom>
        </p:spPr>
      </p:pic>
      <p:sp>
        <p:nvSpPr>
          <p:cNvPr id="2" name="Oval 1">
            <a:extLst>
              <a:ext uri="{FF2B5EF4-FFF2-40B4-BE49-F238E27FC236}">
                <a16:creationId xmlns:a16="http://schemas.microsoft.com/office/drawing/2014/main" id="{782F42ED-29ED-A183-D11B-153C8E12809A}"/>
              </a:ext>
            </a:extLst>
          </p:cNvPr>
          <p:cNvSpPr/>
          <p:nvPr/>
        </p:nvSpPr>
        <p:spPr>
          <a:xfrm>
            <a:off x="306184" y="4630842"/>
            <a:ext cx="2008190" cy="14412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544F0442-0414-E4F3-CD85-B1B603CF0EB4}"/>
              </a:ext>
            </a:extLst>
          </p:cNvPr>
          <p:cNvCxnSpPr>
            <a:cxnSpLocks/>
            <a:stCxn id="2" idx="0"/>
          </p:cNvCxnSpPr>
          <p:nvPr/>
        </p:nvCxnSpPr>
        <p:spPr>
          <a:xfrm flipV="1">
            <a:off x="1310279" y="4149627"/>
            <a:ext cx="0" cy="4812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3357995-C405-729D-913E-88B3674AA7F8}"/>
              </a:ext>
            </a:extLst>
          </p:cNvPr>
          <p:cNvSpPr/>
          <p:nvPr/>
        </p:nvSpPr>
        <p:spPr>
          <a:xfrm>
            <a:off x="9877626" y="5231007"/>
            <a:ext cx="2008190" cy="14412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C470227-30A0-6AB1-004D-CACF81ECDB4B}"/>
              </a:ext>
            </a:extLst>
          </p:cNvPr>
          <p:cNvCxnSpPr>
            <a:cxnSpLocks/>
            <a:stCxn id="10" idx="2"/>
          </p:cNvCxnSpPr>
          <p:nvPr/>
        </p:nvCxnSpPr>
        <p:spPr>
          <a:xfrm flipH="1">
            <a:off x="9209988" y="5951622"/>
            <a:ext cx="6676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B24F3B-87F4-C25F-29D3-569268712B14}"/>
              </a:ext>
            </a:extLst>
          </p:cNvPr>
          <p:cNvSpPr/>
          <p:nvPr/>
        </p:nvSpPr>
        <p:spPr>
          <a:xfrm>
            <a:off x="10013771" y="3776112"/>
            <a:ext cx="2008190" cy="11076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2D7B999-26FA-205D-F91E-40126903614A}"/>
              </a:ext>
            </a:extLst>
          </p:cNvPr>
          <p:cNvCxnSpPr>
            <a:cxnSpLocks/>
            <a:stCxn id="19" idx="2"/>
          </p:cNvCxnSpPr>
          <p:nvPr/>
        </p:nvCxnSpPr>
        <p:spPr>
          <a:xfrm flipH="1" flipV="1">
            <a:off x="9543807" y="3886337"/>
            <a:ext cx="469964" cy="4436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2796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60B2D6D-0486-0D95-97DB-A340DA51A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88258"/>
            <a:ext cx="5522260" cy="4141695"/>
          </a:xfrm>
          <a:prstGeom prst="rect">
            <a:avLst/>
          </a:prstGeom>
        </p:spPr>
      </p:pic>
      <p:pic>
        <p:nvPicPr>
          <p:cNvPr id="13" name="Picture 12">
            <a:extLst>
              <a:ext uri="{FF2B5EF4-FFF2-40B4-BE49-F238E27FC236}">
                <a16:creationId xmlns:a16="http://schemas.microsoft.com/office/drawing/2014/main" id="{E13A2E71-6589-1B61-6C35-37753D785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9484" y="40575"/>
            <a:ext cx="5588373" cy="3845762"/>
          </a:xfrm>
          <a:prstGeom prst="rect">
            <a:avLst/>
          </a:prstGeom>
        </p:spPr>
      </p:pic>
      <p:sp>
        <p:nvSpPr>
          <p:cNvPr id="14" name="TextBox 13">
            <a:extLst>
              <a:ext uri="{FF2B5EF4-FFF2-40B4-BE49-F238E27FC236}">
                <a16:creationId xmlns:a16="http://schemas.microsoft.com/office/drawing/2014/main" id="{88EE8040-4FB0-B7AF-8DD0-2BDE6C66D354}"/>
              </a:ext>
            </a:extLst>
          </p:cNvPr>
          <p:cNvSpPr txBox="1"/>
          <p:nvPr/>
        </p:nvSpPr>
        <p:spPr>
          <a:xfrm>
            <a:off x="10174941" y="3900648"/>
            <a:ext cx="1864658" cy="830997"/>
          </a:xfrm>
          <a:prstGeom prst="rect">
            <a:avLst/>
          </a:prstGeom>
          <a:noFill/>
        </p:spPr>
        <p:txBody>
          <a:bodyPr wrap="square" rtlCol="0">
            <a:spAutoFit/>
          </a:bodyPr>
          <a:lstStyle/>
          <a:p>
            <a:r>
              <a:rPr lang="en-US" sz="2400" dirty="0"/>
              <a:t>330 billion daily e-mails</a:t>
            </a:r>
          </a:p>
        </p:txBody>
      </p:sp>
      <p:sp>
        <p:nvSpPr>
          <p:cNvPr id="15" name="TextBox 14">
            <a:extLst>
              <a:ext uri="{FF2B5EF4-FFF2-40B4-BE49-F238E27FC236}">
                <a16:creationId xmlns:a16="http://schemas.microsoft.com/office/drawing/2014/main" id="{9406C890-B4AC-5F03-29C9-AAEC8A3542EC}"/>
              </a:ext>
            </a:extLst>
          </p:cNvPr>
          <p:cNvSpPr txBox="1"/>
          <p:nvPr/>
        </p:nvSpPr>
        <p:spPr>
          <a:xfrm>
            <a:off x="10174941" y="5321594"/>
            <a:ext cx="1864658" cy="1200329"/>
          </a:xfrm>
          <a:prstGeom prst="rect">
            <a:avLst/>
          </a:prstGeom>
          <a:noFill/>
        </p:spPr>
        <p:txBody>
          <a:bodyPr wrap="square" rtlCol="0">
            <a:spAutoFit/>
          </a:bodyPr>
          <a:lstStyle/>
          <a:p>
            <a:r>
              <a:rPr lang="en-US" sz="2400" dirty="0"/>
              <a:t>8.5 billion daily Google searches</a:t>
            </a:r>
          </a:p>
        </p:txBody>
      </p:sp>
      <p:sp>
        <p:nvSpPr>
          <p:cNvPr id="16" name="TextBox 15">
            <a:extLst>
              <a:ext uri="{FF2B5EF4-FFF2-40B4-BE49-F238E27FC236}">
                <a16:creationId xmlns:a16="http://schemas.microsoft.com/office/drawing/2014/main" id="{DF803179-F9DB-ECAD-C97B-5C4D7DB8A8F5}"/>
              </a:ext>
            </a:extLst>
          </p:cNvPr>
          <p:cNvSpPr txBox="1"/>
          <p:nvPr/>
        </p:nvSpPr>
        <p:spPr>
          <a:xfrm>
            <a:off x="493060" y="4751293"/>
            <a:ext cx="1864658" cy="1200329"/>
          </a:xfrm>
          <a:prstGeom prst="rect">
            <a:avLst/>
          </a:prstGeom>
          <a:noFill/>
        </p:spPr>
        <p:txBody>
          <a:bodyPr wrap="square" rtlCol="0">
            <a:spAutoFit/>
          </a:bodyPr>
          <a:lstStyle/>
          <a:p>
            <a:r>
              <a:rPr lang="en-US" sz="2400" dirty="0"/>
              <a:t>3 billion monthly active users</a:t>
            </a:r>
          </a:p>
        </p:txBody>
      </p:sp>
      <p:pic>
        <p:nvPicPr>
          <p:cNvPr id="3" name="Picture 2">
            <a:extLst>
              <a:ext uri="{FF2B5EF4-FFF2-40B4-BE49-F238E27FC236}">
                <a16:creationId xmlns:a16="http://schemas.microsoft.com/office/drawing/2014/main" id="{804C4EE7-7C25-D097-54D9-CDF05558F130}"/>
              </a:ext>
            </a:extLst>
          </p:cNvPr>
          <p:cNvPicPr>
            <a:picLocks noChangeAspect="1"/>
          </p:cNvPicPr>
          <p:nvPr/>
        </p:nvPicPr>
        <p:blipFill>
          <a:blip r:embed="rId5"/>
          <a:stretch>
            <a:fillRect/>
          </a:stretch>
        </p:blipFill>
        <p:spPr>
          <a:xfrm>
            <a:off x="2468156" y="3886337"/>
            <a:ext cx="6741832" cy="2870515"/>
          </a:xfrm>
          <a:prstGeom prst="rect">
            <a:avLst/>
          </a:prstGeom>
        </p:spPr>
      </p:pic>
      <p:sp>
        <p:nvSpPr>
          <p:cNvPr id="2" name="Oval 1">
            <a:extLst>
              <a:ext uri="{FF2B5EF4-FFF2-40B4-BE49-F238E27FC236}">
                <a16:creationId xmlns:a16="http://schemas.microsoft.com/office/drawing/2014/main" id="{782F42ED-29ED-A183-D11B-153C8E12809A}"/>
              </a:ext>
            </a:extLst>
          </p:cNvPr>
          <p:cNvSpPr/>
          <p:nvPr/>
        </p:nvSpPr>
        <p:spPr>
          <a:xfrm>
            <a:off x="306184" y="4630842"/>
            <a:ext cx="2008190" cy="14412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544F0442-0414-E4F3-CD85-B1B603CF0EB4}"/>
              </a:ext>
            </a:extLst>
          </p:cNvPr>
          <p:cNvCxnSpPr>
            <a:cxnSpLocks/>
            <a:stCxn id="2" idx="0"/>
          </p:cNvCxnSpPr>
          <p:nvPr/>
        </p:nvCxnSpPr>
        <p:spPr>
          <a:xfrm flipV="1">
            <a:off x="1310279" y="4149627"/>
            <a:ext cx="0" cy="4812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3357995-C405-729D-913E-88B3674AA7F8}"/>
              </a:ext>
            </a:extLst>
          </p:cNvPr>
          <p:cNvSpPr/>
          <p:nvPr/>
        </p:nvSpPr>
        <p:spPr>
          <a:xfrm>
            <a:off x="9877626" y="5231007"/>
            <a:ext cx="2008190" cy="14412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C470227-30A0-6AB1-004D-CACF81ECDB4B}"/>
              </a:ext>
            </a:extLst>
          </p:cNvPr>
          <p:cNvCxnSpPr>
            <a:cxnSpLocks/>
            <a:stCxn id="10" idx="2"/>
          </p:cNvCxnSpPr>
          <p:nvPr/>
        </p:nvCxnSpPr>
        <p:spPr>
          <a:xfrm flipH="1">
            <a:off x="9209988" y="5951622"/>
            <a:ext cx="6676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B24F3B-87F4-C25F-29D3-569268712B14}"/>
              </a:ext>
            </a:extLst>
          </p:cNvPr>
          <p:cNvSpPr/>
          <p:nvPr/>
        </p:nvSpPr>
        <p:spPr>
          <a:xfrm>
            <a:off x="10013771" y="3776112"/>
            <a:ext cx="2008190" cy="11076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2D7B999-26FA-205D-F91E-40126903614A}"/>
              </a:ext>
            </a:extLst>
          </p:cNvPr>
          <p:cNvCxnSpPr>
            <a:cxnSpLocks/>
            <a:stCxn id="19" idx="2"/>
          </p:cNvCxnSpPr>
          <p:nvPr/>
        </p:nvCxnSpPr>
        <p:spPr>
          <a:xfrm flipH="1" flipV="1">
            <a:off x="9543807" y="3886337"/>
            <a:ext cx="469964" cy="4436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Wave 3">
            <a:extLst>
              <a:ext uri="{FF2B5EF4-FFF2-40B4-BE49-F238E27FC236}">
                <a16:creationId xmlns:a16="http://schemas.microsoft.com/office/drawing/2014/main" id="{8204ABD8-45FC-FC08-A2AE-3F205D1085C9}"/>
              </a:ext>
            </a:extLst>
          </p:cNvPr>
          <p:cNvSpPr/>
          <p:nvPr/>
        </p:nvSpPr>
        <p:spPr>
          <a:xfrm>
            <a:off x="1471450" y="1527142"/>
            <a:ext cx="8896414" cy="3980864"/>
          </a:xfrm>
          <a:prstGeom prst="wave">
            <a:avLst/>
          </a:prstGeom>
          <a:solidFill>
            <a:srgbClr val="7030A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How do these companies process the information to target advertisements? To predict trends? To improve their products?</a:t>
            </a:r>
          </a:p>
        </p:txBody>
      </p:sp>
    </p:spTree>
    <p:extLst>
      <p:ext uri="{BB962C8B-B14F-4D97-AF65-F5344CB8AC3E}">
        <p14:creationId xmlns:p14="http://schemas.microsoft.com/office/powerpoint/2010/main" val="785446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Evolving Demands</a:t>
            </a:r>
          </a:p>
        </p:txBody>
      </p:sp>
      <p:sp>
        <p:nvSpPr>
          <p:cNvPr id="6" name="Rectangle 5">
            <a:extLst>
              <a:ext uri="{FF2B5EF4-FFF2-40B4-BE49-F238E27FC236}">
                <a16:creationId xmlns:a16="http://schemas.microsoft.com/office/drawing/2014/main" id="{ADE29DC0-5F55-4C0F-9250-42464CEC0C31}"/>
              </a:ext>
            </a:extLst>
          </p:cNvPr>
          <p:cNvSpPr/>
          <p:nvPr/>
        </p:nvSpPr>
        <p:spPr>
          <a:xfrm>
            <a:off x="681318" y="1785331"/>
            <a:ext cx="9807387" cy="2554545"/>
          </a:xfrm>
          <a:prstGeom prst="rect">
            <a:avLst/>
          </a:prstGeom>
        </p:spPr>
        <p:txBody>
          <a:bodyPr wrap="square">
            <a:spAutoFit/>
          </a:bodyPr>
          <a:lstStyle/>
          <a:p>
            <a:pPr marL="457200" indent="-457200">
              <a:buFont typeface="Arial" panose="020B0604020202020204" pitchFamily="34" charset="0"/>
              <a:buChar char="•"/>
            </a:pPr>
            <a:r>
              <a:rPr lang="en-US" sz="3200" dirty="0"/>
              <a:t>Sublinear-time or sublinear-space algorithms</a:t>
            </a:r>
          </a:p>
          <a:p>
            <a:pPr marL="457200" indent="-457200">
              <a:buFont typeface="Arial" panose="020B0604020202020204" pitchFamily="34" charset="0"/>
              <a:buChar char="•"/>
            </a:pPr>
            <a:r>
              <a:rPr lang="en-US" sz="3200" dirty="0"/>
              <a:t>Incorporation of advice</a:t>
            </a:r>
          </a:p>
          <a:p>
            <a:pPr marL="457200" indent="-457200">
              <a:buFont typeface="Arial" panose="020B0604020202020204" pitchFamily="34" charset="0"/>
              <a:buChar char="•"/>
            </a:pPr>
            <a:r>
              <a:rPr lang="en-US" sz="3200" dirty="0"/>
              <a:t>Security and privacy</a:t>
            </a:r>
          </a:p>
          <a:p>
            <a:pPr marL="457200" indent="-457200">
              <a:buFont typeface="Arial" panose="020B0604020202020204" pitchFamily="34" charset="0"/>
              <a:buChar char="•"/>
            </a:pPr>
            <a:r>
              <a:rPr lang="en-US" sz="3200" dirty="0"/>
              <a:t>Robustness to noise or adversarial input</a:t>
            </a:r>
          </a:p>
          <a:p>
            <a:pPr marL="457200" indent="-457200">
              <a:buFont typeface="Arial" panose="020B0604020202020204" pitchFamily="34" charset="0"/>
              <a:buChar char="•"/>
            </a:pPr>
            <a:r>
              <a:rPr lang="en-US" sz="3200" dirty="0"/>
              <a:t>Ability to handle time-sensitive data</a:t>
            </a:r>
          </a:p>
        </p:txBody>
      </p:sp>
      <p:pic>
        <p:nvPicPr>
          <p:cNvPr id="7" name="Picture 6">
            <a:extLst>
              <a:ext uri="{FF2B5EF4-FFF2-40B4-BE49-F238E27FC236}">
                <a16:creationId xmlns:a16="http://schemas.microsoft.com/office/drawing/2014/main" id="{90DFBF2B-C8E8-B326-AAB8-A47796448E85}"/>
              </a:ext>
            </a:extLst>
          </p:cNvPr>
          <p:cNvPicPr>
            <a:picLocks noChangeAspect="1"/>
          </p:cNvPicPr>
          <p:nvPr/>
        </p:nvPicPr>
        <p:blipFill>
          <a:blip r:embed="rId3"/>
          <a:stretch>
            <a:fillRect/>
          </a:stretch>
        </p:blipFill>
        <p:spPr>
          <a:xfrm>
            <a:off x="7822096" y="3109045"/>
            <a:ext cx="4247322" cy="3647700"/>
          </a:xfrm>
          <a:prstGeom prst="rect">
            <a:avLst/>
          </a:prstGeom>
        </p:spPr>
      </p:pic>
    </p:spTree>
    <p:extLst>
      <p:ext uri="{BB962C8B-B14F-4D97-AF65-F5344CB8AC3E}">
        <p14:creationId xmlns:p14="http://schemas.microsoft.com/office/powerpoint/2010/main" val="119266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037FD5-6AC0-655C-1E92-BDC0D471ED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9387" y="263913"/>
            <a:ext cx="7910911" cy="4581608"/>
          </a:xfrm>
          <a:prstGeom prst="rect">
            <a:avLst/>
          </a:prstGeom>
        </p:spPr>
      </p:pic>
      <p:sp>
        <p:nvSpPr>
          <p:cNvPr id="11" name="TextBox 10">
            <a:extLst>
              <a:ext uri="{FF2B5EF4-FFF2-40B4-BE49-F238E27FC236}">
                <a16:creationId xmlns:a16="http://schemas.microsoft.com/office/drawing/2014/main" id="{6BCFD4AD-998D-C498-8CAE-CE9162E5D453}"/>
              </a:ext>
            </a:extLst>
          </p:cNvPr>
          <p:cNvSpPr txBox="1"/>
          <p:nvPr/>
        </p:nvSpPr>
        <p:spPr>
          <a:xfrm>
            <a:off x="899165" y="5024427"/>
            <a:ext cx="10771354" cy="1569660"/>
          </a:xfrm>
          <a:prstGeom prst="rect">
            <a:avLst/>
          </a:prstGeom>
          <a:noFill/>
        </p:spPr>
        <p:txBody>
          <a:bodyPr wrap="square">
            <a:spAutoFit/>
          </a:bodyPr>
          <a:lstStyle/>
          <a:p>
            <a:r>
              <a:rPr lang="en-US" sz="3200" dirty="0">
                <a:latin typeface="+mj-lt"/>
              </a:rPr>
              <a:t>“Equifax agreed to a $700 million settlement over the privacy breach, but $425 million of that was set aside to repay consumers as a restitution fund.” </a:t>
            </a:r>
          </a:p>
        </p:txBody>
      </p:sp>
    </p:spTree>
    <p:extLst>
      <p:ext uri="{BB962C8B-B14F-4D97-AF65-F5344CB8AC3E}">
        <p14:creationId xmlns:p14="http://schemas.microsoft.com/office/powerpoint/2010/main" val="2463182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2241</Words>
  <Application>Microsoft Office PowerPoint</Application>
  <PresentationFormat>Widescreen</PresentationFormat>
  <Paragraphs>434</Paragraphs>
  <Slides>57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Calibri Light</vt:lpstr>
      <vt:lpstr>Cambria Math</vt:lpstr>
      <vt:lpstr>Office Theme</vt:lpstr>
      <vt:lpstr>CSCE 689: Special Topics in Modern Algorithms for Data Science </vt:lpstr>
      <vt:lpstr>PowerPoint Presentation</vt:lpstr>
      <vt:lpstr>PowerPoint Presentation</vt:lpstr>
      <vt:lpstr>PowerPoint Presentation</vt:lpstr>
      <vt:lpstr>PowerPoint Presentation</vt:lpstr>
      <vt:lpstr>PowerPoint Presentation</vt:lpstr>
      <vt:lpstr>PowerPoint Presentation</vt:lpstr>
      <vt:lpstr>Evolving Demands</vt:lpstr>
      <vt:lpstr>PowerPoint Presentation</vt:lpstr>
      <vt:lpstr>PowerPoint Presentation</vt:lpstr>
      <vt:lpstr>PowerPoint Presentation</vt:lpstr>
      <vt:lpstr>Anonymizing Data</vt:lpstr>
      <vt:lpstr>Anonymizing Data</vt:lpstr>
      <vt:lpstr>Reconstruction Attack</vt:lpstr>
      <vt:lpstr>PowerPoint Presentation</vt:lpstr>
      <vt:lpstr>Class Motivation</vt:lpstr>
      <vt:lpstr>Modern Algorithms for Data Science</vt:lpstr>
      <vt:lpstr>Logistics</vt:lpstr>
      <vt:lpstr>Primary Goals</vt:lpstr>
      <vt:lpstr>Secondary Goals</vt:lpstr>
      <vt:lpstr>Grading</vt:lpstr>
      <vt:lpstr>Related Coursework</vt:lpstr>
      <vt:lpstr>Useful Background</vt:lpstr>
      <vt:lpstr>Questions?</vt:lpstr>
      <vt:lpstr>Probability Basics</vt:lpstr>
      <vt:lpstr>Joint and Conditional Probability</vt:lpstr>
      <vt:lpstr>Independence</vt:lpstr>
      <vt:lpstr>Independence</vt:lpstr>
      <vt:lpstr>Independence</vt:lpstr>
      <vt:lpstr>Boole’s Inequality (Union Bound)</vt:lpstr>
      <vt:lpstr>Boole’s Inequality (Union Bound)</vt:lpstr>
      <vt:lpstr>CSCE 689: Special Topics in Modern Algorithms for Data Science </vt:lpstr>
      <vt:lpstr>Trivia Question #1 (Birthday Paradox)</vt:lpstr>
      <vt:lpstr>Trivia Question #2 (Limits)</vt:lpstr>
      <vt:lpstr>Trivia Question #3 (Coupon Collector)</vt:lpstr>
      <vt:lpstr>Trivia Question #4 (Max Load)</vt:lpstr>
      <vt:lpstr>Birthday Paradox</vt:lpstr>
      <vt:lpstr>Birthday Paradox</vt:lpstr>
      <vt:lpstr>Birthday Paradox</vt:lpstr>
      <vt:lpstr>Birthday Paradox</vt:lpstr>
      <vt:lpstr>Birthday Paradox</vt:lpstr>
      <vt:lpstr>Birthday Paradox</vt:lpstr>
      <vt:lpstr>Birthday Paradox</vt:lpstr>
      <vt:lpstr>Birthday Paradox</vt:lpstr>
      <vt:lpstr>Birthday Paradox</vt:lpstr>
      <vt:lpstr>Boole’s Inequality (Union Bound)</vt:lpstr>
      <vt:lpstr>Boole’s Inequality (Union Bound)</vt:lpstr>
      <vt:lpstr>Birthday Paradox</vt:lpstr>
      <vt:lpstr>Birthday Paradox</vt:lpstr>
      <vt:lpstr>Hashing</vt:lpstr>
      <vt:lpstr>Expected Value</vt:lpstr>
      <vt:lpstr>Expected Value</vt:lpstr>
      <vt:lpstr>Moments</vt:lpstr>
      <vt:lpstr>Variance</vt:lpstr>
      <vt:lpstr>Variance</vt:lpstr>
      <vt:lpstr>Variance</vt:lpstr>
      <vt:lpstr>Chebyshev’s Inequality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689: Special Topics in Modern Algorithms for Data Science </dc:title>
  <dc:creator>Samson Zhou</dc:creator>
  <cp:lastModifiedBy>Samson Zhou</cp:lastModifiedBy>
  <cp:revision>48</cp:revision>
  <dcterms:created xsi:type="dcterms:W3CDTF">2023-08-08T15:07:05Z</dcterms:created>
  <dcterms:modified xsi:type="dcterms:W3CDTF">2023-08-21T18:28:22Z</dcterms:modified>
</cp:coreProperties>
</file>