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861" r:id="rId2"/>
    <p:sldId id="830" r:id="rId3"/>
    <p:sldId id="834" r:id="rId4"/>
    <p:sldId id="835" r:id="rId5"/>
    <p:sldId id="839" r:id="rId6"/>
    <p:sldId id="844" r:id="rId7"/>
    <p:sldId id="845" r:id="rId8"/>
    <p:sldId id="849" r:id="rId9"/>
    <p:sldId id="847" r:id="rId10"/>
    <p:sldId id="850" r:id="rId11"/>
    <p:sldId id="876" r:id="rId12"/>
    <p:sldId id="877" r:id="rId13"/>
    <p:sldId id="878" r:id="rId14"/>
    <p:sldId id="897" r:id="rId15"/>
    <p:sldId id="768" r:id="rId16"/>
    <p:sldId id="769" r:id="rId17"/>
    <p:sldId id="767" r:id="rId18"/>
    <p:sldId id="898" r:id="rId19"/>
    <p:sldId id="855" r:id="rId20"/>
    <p:sldId id="856" r:id="rId21"/>
    <p:sldId id="857" r:id="rId22"/>
    <p:sldId id="858" r:id="rId23"/>
    <p:sldId id="859" r:id="rId24"/>
    <p:sldId id="860" r:id="rId25"/>
    <p:sldId id="862" r:id="rId26"/>
    <p:sldId id="863" r:id="rId27"/>
    <p:sldId id="865" r:id="rId28"/>
    <p:sldId id="866" r:id="rId29"/>
    <p:sldId id="8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BB034-E1DD-4005-930C-A95A9DCC8DD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240B0-32B0-4246-A46D-A8500480F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0, 1, 3, 6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7C6-0955-4B11-A090-5EA7755349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E15B-89FD-A57C-82DE-9B7115427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D1BC4-B3FA-2D6B-ABC2-113F27BD2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7B7CA-3882-412C-615A-7A233186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07E9-27DA-FB67-4D22-E56777F5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929D-E786-685B-0CF2-E6816660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5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DCB0-8E35-13A5-F42C-0DF11C3A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08163-A7F1-114C-FFC2-B7FBA1B7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D890C-045D-997E-AF11-FBAB111D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6713-B454-D425-7288-7872BBFF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2A23-3A73-99B5-A791-A60C6856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1F561-5D7E-1BE9-EA79-0E34D8F70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31F28-6950-F8FE-AC54-61BD66AA9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2D37C-3EC5-671B-0966-FCFC8B61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74EA4-631B-22BD-6BCE-EE85A1C1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0577-1A25-46EB-EC46-BD26B1A0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6706-DC13-3C3C-CB38-6402AAA9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88E3-4861-3733-1CFE-E0B5FFF1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F8D8-F3E1-CF27-6794-E268A257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15E3D-F0CF-601E-4165-270A7F61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D324-DBFE-AE9A-8B4E-7CAA6219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1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E5BE-DB97-A0D3-99AE-4BD9A6AE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B7C40-51C3-7BBB-F0BA-E2CA1672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B0C9-1BE5-35D5-FE54-01797FD9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88B5-0DE1-CDED-72E6-C54A831B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07FF2-B871-C9FE-9751-FF155391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F6E5-3193-137D-89EE-EDC2D0B6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037D-9973-FB95-3CC5-9238D57B1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4B1DB-DADD-8F8E-F3DD-5C8748C21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9CF10-A2F8-7140-EB77-F2DF7802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8C9CE-969B-964B-1787-2A099FE6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94CFB-AEBA-47A9-07BA-87266F38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7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A02F-F217-77CE-CB14-55F6CE29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643F6-6AAD-4687-1D9B-F641A2C4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26EB6-3DDA-08F3-5813-0D85E1951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957B1-0EA2-6A2E-EB6E-3D869C73C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0741F-40A4-756F-076E-DA4FDD2B8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7608D-12E7-DAD3-EEA1-8851A552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A2A0C-72D6-4E86-CAA8-50FC3185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2C3A5-B3E8-E1D1-9F26-8FACA132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8807-DB4E-A1EE-53B9-B6B2484B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C056B-355C-4E0D-4D7C-6210004F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F248B-257D-8DF6-F666-78C6FB46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35D39-032A-B1F8-9831-4C6C8D50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6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74D7E-4ED9-B342-E2FF-4CF451BE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95FE5-9596-50F5-CB5D-231E5E53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C0473-3D27-BF76-5653-5DF8CE10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8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8734-2A8D-473D-1B43-A19CCFB56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A150-9169-DA81-CD0F-204FAFDBD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24E11-635E-0944-3402-9C80613EA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EB5AC-BBE8-DF84-B33F-B55262BF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77723-CC75-BD31-6FDF-571449C9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DF813-2B05-AC99-86D4-95530EA5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2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429E-A63F-C500-4495-4DF6CEB8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C13A8-CCBE-24A4-9BFE-676EA34A9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7F2E2-60A9-04E3-84AD-006757F3E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2996C-A4B9-8003-5680-2A1D6977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4D06-ACB9-51AA-E7DC-C491FD22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17FC8-1CA8-F6A9-F107-B4305FC0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83554-2059-A3FE-149B-AB7B54C2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D54C4-8AF0-8AD2-F6B7-0F89FD68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47A6-8E5F-66E4-A0D8-F863E26DA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F14F-014C-48CA-87F9-A900D5C77643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DF9F-B0B5-3377-E084-D2E2B291C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D6463-8251-DF79-9E52-C43C6F593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7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with linked lists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  <a:blipFill>
                <a:blip r:embed="rId2"/>
                <a:stretch>
                  <a:fillRect l="-2528" t="-2192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F14458-C4C1-1A29-9C2F-BC52700D4E5F}"/>
              </a:ext>
            </a:extLst>
          </p:cNvPr>
          <p:cNvSpPr txBox="1">
            <a:spLocks/>
          </p:cNvSpPr>
          <p:nvPr/>
        </p:nvSpPr>
        <p:spPr>
          <a:xfrm>
            <a:off x="838200" y="3248887"/>
            <a:ext cx="4421090" cy="184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0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rolls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Fix a specific outcome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7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The total number of rolls with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Chernoff bounds: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/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1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at least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all outcomes will be rolled at least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793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End of Probability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607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#1 (Birthday Paradox)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364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7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85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739"/>
            <a:ext cx="9144000" cy="1701474"/>
          </a:xfrm>
        </p:spPr>
        <p:txBody>
          <a:bodyPr>
            <a:normAutofit/>
          </a:bodyPr>
          <a:lstStyle/>
          <a:p>
            <a:r>
              <a:rPr lang="en-US" sz="2800" dirty="0"/>
              <a:t>Many images from:</a:t>
            </a:r>
          </a:p>
          <a:p>
            <a:r>
              <a:rPr lang="en-US" sz="2800" dirty="0"/>
              <a:t>Cameron </a:t>
            </a:r>
            <a:r>
              <a:rPr lang="en-US" sz="2800" dirty="0" err="1"/>
              <a:t>Musco’s</a:t>
            </a:r>
            <a:endParaRPr lang="en-US" sz="2800" dirty="0"/>
          </a:p>
          <a:p>
            <a:r>
              <a:rPr lang="en-US" sz="2800" dirty="0"/>
              <a:t>COMPSCI 514: Algorithms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1663205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13728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Concentration inequalities bound the probability that a random variable is “far away” from its expectation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Twitter has 450 million active monthly users (as of 2022), records (tens of) thousands of measurements per user: who they follow, who follows them, when they last visited the site, timestamps for specific interactions, how many tweets they have sent, the text of those tweets, etc...</a:t>
            </a:r>
          </a:p>
        </p:txBody>
      </p:sp>
    </p:spTree>
    <p:extLst>
      <p:ext uri="{BB962C8B-B14F-4D97-AF65-F5344CB8AC3E}">
        <p14:creationId xmlns:p14="http://schemas.microsoft.com/office/powerpoint/2010/main" val="74492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3 minute </a:t>
            </a:r>
            <a:r>
              <a:rPr lang="en-US" dirty="0" err="1"/>
              <a:t>Youtube</a:t>
            </a:r>
            <a:r>
              <a:rPr lang="en-US" dirty="0"/>
              <a:t> clip with a resolution of 500 x 500 pixels at 15 frames/second with 3 color channels is a recording of 2 billion pixel values. Even a 500 x 500 pixel color image has 750,000 pixel values</a:t>
            </a:r>
          </a:p>
        </p:txBody>
      </p:sp>
    </p:spTree>
    <p:extLst>
      <p:ext uri="{BB962C8B-B14F-4D97-AF65-F5344CB8AC3E}">
        <p14:creationId xmlns:p14="http://schemas.microsoft.com/office/powerpoint/2010/main" val="4070036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human genome contains 3 billion+ base pairs. Genetic datasets often contain information on 100s of thousands+ mutations and genetic markers</a:t>
            </a:r>
          </a:p>
        </p:txBody>
      </p:sp>
    </p:spTree>
    <p:extLst>
      <p:ext uri="{BB962C8B-B14F-4D97-AF65-F5344CB8AC3E}">
        <p14:creationId xmlns:p14="http://schemas.microsoft.com/office/powerpoint/2010/main" val="1632736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B264F-CB22-6634-8D20-DBF3ED12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45" y="2460065"/>
            <a:ext cx="5826456" cy="409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Visualizing Big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Data points are interpreted as high dimensional vectors, with real valued entries: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  <a:blipFill>
                <a:blip r:embed="rId3"/>
                <a:stretch>
                  <a:fillRect l="-1043" t="-6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Dataset is interpreted as a matrix: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  <a:blipFill>
                <a:blip r:embed="rId4"/>
                <a:stretch>
                  <a:fillRect l="-2757" t="-3548" r="-3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317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Dimensionality Reduction</a:t>
                </a:r>
                <a:r>
                  <a:rPr lang="en-US" dirty="0"/>
                  <a:t>: Transform the data points so that they have much smaller dimension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Transformation should still capture the key aspects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/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/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for 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blipFill>
                <a:blip r:embed="rId5"/>
                <a:stretch>
                  <a:fillRect l="-462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456645-44D7-22B3-3171-6FD9A6307A9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18965" y="3223788"/>
            <a:ext cx="8180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95F547E-669A-15E6-860C-E63A0CB2C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65" y="3811680"/>
            <a:ext cx="1047886" cy="110265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AB729A-6D0B-DCAD-B9C7-E3398768396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1763451" y="4359239"/>
            <a:ext cx="942276" cy="3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/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=(0, 1, 0, 0, 1, 0, 1, 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3CB8AB-6130-5D04-C44D-0ACB8052668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999822" y="4354913"/>
            <a:ext cx="1021975" cy="4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/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=(−1, 2, 1)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071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and an accuracy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and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415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389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5"/>
                <a:stretch>
                  <a:fillRect l="-2151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 for Euclidean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9F8D690-CEBA-0699-6A84-D33BC43BE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742" y="4012165"/>
            <a:ext cx="5059213" cy="2371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/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/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44DFE-AA8B-ACEE-D3AE-DF279830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363" y="1825624"/>
            <a:ext cx="3785907" cy="3883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be the first coordinate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Embedding has no distortion</a:t>
                </a: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  <a:blipFill>
                <a:blip r:embed="rId3"/>
                <a:stretch>
                  <a:fillRect l="-1160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5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Useful variant of Bernstein’s inequality when the random variables are binary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7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Accuracy boosting</a:t>
                </a:r>
                <a:r>
                  <a:rPr lang="en-US" dirty="0"/>
                  <a:t>: 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Success boosting: </a:t>
                </a:r>
                <a:r>
                  <a:rPr lang="en-US" dirty="0"/>
                  <a:t>Find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,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get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4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If we hash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we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  <a:blipFill>
                <a:blip r:embed="rId4"/>
                <a:stretch>
                  <a:fillRect l="-2483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store multiple items in the same location as a linked list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 maximum number of collisions in a location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could traverse a linked list of 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a query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Query runtime: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/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Matthew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Chang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/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DAB947-D875-EB5C-7FED-936D5FCA5080}"/>
              </a:ext>
            </a:extLst>
          </p:cNvPr>
          <p:cNvSpPr/>
          <p:nvPr/>
        </p:nvSpPr>
        <p:spPr>
          <a:xfrm>
            <a:off x="6369377" y="2483147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D2F4-D63D-6512-7B70-CEB8D4FA7A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54777" y="2713980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40E737-9B93-D8DF-F3E4-B5BF2303203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494517" y="2862410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CA02EEB-2C52-8119-8191-A5C3CF7DFD5D}"/>
              </a:ext>
            </a:extLst>
          </p:cNvPr>
          <p:cNvCxnSpPr>
            <a:cxnSpLocks/>
          </p:cNvCxnSpPr>
          <p:nvPr/>
        </p:nvCxnSpPr>
        <p:spPr>
          <a:xfrm rot="5400000">
            <a:off x="6451777" y="28624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Collisions and Max Load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  <a:blipFill>
                <a:blip r:embed="rId2"/>
                <a:stretch>
                  <a:fillRect l="-1043" t="-1183" b="-1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Worst case query 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  <a:blipFill>
                <a:blip r:embed="rId3"/>
                <a:stretch>
                  <a:fillRect l="-1856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/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FA9753B-CC09-0C55-C555-615BB973F921}"/>
              </a:ext>
            </a:extLst>
          </p:cNvPr>
          <p:cNvSpPr/>
          <p:nvPr/>
        </p:nvSpPr>
        <p:spPr>
          <a:xfrm>
            <a:off x="5885283" y="4505448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A995-AA58-55B8-7018-1A5116356B0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70683" y="4736281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41DB4CC-4909-8FCE-A4DA-F28DFA0BDBB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010423" y="48847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F5A8299-925F-9C9C-470A-CDB0395502EB}"/>
              </a:ext>
            </a:extLst>
          </p:cNvPr>
          <p:cNvCxnSpPr>
            <a:cxnSpLocks/>
          </p:cNvCxnSpPr>
          <p:nvPr/>
        </p:nvCxnSpPr>
        <p:spPr>
          <a:xfrm rot="5400000">
            <a:off x="5967683" y="4884712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8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1524</Words>
  <Application>Microsoft Office PowerPoint</Application>
  <PresentationFormat>Widescreen</PresentationFormat>
  <Paragraphs>201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Recall: Concentration Inequalities</vt:lpstr>
      <vt:lpstr>Recall: Concentration Inequalities</vt:lpstr>
      <vt:lpstr>Last Time: Chernoff Bounds</vt:lpstr>
      <vt:lpstr>Last Time: Median-of-Means Framework</vt:lpstr>
      <vt:lpstr>Last Time: Max Load</vt:lpstr>
      <vt:lpstr>Hashing</vt:lpstr>
      <vt:lpstr>Dealing with Collisions</vt:lpstr>
      <vt:lpstr>Collisions and Max Load</vt:lpstr>
      <vt:lpstr>Hashing</vt:lpstr>
      <vt:lpstr>Coupon Collector</vt:lpstr>
      <vt:lpstr>Coupon Collector</vt:lpstr>
      <vt:lpstr>Coupon Collector</vt:lpstr>
      <vt:lpstr>End of Probability Unit</vt:lpstr>
      <vt:lpstr>Trivia Question #1 (Birthday Paradox)</vt:lpstr>
      <vt:lpstr>Trivia Question #3 (Max Load)</vt:lpstr>
      <vt:lpstr>Trivia Question #4 (Coupon Collector)</vt:lpstr>
      <vt:lpstr>Dimensionality Reduction</vt:lpstr>
      <vt:lpstr>Big Data</vt:lpstr>
      <vt:lpstr>Big Data</vt:lpstr>
      <vt:lpstr>Big Data</vt:lpstr>
      <vt:lpstr>Big Data</vt:lpstr>
      <vt:lpstr>Visualizing Big Data</vt:lpstr>
      <vt:lpstr>Dimensionality Reduction</vt:lpstr>
      <vt:lpstr>Low Distortion Embedding</vt:lpstr>
      <vt:lpstr>Euclidean Space</vt:lpstr>
      <vt:lpstr>Euclidean Space</vt:lpstr>
      <vt:lpstr>Low Distortion Embedding for Euclidean Space</vt:lpstr>
      <vt:lpstr>Examples: Embeddings for Euclidean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Samson Zhou</cp:lastModifiedBy>
  <cp:revision>26</cp:revision>
  <dcterms:created xsi:type="dcterms:W3CDTF">2023-09-01T20:12:10Z</dcterms:created>
  <dcterms:modified xsi:type="dcterms:W3CDTF">2023-09-06T20:25:20Z</dcterms:modified>
</cp:coreProperties>
</file>