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3552" autoAdjust="0"/>
  </p:normalViewPr>
  <p:slideViewPr>
    <p:cSldViewPr snapToGrid="0" snapToObjects="1">
      <p:cViewPr varScale="1">
        <p:scale>
          <a:sx n="19" d="100"/>
          <a:sy n="19" d="100"/>
        </p:scale>
        <p:origin x="285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ED8E1A1A-C7F3-2DEF-7E76-C612E8766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431" y="8111691"/>
            <a:ext cx="8176969" cy="2812024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968275" y="784521"/>
            <a:ext cx="12246060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m="http://schemas.openxmlformats.org/officeDocument/2006/math" xmlns="" xmlns:a14="http://schemas.microsoft.com/office/drawing/2010/main" xmlns:mc="http://schemas.openxmlformats.org/markup-compatibility/2006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/>
              <a:t>On Fine-Grained Distinct Element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8"/>
              <p:cNvSpPr txBox="1"/>
              <p:nvPr/>
            </p:nvSpPr>
            <p:spPr>
              <a:xfrm>
                <a:off x="1024250" y="3195823"/>
                <a:ext cx="9064534" cy="83099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9" rIns="45719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48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800" dirty="0"/>
                  <a:t>-Clustering</a:t>
                </a:r>
                <a:endParaRPr sz="4800" dirty="0"/>
              </a:p>
            </p:txBody>
          </p:sp>
        </mc:Choice>
        <mc:Fallback xmlns=""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0" y="3195823"/>
                <a:ext cx="9064534" cy="830997"/>
              </a:xfrm>
              <a:prstGeom prst="rect">
                <a:avLst/>
              </a:prstGeom>
              <a:blipFill>
                <a:blip r:embed="rId5"/>
                <a:stretch>
                  <a:fillRect t="-17518" b="-3649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9"/>
          <p:cNvSpPr txBox="1"/>
          <p:nvPr/>
        </p:nvSpPr>
        <p:spPr>
          <a:xfrm>
            <a:off x="986246" y="5018530"/>
            <a:ext cx="9064534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9732177" y="3251761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Related Literature</a:t>
            </a:r>
            <a:endParaRPr sz="4800" dirty="0"/>
          </a:p>
        </p:txBody>
      </p:sp>
      <p:sp>
        <p:nvSpPr>
          <p:cNvPr id="39" name="TextBox 45"/>
          <p:cNvSpPr txBox="1"/>
          <p:nvPr/>
        </p:nvSpPr>
        <p:spPr>
          <a:xfrm>
            <a:off x="986246" y="16485349"/>
            <a:ext cx="9064534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Sliding Window Model</a:t>
            </a:r>
            <a:endParaRPr sz="4800" dirty="0"/>
          </a:p>
        </p:txBody>
      </p:sp>
      <p:sp>
        <p:nvSpPr>
          <p:cNvPr id="50" name="TextBox 37"/>
          <p:cNvSpPr txBox="1"/>
          <p:nvPr/>
        </p:nvSpPr>
        <p:spPr>
          <a:xfrm>
            <a:off x="16851908" y="179042"/>
            <a:ext cx="11238979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600" dirty="0"/>
              <a:t>Ilias </a:t>
            </a:r>
            <a:r>
              <a:rPr lang="en-US" sz="3600" dirty="0" err="1"/>
              <a:t>Diakonikolas</a:t>
            </a:r>
            <a:r>
              <a:rPr lang="en-US" sz="3600" dirty="0"/>
              <a:t> (UW Madison)</a:t>
            </a:r>
          </a:p>
          <a:p>
            <a:r>
              <a:rPr lang="en-US" sz="3600" dirty="0"/>
              <a:t>Daniel M. Kane (UC San Diego)</a:t>
            </a:r>
          </a:p>
          <a:p>
            <a:r>
              <a:rPr lang="en-US" sz="3600" dirty="0" err="1"/>
              <a:t>Jjasper</a:t>
            </a:r>
            <a:r>
              <a:rPr lang="en-US" sz="3600" dirty="0"/>
              <a:t> C.H. Lee (UC Davis)</a:t>
            </a:r>
          </a:p>
          <a:p>
            <a:r>
              <a:rPr lang="en-US" sz="3600" dirty="0"/>
              <a:t>Thanasis Pittas (UW Wisconsin)</a:t>
            </a:r>
          </a:p>
          <a:p>
            <a:r>
              <a:rPr lang="en-US" sz="3600" dirty="0"/>
              <a:t>David P. Woodruff (Carnegie Mellon University)</a:t>
            </a:r>
          </a:p>
          <a:p>
            <a:r>
              <a:rPr lang="en-US" sz="3600" dirty="0"/>
              <a:t>Samson Zhou (Texas A&amp;M University)</a:t>
            </a:r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7535D8-5E13-C674-AD88-AA4E84467D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841" y="6561000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86246" y="4470971"/>
                <a:ext cx="10515600" cy="11478495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731556" marR="0" indent="-731556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1pPr>
                <a:lvl2pPr marL="2319804" marR="0" indent="-85669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2pPr>
                <a:lvl3pPr marL="3943547" marR="0" indent="-1017321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3pPr>
                <a:lvl4pPr marL="5531594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4pPr>
                <a:lvl5pPr marL="699470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5pPr>
                <a:lvl6pPr marL="845782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6pPr>
                <a:lvl7pPr marL="9920933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11384047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12847160" marR="0" indent="-1142255" algn="l" defTabSz="2926226" rtl="0" latinLnBrk="0">
                  <a:lnSpc>
                    <a:spcPct val="90000"/>
                  </a:lnSpc>
                  <a:spcBef>
                    <a:spcPts val="3200"/>
                  </a:spcBef>
                  <a:spcAft>
                    <a:spcPts val="0"/>
                  </a:spcAft>
                  <a:buClrTx/>
                  <a:buSzPct val="100000"/>
                  <a:buFont typeface="Arial"/>
                  <a:buChar char="•"/>
                  <a:tabLst/>
                  <a:defRPr sz="8900" b="0" i="0" u="none" strike="noStrike" cap="none" spc="0" baseline="0">
                    <a:solidFill>
                      <a:srgbClr val="000000"/>
                    </a:solidFill>
                    <a:uFillTx/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hangingPunct="1">
                  <a:buClr>
                    <a:schemeClr val="tx1"/>
                  </a:buClr>
                  <a:buNone/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Given input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partition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so that “similar” points are in the same cluster and “different” points are in different clusters</a:t>
                </a:r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r>
                  <a:rPr lang="en-US" sz="3200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different clusters</a:t>
                </a:r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 hangingPunct="1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Find a 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that achieves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3">
                <a:extLst>
                  <a:ext uri="{FF2B5EF4-FFF2-40B4-BE49-F238E27FC236}">
                    <a16:creationId xmlns:a16="http://schemas.microsoft.com/office/drawing/2014/main" id="{1CCBE68A-7706-4EBA-1BEC-882286515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6" y="4470971"/>
                <a:ext cx="10515600" cy="11478495"/>
              </a:xfrm>
              <a:prstGeom prst="rect">
                <a:avLst/>
              </a:prstGeom>
              <a:blipFill>
                <a:blip r:embed="rId8"/>
                <a:stretch>
                  <a:fillRect l="-1507" t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CB362-5940-2517-D6D9-6B8A9C0476B3}"/>
                  </a:ext>
                </a:extLst>
              </p:cNvPr>
              <p:cNvSpPr txBox="1"/>
              <p:nvPr/>
            </p:nvSpPr>
            <p:spPr>
              <a:xfrm>
                <a:off x="2974379" y="8822077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CCB362-5940-2517-D6D9-6B8A9C047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79" y="8822077"/>
                <a:ext cx="609460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DE20050-C004-060A-DD5B-C2DBE82C5F46}"/>
              </a:ext>
            </a:extLst>
          </p:cNvPr>
          <p:cNvSpPr/>
          <p:nvPr/>
        </p:nvSpPr>
        <p:spPr>
          <a:xfrm>
            <a:off x="9207119" y="117290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A29EBE-DB07-BFA1-61FB-65164302D7FA}"/>
              </a:ext>
            </a:extLst>
          </p:cNvPr>
          <p:cNvSpPr/>
          <p:nvPr/>
        </p:nvSpPr>
        <p:spPr>
          <a:xfrm>
            <a:off x="8652953" y="110626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5328FC-6396-5BC5-7D63-5B3CEC3A6BBE}"/>
              </a:ext>
            </a:extLst>
          </p:cNvPr>
          <p:cNvSpPr/>
          <p:nvPr/>
        </p:nvSpPr>
        <p:spPr>
          <a:xfrm>
            <a:off x="10445831" y="131557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03D05B-673E-CDDD-B3D6-2CF0E9DEEDAB}"/>
              </a:ext>
            </a:extLst>
          </p:cNvPr>
          <p:cNvSpPr/>
          <p:nvPr/>
        </p:nvSpPr>
        <p:spPr>
          <a:xfrm>
            <a:off x="9366509" y="104633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0BDEFC-C94D-41B3-B627-70CCD048DBCB}"/>
              </a:ext>
            </a:extLst>
          </p:cNvPr>
          <p:cNvSpPr/>
          <p:nvPr/>
        </p:nvSpPr>
        <p:spPr>
          <a:xfrm>
            <a:off x="10414322" y="96781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92E13A7-3097-7128-BB31-AED93A5079C3}"/>
              </a:ext>
            </a:extLst>
          </p:cNvPr>
          <p:cNvSpPr/>
          <p:nvPr/>
        </p:nvSpPr>
        <p:spPr>
          <a:xfrm>
            <a:off x="10239526" y="110223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64092F-202F-03E3-1249-3C5E82FE9AF5}"/>
              </a:ext>
            </a:extLst>
          </p:cNvPr>
          <p:cNvCxnSpPr/>
          <p:nvPr/>
        </p:nvCxnSpPr>
        <p:spPr>
          <a:xfrm>
            <a:off x="10366772" y="11213045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E7C5C6-AD25-B19B-7018-E1C5ACFD540B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10494017" y="11213045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0CAFB8-E611-BE37-0DC8-69BF32931F27}"/>
              </a:ext>
            </a:extLst>
          </p:cNvPr>
          <p:cNvCxnSpPr>
            <a:cxnSpLocks/>
            <a:stCxn id="12" idx="5"/>
          </p:cNvCxnSpPr>
          <p:nvPr/>
        </p:nvCxnSpPr>
        <p:spPr>
          <a:xfrm flipV="1">
            <a:off x="10430394" y="10605854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500030-1F40-7C19-8C28-04D1E248DB84}"/>
              </a:ext>
            </a:extLst>
          </p:cNvPr>
          <p:cNvCxnSpPr>
            <a:cxnSpLocks/>
            <a:stCxn id="12" idx="2"/>
            <a:endCxn id="5" idx="7"/>
          </p:cNvCxnSpPr>
          <p:nvPr/>
        </p:nvCxnSpPr>
        <p:spPr>
          <a:xfrm flipH="1">
            <a:off x="9343167" y="11213045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7ED06E-1802-1159-70E8-5226FB271521}"/>
              </a:ext>
            </a:extLst>
          </p:cNvPr>
          <p:cNvCxnSpPr>
            <a:cxnSpLocks/>
            <a:stCxn id="12" idx="0"/>
            <a:endCxn id="11" idx="5"/>
          </p:cNvCxnSpPr>
          <p:nvPr/>
        </p:nvCxnSpPr>
        <p:spPr>
          <a:xfrm flipV="1">
            <a:off x="10366772" y="9812161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A84540-9BEE-DC43-2C2E-48AF0F2F81D2}"/>
              </a:ext>
            </a:extLst>
          </p:cNvPr>
          <p:cNvCxnSpPr>
            <a:cxnSpLocks/>
            <a:stCxn id="10" idx="5"/>
            <a:endCxn id="12" idx="1"/>
          </p:cNvCxnSpPr>
          <p:nvPr/>
        </p:nvCxnSpPr>
        <p:spPr>
          <a:xfrm>
            <a:off x="9502557" y="10597313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700D61-4F0D-3159-BA05-C5D12960619F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 flipV="1">
            <a:off x="8812343" y="11141147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22F54-765B-024E-B417-14B29B0CC717}"/>
                  </a:ext>
                </a:extLst>
              </p:cNvPr>
              <p:cNvSpPr txBox="1"/>
              <p:nvPr/>
            </p:nvSpPr>
            <p:spPr>
              <a:xfrm>
                <a:off x="9791346" y="1223673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22F54-765B-024E-B417-14B29B0C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346" y="12236730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F56FBA-FE6F-48AD-2C3A-2B00D171EB11}"/>
                  </a:ext>
                </a:extLst>
              </p:cNvPr>
              <p:cNvSpPr txBox="1"/>
              <p:nvPr/>
            </p:nvSpPr>
            <p:spPr>
              <a:xfrm>
                <a:off x="9235479" y="10040143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F56FBA-FE6F-48AD-2C3A-2B00D171E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79" y="10040143"/>
                <a:ext cx="200809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94CD93-6054-3ACF-46E5-A27233A2BBFE}"/>
                  </a:ext>
                </a:extLst>
              </p:cNvPr>
              <p:cNvSpPr txBox="1"/>
              <p:nvPr/>
            </p:nvSpPr>
            <p:spPr>
              <a:xfrm>
                <a:off x="8805849" y="11567342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94CD93-6054-3ACF-46E5-A27233A2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849" y="11567342"/>
                <a:ext cx="200809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DD89-9A0E-0BCC-FA19-C32F1EB4F4D8}"/>
                  </a:ext>
                </a:extLst>
              </p:cNvPr>
              <p:cNvSpPr txBox="1"/>
              <p:nvPr/>
            </p:nvSpPr>
            <p:spPr>
              <a:xfrm>
                <a:off x="9015621" y="10480196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ABDD89-9A0E-0BCC-FA19-C32F1EB4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621" y="10480196"/>
                <a:ext cx="200809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3E10E-B044-A527-C68C-F6BFFE6A3613}"/>
                  </a:ext>
                </a:extLst>
              </p:cNvPr>
              <p:cNvSpPr txBox="1"/>
              <p:nvPr/>
            </p:nvSpPr>
            <p:spPr>
              <a:xfrm>
                <a:off x="1182694" y="15046993"/>
                <a:ext cx="9765919" cy="8984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3E10E-B044-A527-C68C-F6BFFE6A3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94" y="15046993"/>
                <a:ext cx="9765919" cy="8984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/>
              <p:nvPr/>
            </p:nvSpPr>
            <p:spPr>
              <a:xfrm>
                <a:off x="1007882" y="17412682"/>
                <a:ext cx="10206319" cy="3539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, which arrives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Sliding Window</a:t>
                </a:r>
                <a:r>
                  <a:rPr lang="en-US" sz="3200" dirty="0"/>
                  <a:t>: “Only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most recent updates form the underlying data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B5B449-F82F-779E-0D5C-D91938A4A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82" y="17412682"/>
                <a:ext cx="10206319" cy="3539430"/>
              </a:xfrm>
              <a:prstGeom prst="rect">
                <a:avLst/>
              </a:prstGeom>
              <a:blipFill>
                <a:blip r:embed="rId15"/>
                <a:stretch>
                  <a:fillRect l="-1493" t="-2065" r="-6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296E9EAB-F983-80C9-A7EC-142960C1AAFC}"/>
              </a:ext>
            </a:extLst>
          </p:cNvPr>
          <p:cNvSpPr txBox="1"/>
          <p:nvPr/>
        </p:nvSpPr>
        <p:spPr>
          <a:xfrm>
            <a:off x="5930312" y="20731735"/>
            <a:ext cx="3820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1 0 1 1 1 0 0 1 1 0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DDB5C30-E9A1-8F03-3F2E-E0B960AC54A2}"/>
              </a:ext>
            </a:extLst>
          </p:cNvPr>
          <p:cNvSpPr/>
          <p:nvPr/>
        </p:nvSpPr>
        <p:spPr>
          <a:xfrm>
            <a:off x="6743112" y="20731735"/>
            <a:ext cx="2926374" cy="71892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443F80-914B-E767-A6AC-7B2D076E83D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22356" y="3826567"/>
            <a:ext cx="12031426" cy="3547579"/>
          </a:xfrm>
          <a:prstGeom prst="rect">
            <a:avLst/>
          </a:prstGeom>
        </p:spPr>
      </p:pic>
      <p:sp>
        <p:nvSpPr>
          <p:cNvPr id="62" name="TextBox 43">
            <a:extLst>
              <a:ext uri="{FF2B5EF4-FFF2-40B4-BE49-F238E27FC236}">
                <a16:creationId xmlns:a16="http://schemas.microsoft.com/office/drawing/2014/main" id="{E5D97AEE-0BE2-DD06-E8BE-FD52E0710686}"/>
              </a:ext>
            </a:extLst>
          </p:cNvPr>
          <p:cNvSpPr txBox="1"/>
          <p:nvPr/>
        </p:nvSpPr>
        <p:spPr>
          <a:xfrm>
            <a:off x="11856775" y="7565879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Our Results</a:t>
            </a:r>
            <a:endParaRPr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D6CE8F-481B-8A3E-41E4-4A165F8690FD}"/>
                  </a:ext>
                </a:extLst>
              </p:cNvPr>
              <p:cNvSpPr txBox="1"/>
              <p:nvPr/>
            </p:nvSpPr>
            <p:spPr>
              <a:xfrm>
                <a:off x="11856775" y="8493681"/>
                <a:ext cx="12361362" cy="86120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the Euclidean distance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 the sliding window model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 the sliding window model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There exists an algorithm that samples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points and with high probability, outputs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-online coreset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∈(0,1)</m:t>
                    </m:r>
                  </m:oMath>
                </a14:m>
                <a:r>
                  <a:rPr lang="en-US" sz="3200" dirty="0"/>
                  <a:t>. For sufficiently large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there exists a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such that any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-online coreset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r>
                  <a:rPr lang="en-US" sz="3200" dirty="0">
                    <a:solidFill>
                      <a:srgbClr val="00B050"/>
                    </a:solidFill>
                  </a:rPr>
                  <a:t>Note</a:t>
                </a:r>
                <a:r>
                  <a:rPr lang="en-US" sz="3200" dirty="0"/>
                  <a:t>: Last theorem provides a separation from the offline setting, i.e</a:t>
                </a:r>
                <a:r>
                  <a:rPr lang="en-US" sz="3200" dirty="0">
                    <a:solidFill>
                      <a:srgbClr val="C00000"/>
                    </a:solidFill>
                  </a:rPr>
                  <a:t>., [CLSS22]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6D6CE8F-481B-8A3E-41E4-4A165F86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6775" y="8493681"/>
                <a:ext cx="12361362" cy="8612038"/>
              </a:xfrm>
              <a:prstGeom prst="rect">
                <a:avLst/>
              </a:prstGeom>
              <a:blipFill>
                <a:blip r:embed="rId17"/>
                <a:stretch>
                  <a:fillRect l="-1233" r="-690" b="-134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4FEFE7-31EC-27D8-B722-D7D47538E6F5}"/>
                  </a:ext>
                </a:extLst>
              </p:cNvPr>
              <p:cNvSpPr txBox="1"/>
              <p:nvPr/>
            </p:nvSpPr>
            <p:spPr>
              <a:xfrm>
                <a:off x="23807183" y="3932621"/>
                <a:ext cx="9033480" cy="35394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64FEFE7-31EC-27D8-B722-D7D47538E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7183" y="3932621"/>
                <a:ext cx="9033480" cy="3539430"/>
              </a:xfrm>
              <a:prstGeom prst="rect">
                <a:avLst/>
              </a:prstGeom>
              <a:blipFill>
                <a:blip r:embed="rId18"/>
                <a:stretch>
                  <a:fillRect l="-1687" t="-2065" r="-135" b="-481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43">
            <a:extLst>
              <a:ext uri="{FF2B5EF4-FFF2-40B4-BE49-F238E27FC236}">
                <a16:creationId xmlns:a16="http://schemas.microsoft.com/office/drawing/2014/main" id="{F02FC63D-7F1D-6932-0B04-C5C1141C1DC3}"/>
              </a:ext>
            </a:extLst>
          </p:cNvPr>
          <p:cNvSpPr txBox="1"/>
          <p:nvPr/>
        </p:nvSpPr>
        <p:spPr>
          <a:xfrm>
            <a:off x="23817314" y="2817189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Coresets</a:t>
            </a:r>
            <a:endParaRPr sz="48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D872CF-0618-6BBE-C49D-37CB946126D9}"/>
              </a:ext>
            </a:extLst>
          </p:cNvPr>
          <p:cNvSpPr/>
          <p:nvPr/>
        </p:nvSpPr>
        <p:spPr>
          <a:xfrm>
            <a:off x="31297502" y="38474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B4370C3-1AC8-4D13-6F0B-E6C301E3D6E7}"/>
              </a:ext>
            </a:extLst>
          </p:cNvPr>
          <p:cNvSpPr/>
          <p:nvPr/>
        </p:nvSpPr>
        <p:spPr>
          <a:xfrm>
            <a:off x="27181660" y="31092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8C7EDF4-DA3B-D206-A12A-CE8062481058}"/>
              </a:ext>
            </a:extLst>
          </p:cNvPr>
          <p:cNvSpPr/>
          <p:nvPr/>
        </p:nvSpPr>
        <p:spPr>
          <a:xfrm>
            <a:off x="31933009" y="354722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860C778-E205-73A7-6321-A229DA0C05F5}"/>
              </a:ext>
            </a:extLst>
          </p:cNvPr>
          <p:cNvSpPr/>
          <p:nvPr/>
        </p:nvSpPr>
        <p:spPr>
          <a:xfrm>
            <a:off x="31421438" y="34687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D1468B5-BB3D-7869-ECB8-8D7FF6284419}"/>
              </a:ext>
            </a:extLst>
          </p:cNvPr>
          <p:cNvSpPr/>
          <p:nvPr/>
        </p:nvSpPr>
        <p:spPr>
          <a:xfrm>
            <a:off x="31632108" y="410928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8E92A55-A8F1-5D15-71E8-6E1FDAC334CA}"/>
              </a:ext>
            </a:extLst>
          </p:cNvPr>
          <p:cNvSpPr/>
          <p:nvPr/>
        </p:nvSpPr>
        <p:spPr>
          <a:xfrm>
            <a:off x="27419353" y="34543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4505DC7-1A18-A4CD-CE38-031F5FD604AA}"/>
              </a:ext>
            </a:extLst>
          </p:cNvPr>
          <p:cNvSpPr/>
          <p:nvPr/>
        </p:nvSpPr>
        <p:spPr>
          <a:xfrm>
            <a:off x="27853786" y="284942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7E0103A-3DAE-CC7B-C616-5A3C7A157129}"/>
              </a:ext>
            </a:extLst>
          </p:cNvPr>
          <p:cNvSpPr/>
          <p:nvPr/>
        </p:nvSpPr>
        <p:spPr>
          <a:xfrm>
            <a:off x="32034535" y="40711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2058706-D276-AB69-5101-186CA8089ED5}"/>
              </a:ext>
            </a:extLst>
          </p:cNvPr>
          <p:cNvSpPr/>
          <p:nvPr/>
        </p:nvSpPr>
        <p:spPr>
          <a:xfrm>
            <a:off x="27568642" y="307574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D16D7C8-2C93-A1D7-8A4C-F8BFEFAC5052}"/>
              </a:ext>
            </a:extLst>
          </p:cNvPr>
          <p:cNvSpPr/>
          <p:nvPr/>
        </p:nvSpPr>
        <p:spPr>
          <a:xfrm>
            <a:off x="27803493" y="33469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2023C7B-0CDD-7A7F-6821-C4C195D62ADE}"/>
              </a:ext>
            </a:extLst>
          </p:cNvPr>
          <p:cNvSpPr/>
          <p:nvPr/>
        </p:nvSpPr>
        <p:spPr>
          <a:xfrm>
            <a:off x="27341050" y="27755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362A800-F563-3125-164F-0D7343B52235}"/>
              </a:ext>
            </a:extLst>
          </p:cNvPr>
          <p:cNvSpPr/>
          <p:nvPr/>
        </p:nvSpPr>
        <p:spPr>
          <a:xfrm>
            <a:off x="31677476" y="376897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20E81F-3127-F271-993A-0C9111A9C0ED}"/>
              </a:ext>
            </a:extLst>
          </p:cNvPr>
          <p:cNvSpPr/>
          <p:nvPr/>
        </p:nvSpPr>
        <p:spPr>
          <a:xfrm>
            <a:off x="29583138" y="31027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6DEAB9-8415-BFA5-0966-2EE0CC54964C}"/>
              </a:ext>
            </a:extLst>
          </p:cNvPr>
          <p:cNvSpPr/>
          <p:nvPr/>
        </p:nvSpPr>
        <p:spPr>
          <a:xfrm>
            <a:off x="30513558" y="310193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421F8C8-20CC-4FEB-EB7D-BCE4589A84BF}"/>
              </a:ext>
            </a:extLst>
          </p:cNvPr>
          <p:cNvSpPr/>
          <p:nvPr/>
        </p:nvSpPr>
        <p:spPr>
          <a:xfrm>
            <a:off x="30255264" y="2842897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3263BC1-4419-F238-E653-EB5812C0974D}"/>
              </a:ext>
            </a:extLst>
          </p:cNvPr>
          <p:cNvSpPr/>
          <p:nvPr/>
        </p:nvSpPr>
        <p:spPr>
          <a:xfrm>
            <a:off x="29967633" y="3069212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86E3973-886D-7E97-DA98-698065B398A8}"/>
              </a:ext>
            </a:extLst>
          </p:cNvPr>
          <p:cNvSpPr/>
          <p:nvPr/>
        </p:nvSpPr>
        <p:spPr>
          <a:xfrm>
            <a:off x="30204971" y="334038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499BE88-E298-D9CD-ECCE-17B4F6EF6F5F}"/>
              </a:ext>
            </a:extLst>
          </p:cNvPr>
          <p:cNvSpPr/>
          <p:nvPr/>
        </p:nvSpPr>
        <p:spPr>
          <a:xfrm>
            <a:off x="29742528" y="27689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2BDAD61-7069-2C05-9A5F-E1637F9C4136}"/>
              </a:ext>
            </a:extLst>
          </p:cNvPr>
          <p:cNvSpPr/>
          <p:nvPr/>
        </p:nvSpPr>
        <p:spPr>
          <a:xfrm>
            <a:off x="30061238" y="254277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46E0BB-24C5-F35D-6739-CE517105E26A}"/>
                  </a:ext>
                </a:extLst>
              </p:cNvPr>
              <p:cNvSpPr txBox="1"/>
              <p:nvPr/>
            </p:nvSpPr>
            <p:spPr>
              <a:xfrm>
                <a:off x="22700476" y="7526916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A46E0BB-24C5-F35D-6739-CE517105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76" y="7526916"/>
                <a:ext cx="1063241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1" name="Picture 90">
            <a:extLst>
              <a:ext uri="{FF2B5EF4-FFF2-40B4-BE49-F238E27FC236}">
                <a16:creationId xmlns:a16="http://schemas.microsoft.com/office/drawing/2014/main" id="{1F51A1A7-FAB8-9F17-3219-7A4FD255670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440360" y="16795328"/>
            <a:ext cx="8100762" cy="4359018"/>
          </a:xfrm>
          <a:prstGeom prst="rect">
            <a:avLst/>
          </a:prstGeom>
        </p:spPr>
      </p:pic>
      <p:sp>
        <p:nvSpPr>
          <p:cNvPr id="92" name="TextBox 43">
            <a:extLst>
              <a:ext uri="{FF2B5EF4-FFF2-40B4-BE49-F238E27FC236}">
                <a16:creationId xmlns:a16="http://schemas.microsoft.com/office/drawing/2014/main" id="{4A2C4571-98C8-C82A-3AE6-D8183FC0AFC3}"/>
              </a:ext>
            </a:extLst>
          </p:cNvPr>
          <p:cNvSpPr txBox="1"/>
          <p:nvPr/>
        </p:nvSpPr>
        <p:spPr>
          <a:xfrm>
            <a:off x="24178513" y="8545077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Intuition</a:t>
            </a:r>
            <a:endParaRPr sz="48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87F9A8-B0AA-E67F-23AC-D26956505E6E}"/>
              </a:ext>
            </a:extLst>
          </p:cNvPr>
          <p:cNvSpPr txBox="1"/>
          <p:nvPr/>
        </p:nvSpPr>
        <p:spPr>
          <a:xfrm>
            <a:off x="24058625" y="11175886"/>
            <a:ext cx="8782038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B050"/>
                </a:solidFill>
              </a:rPr>
              <a:t>Online Coreset</a:t>
            </a:r>
            <a:r>
              <a:rPr lang="en-US" sz="3200" dirty="0"/>
              <a:t>: Data structure that not only approximately preserves the cost of the data stream, but also the costs of all prefixes of the data stream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We show there exists an online coreset using the Meyerson sketch </a:t>
            </a:r>
            <a:r>
              <a:rPr lang="en-US" sz="3200" dirty="0">
                <a:solidFill>
                  <a:srgbClr val="C00000"/>
                </a:solidFill>
              </a:rPr>
              <a:t>[Mey01] </a:t>
            </a:r>
            <a:r>
              <a:rPr lang="en-US" sz="3200" dirty="0">
                <a:solidFill>
                  <a:schemeClr val="tx1"/>
                </a:solidFill>
              </a:rPr>
              <a:t>and an independent sampling version of known coresets, e.g.,</a:t>
            </a:r>
            <a:r>
              <a:rPr lang="en-US" sz="3200" dirty="0">
                <a:solidFill>
                  <a:srgbClr val="C00000"/>
                </a:solidFill>
              </a:rPr>
              <a:t> [CLSS22]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Run the online coreset </a:t>
            </a:r>
            <a:r>
              <a:rPr lang="en-US" sz="3200" i="1" dirty="0">
                <a:solidFill>
                  <a:srgbClr val="0070C0"/>
                </a:solidFill>
              </a:rPr>
              <a:t>in reverse</a:t>
            </a:r>
            <a:r>
              <a:rPr lang="en-US" sz="3200" dirty="0">
                <a:solidFill>
                  <a:schemeClr val="tx1"/>
                </a:solidFill>
              </a:rPr>
              <a:t> at each time</a:t>
            </a:r>
          </a:p>
        </p:txBody>
      </p:sp>
      <p:sp>
        <p:nvSpPr>
          <p:cNvPr id="6" name="TextBox 43">
            <a:extLst>
              <a:ext uri="{FF2B5EF4-FFF2-40B4-BE49-F238E27FC236}">
                <a16:creationId xmlns:a16="http://schemas.microsoft.com/office/drawing/2014/main" id="{3D35E5EF-CF10-AA97-3C0A-36DF2B978D21}"/>
              </a:ext>
            </a:extLst>
          </p:cNvPr>
          <p:cNvSpPr txBox="1"/>
          <p:nvPr/>
        </p:nvSpPr>
        <p:spPr>
          <a:xfrm>
            <a:off x="11436424" y="16939402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References</a:t>
            </a:r>
            <a:endParaRPr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5069F-8354-64D7-77B3-2671308F4B6F}"/>
              </a:ext>
            </a:extLst>
          </p:cNvPr>
          <p:cNvSpPr txBox="1"/>
          <p:nvPr/>
        </p:nvSpPr>
        <p:spPr>
          <a:xfrm>
            <a:off x="11023715" y="17718010"/>
            <a:ext cx="13270120" cy="41549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[Mey01] </a:t>
            </a:r>
            <a:r>
              <a:rPr lang="en-US" sz="2400" dirty="0">
                <a:solidFill>
                  <a:schemeClr val="tx1"/>
                </a:solidFill>
              </a:rPr>
              <a:t>Adam Meyerson. Online facility location. FOCS 2001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[CLSS22]</a:t>
            </a:r>
            <a:r>
              <a:rPr lang="en-US" sz="2400" dirty="0">
                <a:solidFill>
                  <a:schemeClr val="tx1"/>
                </a:solidFill>
              </a:rPr>
              <a:t> Vincent Cohen-</a:t>
            </a:r>
            <a:r>
              <a:rPr lang="en-US" sz="2400" dirty="0" err="1">
                <a:solidFill>
                  <a:schemeClr val="tx1"/>
                </a:solidFill>
              </a:rPr>
              <a:t>Addad</a:t>
            </a:r>
            <a:r>
              <a:rPr lang="en-US" sz="2400" dirty="0">
                <a:solidFill>
                  <a:schemeClr val="tx1"/>
                </a:solidFill>
              </a:rPr>
              <a:t>, Kasper Green Larsen, David </a:t>
            </a:r>
            <a:r>
              <a:rPr lang="en-US" sz="2400" dirty="0" err="1">
                <a:solidFill>
                  <a:schemeClr val="tx1"/>
                </a:solidFill>
              </a:rPr>
              <a:t>Saulpic</a:t>
            </a:r>
            <a:r>
              <a:rPr lang="en-US" sz="2400" dirty="0">
                <a:solidFill>
                  <a:schemeClr val="tx1"/>
                </a:solidFill>
              </a:rPr>
              <a:t>, and Chris </a:t>
            </a:r>
            <a:r>
              <a:rPr lang="en-US" sz="2400" dirty="0" err="1">
                <a:solidFill>
                  <a:schemeClr val="tx1"/>
                </a:solidFill>
              </a:rPr>
              <a:t>Schwiegelshohn</a:t>
            </a:r>
            <a:r>
              <a:rPr lang="en-US" sz="2400" dirty="0">
                <a:solidFill>
                  <a:schemeClr val="tx1"/>
                </a:solidFill>
              </a:rPr>
              <a:t>. Towards optimal lower bounds for k-median and k-means coresets. STOC 2022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[BDMO03] </a:t>
            </a:r>
            <a:r>
              <a:rPr lang="en-US" sz="2400" dirty="0">
                <a:solidFill>
                  <a:schemeClr val="tx1"/>
                </a:solidFill>
              </a:rPr>
              <a:t>Brian Babcock, Mayur Datar, Rajeev Motwani, and </a:t>
            </a:r>
            <a:r>
              <a:rPr lang="en-US" sz="2400" dirty="0" err="1">
                <a:solidFill>
                  <a:schemeClr val="tx1"/>
                </a:solidFill>
              </a:rPr>
              <a:t>Liadan</a:t>
            </a:r>
            <a:r>
              <a:rPr lang="en-US" sz="2400" dirty="0">
                <a:solidFill>
                  <a:schemeClr val="tx1"/>
                </a:solidFill>
              </a:rPr>
              <a:t> O’Callaghan. Maintaining variance and k-medians over data stream windows. PODS 2003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[BLLM16] </a:t>
            </a:r>
            <a:r>
              <a:rPr lang="en-US" sz="2400" dirty="0">
                <a:solidFill>
                  <a:schemeClr val="tx1"/>
                </a:solidFill>
              </a:rPr>
              <a:t>Vladimir Braverman, Harry Lang, Keith Levin, and </a:t>
            </a:r>
            <a:r>
              <a:rPr lang="en-US" sz="2400" dirty="0" err="1">
                <a:solidFill>
                  <a:schemeClr val="tx1"/>
                </a:solidFill>
              </a:rPr>
              <a:t>Morteza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Monemizadeh</a:t>
            </a:r>
            <a:r>
              <a:rPr lang="en-US" sz="2400" dirty="0">
                <a:solidFill>
                  <a:schemeClr val="tx1"/>
                </a:solidFill>
              </a:rPr>
              <a:t>. Clustering problems on sliding windows. SODA 2016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[ELVZ17]</a:t>
            </a:r>
            <a:r>
              <a:rPr lang="en-US" sz="2400" dirty="0">
                <a:solidFill>
                  <a:schemeClr val="tx1"/>
                </a:solidFill>
              </a:rPr>
              <a:t> Alessandro </a:t>
            </a:r>
            <a:r>
              <a:rPr lang="en-US" sz="2400" dirty="0" err="1">
                <a:solidFill>
                  <a:schemeClr val="tx1"/>
                </a:solidFill>
              </a:rPr>
              <a:t>Epasto</a:t>
            </a:r>
            <a:r>
              <a:rPr lang="en-US" sz="2400" dirty="0">
                <a:solidFill>
                  <a:schemeClr val="tx1"/>
                </a:solidFill>
              </a:rPr>
              <a:t>, Silvio </a:t>
            </a:r>
            <a:r>
              <a:rPr lang="en-US" sz="2400" dirty="0" err="1">
                <a:solidFill>
                  <a:schemeClr val="tx1"/>
                </a:solidFill>
              </a:rPr>
              <a:t>Lattanzi</a:t>
            </a:r>
            <a:r>
              <a:rPr lang="en-US" sz="2400" dirty="0">
                <a:solidFill>
                  <a:schemeClr val="tx1"/>
                </a:solidFill>
              </a:rPr>
              <a:t>, Sergei </a:t>
            </a:r>
            <a:r>
              <a:rPr lang="en-US" sz="2400" dirty="0" err="1">
                <a:solidFill>
                  <a:schemeClr val="tx1"/>
                </a:solidFill>
              </a:rPr>
              <a:t>Vassilvitskii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Morteza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Zadimoghaddam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Submodular optimization over sliding windows. WWW 2017</a:t>
            </a: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C00000"/>
                </a:solidFill>
              </a:rPr>
              <a:t>[EMMZ22]</a:t>
            </a:r>
            <a:r>
              <a:rPr lang="en-US" sz="2400" dirty="0">
                <a:solidFill>
                  <a:schemeClr val="tx1"/>
                </a:solidFill>
              </a:rPr>
              <a:t> Alessandro </a:t>
            </a:r>
            <a:r>
              <a:rPr lang="en-US" sz="2400" dirty="0" err="1">
                <a:solidFill>
                  <a:schemeClr val="tx1"/>
                </a:solidFill>
              </a:rPr>
              <a:t>Epasto</a:t>
            </a:r>
            <a:r>
              <a:rPr lang="en-US" sz="2400" dirty="0">
                <a:solidFill>
                  <a:schemeClr val="tx1"/>
                </a:solidFill>
              </a:rPr>
              <a:t>, Mohammad </a:t>
            </a:r>
            <a:r>
              <a:rPr lang="en-US" sz="2400" dirty="0" err="1">
                <a:solidFill>
                  <a:schemeClr val="tx1"/>
                </a:solidFill>
              </a:rPr>
              <a:t>Mahdian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Vahab</a:t>
            </a:r>
            <a:r>
              <a:rPr lang="en-US" sz="2400" dirty="0">
                <a:solidFill>
                  <a:schemeClr val="tx1"/>
                </a:solidFill>
              </a:rPr>
              <a:t> S. </a:t>
            </a:r>
            <a:r>
              <a:rPr lang="en-US" sz="2400" dirty="0" err="1">
                <a:solidFill>
                  <a:schemeClr val="tx1"/>
                </a:solidFill>
              </a:rPr>
              <a:t>Mirrokni</a:t>
            </a:r>
            <a:r>
              <a:rPr lang="en-US" sz="2400" dirty="0">
                <a:solidFill>
                  <a:schemeClr val="tx1"/>
                </a:solidFill>
              </a:rPr>
              <a:t>, and </a:t>
            </a:r>
            <a:r>
              <a:rPr lang="en-US" sz="2400" dirty="0" err="1">
                <a:solidFill>
                  <a:schemeClr val="tx1"/>
                </a:solidFill>
              </a:rPr>
              <a:t>Peilin</a:t>
            </a:r>
            <a:r>
              <a:rPr lang="en-US" sz="2400" dirty="0">
                <a:solidFill>
                  <a:schemeClr val="tx1"/>
                </a:solidFill>
              </a:rPr>
              <a:t> Zhong. Improved sliding window algorithms for clustering and coverage via bucketing-based sketches. SODA 2022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8BB9051F-3CAC-22D9-950F-30D5F7290240}"/>
              </a:ext>
            </a:extLst>
          </p:cNvPr>
          <p:cNvSpPr txBox="1"/>
          <p:nvPr/>
        </p:nvSpPr>
        <p:spPr>
          <a:xfrm>
            <a:off x="24218137" y="15803763"/>
            <a:ext cx="9064533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800" dirty="0"/>
              <a:t>Empirical Evaluations</a:t>
            </a:r>
            <a:endParaRPr sz="48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716</Words>
  <Application>Microsoft Office PowerPoint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Zhou, Samson S</cp:lastModifiedBy>
  <cp:revision>6</cp:revision>
  <dcterms:modified xsi:type="dcterms:W3CDTF">2025-07-11T05:09:28Z</dcterms:modified>
</cp:coreProperties>
</file>