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sldIdLst>
    <p:sldId id="788" r:id="rId2"/>
    <p:sldId id="952" r:id="rId3"/>
    <p:sldId id="1100" r:id="rId4"/>
    <p:sldId id="1101" r:id="rId5"/>
    <p:sldId id="865" r:id="rId6"/>
    <p:sldId id="901" r:id="rId7"/>
    <p:sldId id="1079" r:id="rId8"/>
    <p:sldId id="1081" r:id="rId9"/>
    <p:sldId id="1080" r:id="rId10"/>
    <p:sldId id="1082" r:id="rId11"/>
    <p:sldId id="1078" r:id="rId12"/>
    <p:sldId id="1083" r:id="rId13"/>
    <p:sldId id="1084" r:id="rId14"/>
    <p:sldId id="1085" r:id="rId15"/>
    <p:sldId id="1086" r:id="rId16"/>
    <p:sldId id="1087" r:id="rId17"/>
    <p:sldId id="1088" r:id="rId18"/>
    <p:sldId id="1089" r:id="rId19"/>
    <p:sldId id="1090" r:id="rId20"/>
    <p:sldId id="1091" r:id="rId21"/>
    <p:sldId id="1092" r:id="rId22"/>
    <p:sldId id="1093" r:id="rId23"/>
    <p:sldId id="1094" r:id="rId24"/>
    <p:sldId id="1095" r:id="rId25"/>
    <p:sldId id="1096" r:id="rId26"/>
    <p:sldId id="1097" r:id="rId27"/>
    <p:sldId id="1098" r:id="rId28"/>
    <p:sldId id="1099" r:id="rId29"/>
    <p:sldId id="969" r:id="rId30"/>
    <p:sldId id="986" r:id="rId31"/>
    <p:sldId id="1058" r:id="rId32"/>
    <p:sldId id="1059" r:id="rId33"/>
    <p:sldId id="1075" r:id="rId34"/>
    <p:sldId id="1070" r:id="rId35"/>
    <p:sldId id="1074" r:id="rId36"/>
    <p:sldId id="1073" r:id="rId37"/>
    <p:sldId id="1072" r:id="rId38"/>
    <p:sldId id="1071" r:id="rId39"/>
    <p:sldId id="1068" r:id="rId40"/>
    <p:sldId id="1076" r:id="rId41"/>
    <p:sldId id="1063" r:id="rId42"/>
    <p:sldId id="1064" r:id="rId43"/>
    <p:sldId id="1077" r:id="rId44"/>
    <p:sldId id="1102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5" d="100"/>
          <a:sy n="85" d="100"/>
        </p:scale>
        <p:origin x="54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2D617F-550F-4143-91CF-19811AC5F41B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A2298A-3570-4F13-90A3-443BD81DF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676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6050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1194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5905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701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7315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4957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8787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2195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3372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7970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760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02514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08158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35658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30944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91844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76882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28954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66097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45088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4754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499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60860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36082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19211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92046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91296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03561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402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0618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6050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8763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6449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9088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780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1D038-56FC-0D90-AE38-F651BE768D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C76F30-0336-C0F2-1778-593D19AC38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11B129-B9A4-88BA-8BF4-E5E6671D2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078F6-158E-4F75-BCC2-D81AF739C699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B31F97-9DB8-79F3-C831-80DED23DF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27EDCF-82F7-D7CD-407B-01CDE0CAC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CFEAB-6713-4BA2-A6AF-F61B5878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179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D5C66-C6D2-2660-4A37-F45D07FED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2D61A0-BA5F-6E9C-DF31-670EFFF023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7C4CA5-56C5-1004-49B3-B8013FEA9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078F6-158E-4F75-BCC2-D81AF739C699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B49A4D-646B-F1E8-2606-1BA2058E3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3F71D1-9E80-5DD0-9C74-D28435A2C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CFEAB-6713-4BA2-A6AF-F61B5878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030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5E9020-BF99-4CC7-79D4-E7680A15D0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8F2D19-A218-EB9F-5B39-B59E182A5A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E9D4E1-E72A-51A0-D0CE-4842431B2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078F6-158E-4F75-BCC2-D81AF739C699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366F99-822D-4573-2AD0-2034D31F8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D288BC-E4C2-63EF-00F2-70F469C60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CFEAB-6713-4BA2-A6AF-F61B5878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989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8D78A-4B5F-F83F-535D-735EA3117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8C7890-26F8-38E0-83FE-19D7072FC6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D07B3B-7BC7-5AAD-E216-7AB886F00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078F6-158E-4F75-BCC2-D81AF739C699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5AC7DF-9B03-A9AA-CB49-DCAF95779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486F7A-881B-C5F0-743D-57DA151D4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CFEAB-6713-4BA2-A6AF-F61B5878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584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86E81-98FF-BD82-BBBD-AB37B943C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B4E22A-013C-19A6-8135-0E6336C75B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4B384B-3755-1C33-3A55-9A5D5E806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078F6-158E-4F75-BCC2-D81AF739C699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E95E38-C26E-D8D3-EAE7-2C1E9CE3D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4B37FE-9006-270C-59E1-D53121C6F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CFEAB-6713-4BA2-A6AF-F61B5878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663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A3D6A-DA04-9D48-86F0-99D7A896A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A8A166-E7AB-40A8-DDFE-499AFFEE52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8648E4-6769-5806-1711-8F7999FB6D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94F8B9-F4C3-6BC1-C233-C635C5400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078F6-158E-4F75-BCC2-D81AF739C699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964040-9B00-3373-D61C-40D3CD755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BF36E3-D009-5EA3-E736-480498AF8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CFEAB-6713-4BA2-A6AF-F61B5878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324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3252B-4BC4-CDD3-C1D8-D754051A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564652-A417-4E9E-2204-1628BCCC30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D2A65E-91B1-603D-C680-22A2299E57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758124-6314-0A49-4FBA-AA1064EC1F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9A37E6-732B-C6F8-27CB-BB6269C083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9687FA-7F50-45FD-BE12-173C060C8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078F6-158E-4F75-BCC2-D81AF739C699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9786F1-5EA3-56C5-B6F4-FB9CD7F70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633E19-DD96-FE69-615F-6EEC698F5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CFEAB-6713-4BA2-A6AF-F61B5878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818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3FBEA-D40F-FD06-8D0E-3BCCAE580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B28278-5963-20FF-44B6-09CE7ED2B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078F6-158E-4F75-BCC2-D81AF739C699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5F30BF-77E1-483C-069A-186B1A428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0E9F2A-51AD-4A41-041D-9F6DF6922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CFEAB-6713-4BA2-A6AF-F61B5878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053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9FACA3-7F2A-64C3-F66B-1FAC85C8C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078F6-158E-4F75-BCC2-D81AF739C699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96EB66-CEBC-FE5A-53D2-ED0CF6AC8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32E2DE-D752-27AA-B00A-7AA631851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CFEAB-6713-4BA2-A6AF-F61B5878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391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BFA60-346C-F43C-3CD4-5B306FFE5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AE71C3-20AF-0493-FD7F-15EF44B51A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1AF01E-3551-13C1-15D1-D63C51828A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DB0826-0A18-7692-A785-244807535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078F6-158E-4F75-BCC2-D81AF739C699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E3AF95-570A-44AA-8A7C-579F19F61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809BE9-A790-1927-467C-5A16DE2FA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CFEAB-6713-4BA2-A6AF-F61B5878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813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AF215-18DB-C638-B889-7D60E0A9F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DA76A9-7307-00D7-EE49-AEED447DFA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3ABEB9-8D8F-9820-3DD2-7EA045991C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366616-B4EC-6432-BF37-6E78CD9D9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078F6-158E-4F75-BCC2-D81AF739C699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91CACD-0E06-DC66-36C5-215A01D6A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37B3DD-773E-B5C5-EABB-CED5D217A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CFEAB-6713-4BA2-A6AF-F61B5878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196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EFBE1B-9427-4E20-6E33-C473C7F7E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6272D3-A3D0-28C6-0161-D5FEC14B70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F94724-0BC0-C20C-FD08-7F1C9E6C17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7078F6-158E-4F75-BCC2-D81AF739C699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8139C4-B2B1-1CE2-4E67-7BCCB14B51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F7EF4E-5834-3B90-01DD-E173B08232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ECFEAB-6713-4BA2-A6AF-F61B5878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279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1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image" Target="../media/image19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0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30.png"/><Relationship Id="rId4" Type="http://schemas.openxmlformats.org/officeDocument/2006/relationships/image" Target="../media/image9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00.png"/><Relationship Id="rId5" Type="http://schemas.openxmlformats.org/officeDocument/2006/relationships/image" Target="../media/image930.png"/><Relationship Id="rId4" Type="http://schemas.openxmlformats.org/officeDocument/2006/relationships/image" Target="../media/image9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00.png"/><Relationship Id="rId5" Type="http://schemas.openxmlformats.org/officeDocument/2006/relationships/image" Target="../media/image930.png"/><Relationship Id="rId4" Type="http://schemas.openxmlformats.org/officeDocument/2006/relationships/image" Target="../media/image9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00.png"/><Relationship Id="rId5" Type="http://schemas.openxmlformats.org/officeDocument/2006/relationships/image" Target="../media/image960.png"/><Relationship Id="rId4" Type="http://schemas.openxmlformats.org/officeDocument/2006/relationships/image" Target="../media/image9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0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00.png"/><Relationship Id="rId5" Type="http://schemas.openxmlformats.org/officeDocument/2006/relationships/image" Target="../media/image960.png"/><Relationship Id="rId4" Type="http://schemas.openxmlformats.org/officeDocument/2006/relationships/image" Target="../media/image97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00.png"/><Relationship Id="rId5" Type="http://schemas.openxmlformats.org/officeDocument/2006/relationships/image" Target="../media/image121.png"/><Relationship Id="rId4" Type="http://schemas.openxmlformats.org/officeDocument/2006/relationships/image" Target="../media/image97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00.png"/><Relationship Id="rId5" Type="http://schemas.openxmlformats.org/officeDocument/2006/relationships/image" Target="../media/image121.png"/><Relationship Id="rId4" Type="http://schemas.openxmlformats.org/officeDocument/2006/relationships/image" Target="../media/image100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00.png"/><Relationship Id="rId5" Type="http://schemas.openxmlformats.org/officeDocument/2006/relationships/image" Target="../media/image131.png"/><Relationship Id="rId4" Type="http://schemas.openxmlformats.org/officeDocument/2006/relationships/image" Target="../media/image100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00.png"/><Relationship Id="rId5" Type="http://schemas.openxmlformats.org/officeDocument/2006/relationships/image" Target="../media/image131.png"/><Relationship Id="rId4" Type="http://schemas.openxmlformats.org/officeDocument/2006/relationships/image" Target="../media/image92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00.png"/><Relationship Id="rId5" Type="http://schemas.openxmlformats.org/officeDocument/2006/relationships/image" Target="../media/image141.png"/><Relationship Id="rId4" Type="http://schemas.openxmlformats.org/officeDocument/2006/relationships/image" Target="../media/image92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00.png"/><Relationship Id="rId5" Type="http://schemas.openxmlformats.org/officeDocument/2006/relationships/image" Target="../media/image141.png"/><Relationship Id="rId4" Type="http://schemas.openxmlformats.org/officeDocument/2006/relationships/image" Target="../media/image105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00.png"/><Relationship Id="rId5" Type="http://schemas.openxmlformats.org/officeDocument/2006/relationships/image" Target="../media/image131.png"/><Relationship Id="rId4" Type="http://schemas.openxmlformats.org/officeDocument/2006/relationships/image" Target="../media/image105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80.png"/><Relationship Id="rId5" Type="http://schemas.openxmlformats.org/officeDocument/2006/relationships/image" Target="../media/image1100.png"/><Relationship Id="rId4" Type="http://schemas.openxmlformats.org/officeDocument/2006/relationships/image" Target="../media/image13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1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1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1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0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0.png"/><Relationship Id="rId5" Type="http://schemas.openxmlformats.org/officeDocument/2006/relationships/image" Target="../media/image2.png"/><Relationship Id="rId4" Type="http://schemas.openxmlformats.org/officeDocument/2006/relationships/image" Target="../media/image10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1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49558-8CBC-D30A-02F3-65EA383A4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1011" y="1534740"/>
            <a:ext cx="11689977" cy="121742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CSCE 658: Randomized Algorithms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802CB3-FC8E-C393-0D77-33E8A17F6B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789797"/>
          </a:xfrm>
        </p:spPr>
        <p:txBody>
          <a:bodyPr>
            <a:normAutofit/>
          </a:bodyPr>
          <a:lstStyle/>
          <a:p>
            <a:r>
              <a:rPr lang="en-US" sz="3600" dirty="0"/>
              <a:t>Lecture 9</a:t>
            </a:r>
          </a:p>
          <a:p>
            <a:endParaRPr lang="en-US" sz="3600" dirty="0"/>
          </a:p>
          <a:p>
            <a:r>
              <a:rPr lang="en-US" sz="2800" dirty="0"/>
              <a:t>Samson Zhou</a:t>
            </a:r>
          </a:p>
        </p:txBody>
      </p:sp>
    </p:spTree>
    <p:extLst>
      <p:ext uri="{BB962C8B-B14F-4D97-AF65-F5344CB8AC3E}">
        <p14:creationId xmlns:p14="http://schemas.microsoft.com/office/powerpoint/2010/main" val="6123371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CA5AC62-A5FD-2A5B-018F-859A378AA1D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Heavy-Hitters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CA5AC62-A5FD-2A5B-018F-859A378AA1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Goal</a:t>
                </a:r>
                <a:r>
                  <a:rPr lang="en-US" dirty="0"/>
                  <a:t>: </a:t>
                </a:r>
                <a:r>
                  <a:rPr lang="en-US" dirty="0">
                    <a:solidFill>
                      <a:schemeClr val="tx1"/>
                    </a:solidFill>
                  </a:rPr>
                  <a:t>Given a 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elements from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that induces a frequency vector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and a </a:t>
                </a:r>
                <a:r>
                  <a:rPr lang="en-US" dirty="0">
                    <a:solidFill>
                      <a:srgbClr val="FF0000"/>
                    </a:solidFill>
                  </a:rPr>
                  <a:t>threshold</a:t>
                </a:r>
                <a:r>
                  <a:rPr lang="en-US" dirty="0">
                    <a:solidFill>
                      <a:schemeClr val="tx1"/>
                    </a:solidFill>
                  </a:rPr>
                  <a:t> 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∈(0, 1)</m:t>
                    </m:r>
                  </m:oMath>
                </a14:m>
                <a:r>
                  <a:rPr lang="en-US" dirty="0"/>
                  <a:t>, output a list that includes:</a:t>
                </a:r>
              </a:p>
              <a:p>
                <a:pPr lvl="1">
                  <a:buClr>
                    <a:schemeClr val="tx1"/>
                  </a:buClr>
                </a:pPr>
                <a:r>
                  <a:rPr lang="en-US" sz="2800" dirty="0"/>
                  <a:t>The items </a:t>
                </a:r>
                <a:r>
                  <a:rPr lang="en-US" sz="2800" dirty="0">
                    <a:solidFill>
                      <a:schemeClr val="tx1"/>
                    </a:solidFill>
                  </a:rPr>
                  <a:t>from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800" dirty="0"/>
                  <a:t> that have frequency at least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</m:e>
                      <m:sub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800" dirty="0"/>
              </a:p>
              <a:p>
                <a:pPr lvl="1">
                  <a:buClr>
                    <a:schemeClr val="tx1"/>
                  </a:buClr>
                </a:pPr>
                <a:r>
                  <a:rPr lang="en-US" sz="2800" dirty="0"/>
                  <a:t>No items with frequency less than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num>
                      <m:den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</m:e>
                      <m:sub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3"/>
                <a:stretch>
                  <a:fillRect l="-1043" t="-2204" r="-15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09361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CA5AC62-A5FD-2A5B-018F-859A378AA1D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Estimation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CA5AC62-A5FD-2A5B-018F-859A378AA1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9964271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Goal</a:t>
                </a:r>
                <a:r>
                  <a:rPr lang="en-US" dirty="0"/>
                  <a:t>: </a:t>
                </a:r>
                <a:r>
                  <a:rPr lang="en-US" dirty="0">
                    <a:solidFill>
                      <a:schemeClr val="tx1"/>
                    </a:solidFill>
                  </a:rPr>
                  <a:t>Given a 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elements from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that induces a frequency vector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and an accuracy 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∈(0, 1)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output a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(1+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-approximation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Find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Find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′≤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Sup>
                      <m:sSub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9964271" cy="4422775"/>
              </a:xfrm>
              <a:blipFill>
                <a:blip r:embed="rId3"/>
                <a:stretch>
                  <a:fillRect l="-1102" t="-22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54597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CA5AC62-A5FD-2A5B-018F-859A378AA1D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Estimation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CA5AC62-A5FD-2A5B-018F-859A378AA1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2126B-4AA6-302B-7E5A-170FFAAB8B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9964271" cy="4422775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How to do?</a:t>
            </a:r>
          </a:p>
        </p:txBody>
      </p:sp>
    </p:spTree>
    <p:extLst>
      <p:ext uri="{BB962C8B-B14F-4D97-AF65-F5344CB8AC3E}">
        <p14:creationId xmlns:p14="http://schemas.microsoft.com/office/powerpoint/2010/main" val="41919917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CA5AC62-A5FD-2A5B-018F-859A378AA1D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Estimation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CA5AC62-A5FD-2A5B-018F-859A378AA1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9964271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How to do?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Recall</a:t>
                </a:r>
                <a:r>
                  <a:rPr lang="en-US" dirty="0"/>
                  <a:t>: Johnson-</a:t>
                </a:r>
                <a:r>
                  <a:rPr lang="en-US" dirty="0" err="1"/>
                  <a:t>Lindenstrauss</a:t>
                </a:r>
                <a:r>
                  <a:rPr lang="en-US" dirty="0"/>
                  <a:t> Transformation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Assume for now we are given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9964271" cy="4422775"/>
              </a:xfrm>
              <a:blipFill>
                <a:blip r:embed="rId3"/>
                <a:stretch>
                  <a:fillRect l="-1102" t="-22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86595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Revisiting </a:t>
            </a:r>
            <a:r>
              <a:rPr lang="en-US" dirty="0" err="1">
                <a:solidFill>
                  <a:srgbClr val="C00000"/>
                </a:solidFill>
              </a:rPr>
              <a:t>CountMin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Initalization</a:t>
                </a:r>
                <a:r>
                  <a:rPr lang="en-US" dirty="0"/>
                  <a:t>: Create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buckets of counters and use a random hash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→[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2800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Algorithm</a:t>
                </a:r>
                <a:r>
                  <a:rPr lang="en-US" dirty="0"/>
                  <a:t>: For each insertion (or deletion)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/>
                  <a:t>, increment</a:t>
                </a:r>
                <a:r>
                  <a:rPr lang="en-US" dirty="0"/>
                  <a:t> (or </a:t>
                </a:r>
                <a:r>
                  <a:rPr lang="en-US" sz="2800" dirty="0"/>
                  <a:t>decrement) the counter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sz="2800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sz="2800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sz="2800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At the end of the stream, output the counter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dirty="0"/>
                  <a:t> as the estimate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2005" r="-60" b="-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E1EA1B43-00D8-FBB7-F3A2-66874C78B59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256199" y="3798055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E1EA1B43-00D8-FBB7-F3A2-66874C78B59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88239095"/>
                  </p:ext>
                </p:extLst>
              </p:nvPr>
            </p:nvGraphicFramePr>
            <p:xfrm>
              <a:off x="3256199" y="3798055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81" t="-2632" r="-3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481" t="-2632" r="-2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481" t="-2632" r="-1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481" t="-2632" r="-1923" b="-127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3729182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CountMin</a:t>
            </a:r>
            <a:r>
              <a:rPr lang="en-US" dirty="0">
                <a:solidFill>
                  <a:srgbClr val="C00000"/>
                </a:solidFill>
              </a:rPr>
              <a:t> and the Power of Random Signs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Initalization</a:t>
                </a:r>
                <a:r>
                  <a:rPr lang="en-US" dirty="0"/>
                  <a:t>: Create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buckets of counters and use a random hash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→[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800" dirty="0"/>
                  <a:t> </a:t>
                </a:r>
                <a:r>
                  <a:rPr lang="en-US" sz="2800" dirty="0">
                    <a:solidFill>
                      <a:srgbClr val="FF0000"/>
                    </a:solidFill>
                  </a:rPr>
                  <a:t>and a uniformly random sign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{−1,+1}</m:t>
                    </m:r>
                  </m:oMath>
                </a14:m>
                <a:r>
                  <a:rPr lang="en-US" dirty="0"/>
                  <a:t>, i.e.,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=+1</m:t>
                        </m:r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sz="2800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Algorithm</a:t>
                </a:r>
                <a:r>
                  <a:rPr lang="en-US" dirty="0"/>
                  <a:t>: For each insertion (or deletion)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/>
                  <a:t>, </a:t>
                </a:r>
                <a:r>
                  <a:rPr lang="en-US" sz="2800" dirty="0">
                    <a:solidFill>
                      <a:srgbClr val="FF0000"/>
                    </a:solidFill>
                  </a:rPr>
                  <a:t>change the counter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dirty="0"/>
                  <a:t> </a:t>
                </a:r>
                <a:r>
                  <a:rPr lang="en-US" sz="2800" dirty="0">
                    <a:solidFill>
                      <a:srgbClr val="FF0000"/>
                    </a:solidFill>
                  </a:rPr>
                  <a:t>by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dirty="0"/>
                  <a:t> </a:t>
                </a:r>
                <a:r>
                  <a:rPr lang="en-US" sz="2800" dirty="0">
                    <a:solidFill>
                      <a:srgbClr val="FF0000"/>
                    </a:solidFill>
                  </a:rPr>
                  <a:t>(or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)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sz="2800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At the end of the stream, output the </a:t>
                </a:r>
                <a:r>
                  <a:rPr lang="en-US" dirty="0">
                    <a:solidFill>
                      <a:srgbClr val="FF0000"/>
                    </a:solidFill>
                  </a:rPr>
                  <a:t>quantity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s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dirty="0"/>
                  <a:t> as the estimate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2005" r="-1964" b="-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E1EA1B43-00D8-FBB7-F3A2-66874C78B59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281366" y="4255255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E1EA1B43-00D8-FBB7-F3A2-66874C78B59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3754156"/>
                  </p:ext>
                </p:extLst>
              </p:nvPr>
            </p:nvGraphicFramePr>
            <p:xfrm>
              <a:off x="3281366" y="4255255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81" t="-2632" r="-302404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481" t="-2632" r="-202404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481" t="-2632" r="-102404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481" t="-2632" r="-2404" b="-127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0163390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CountSketch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81" t="-1316" r="-6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481" t="-1316" r="-5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481" t="-1316" r="-4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481" t="-1316" r="-3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0481" t="-1316" r="-2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0481" t="-1316" r="-1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00481" t="-1316" r="-1923" b="-1289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/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81" t="-1316" r="-3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481" t="-1316" r="-2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0481" t="-1316" r="-1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00481" t="-1316" r="-1923" b="-127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6050889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CountSketch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71111684"/>
                  </p:ext>
                </p:extLst>
              </p:nvPr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81" t="-1316" r="-6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481" t="-1316" r="-5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481" t="-1316" r="-4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481" t="-1316" r="-3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0481" t="-1316" r="-2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0481" t="-1316" r="-1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00481" t="-1316" r="-1923" b="-1289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/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40505105"/>
                  </p:ext>
                </p:extLst>
              </p:nvPr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81" t="-1316" r="-3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481" t="-1316" r="-2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0481" t="-1316" r="-1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00481" t="-1316" r="-1923" b="-127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E062E22-E27B-3688-652B-F9D8C5636B71}"/>
                  </a:ext>
                </a:extLst>
              </p:cNvPr>
              <p:cNvSpPr txBox="1"/>
              <p:nvPr/>
            </p:nvSpPr>
            <p:spPr>
              <a:xfrm>
                <a:off x="319648" y="3877735"/>
                <a:ext cx="3562070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+2 (</m:t>
                      </m:r>
                      <m:r>
                        <m:rPr>
                          <m:sty m:val="p"/>
                        </m:rPr>
                        <a:rPr lang="en-US" sz="24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4)</m:t>
                      </m:r>
                    </m:oMath>
                  </m:oMathPara>
                </a14:m>
                <a:endParaRPr lang="en-US" sz="2400" dirty="0"/>
              </a:p>
              <a:p>
                <a:pPr algn="ctr"/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=+1</m:t>
                    </m:r>
                  </m:oMath>
                </a14:m>
                <a:r>
                  <a:rPr lang="en-US" sz="2400" dirty="0"/>
                  <a:t> for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1,2,3</m:t>
                        </m:r>
                      </m:e>
                    </m:d>
                  </m:oMath>
                </a14:m>
                <a:endParaRPr lang="en-US" sz="2400" b="0" dirty="0">
                  <a:solidFill>
                    <a:srgbClr val="C00000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r>
                  <a:rPr lang="en-US" sz="2400" dirty="0"/>
                  <a:t> for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∈{4,5}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E062E22-E27B-3688-652B-F9D8C5636B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648" y="3877735"/>
                <a:ext cx="3562070" cy="1200329"/>
              </a:xfrm>
              <a:prstGeom prst="rect">
                <a:avLst/>
              </a:prstGeom>
              <a:blipFill>
                <a:blip r:embed="rId6"/>
                <a:stretch>
                  <a:fillRect b="-10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24825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CountSketch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5022144"/>
                  </p:ext>
                </p:extLst>
              </p:nvPr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81" t="-1316" r="-6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481" t="-1316" r="-5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481" t="-1316" r="-4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481" t="-1316" r="-3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0481" t="-1316" r="-2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0481" t="-1316" r="-1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00481" t="-1316" r="-1923" b="-1289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/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81" t="-1316" r="-3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481" t="-1316" r="-2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0481" t="-1316" r="-1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00481" t="-1316" r="-1923" b="-127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2F6D477-E633-9150-E051-7176EF023D3D}"/>
              </a:ext>
            </a:extLst>
          </p:cNvPr>
          <p:cNvCxnSpPr>
            <a:stCxn id="6" idx="1"/>
          </p:cNvCxnSpPr>
          <p:nvPr/>
        </p:nvCxnSpPr>
        <p:spPr>
          <a:xfrm flipH="1">
            <a:off x="4177553" y="3954122"/>
            <a:ext cx="1166202" cy="98543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014B424-7C57-1672-41CB-50CF2F2A6DBE}"/>
                  </a:ext>
                </a:extLst>
              </p:cNvPr>
              <p:cNvSpPr txBox="1"/>
              <p:nvPr/>
            </p:nvSpPr>
            <p:spPr>
              <a:xfrm>
                <a:off x="319648" y="3877735"/>
                <a:ext cx="3562070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+2 (</m:t>
                      </m:r>
                      <m:r>
                        <m:rPr>
                          <m:sty m:val="p"/>
                        </m:rPr>
                        <a:rPr lang="en-US" sz="24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4)</m:t>
                      </m:r>
                    </m:oMath>
                  </m:oMathPara>
                </a14:m>
                <a:endParaRPr lang="en-US" sz="2400" dirty="0"/>
              </a:p>
              <a:p>
                <a:pPr algn="ctr"/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=+1</m:t>
                    </m:r>
                  </m:oMath>
                </a14:m>
                <a:r>
                  <a:rPr lang="en-US" sz="2400" dirty="0"/>
                  <a:t> for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1,2,3</m:t>
                        </m:r>
                      </m:e>
                    </m:d>
                  </m:oMath>
                </a14:m>
                <a:endParaRPr lang="en-US" sz="2400" dirty="0">
                  <a:solidFill>
                    <a:srgbClr val="C00000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r>
                  <a:rPr lang="en-US" sz="2400" dirty="0"/>
                  <a:t> for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∈{4,5}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014B424-7C57-1672-41CB-50CF2F2A6D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648" y="3877735"/>
                <a:ext cx="3562070" cy="1200329"/>
              </a:xfrm>
              <a:prstGeom prst="rect">
                <a:avLst/>
              </a:prstGeom>
              <a:blipFill>
                <a:blip r:embed="rId6"/>
                <a:stretch>
                  <a:fillRect b="-10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95842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CountSketch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42540860"/>
                  </p:ext>
                </p:extLst>
              </p:nvPr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81" t="-1316" r="-6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481" t="-1316" r="-5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481" t="-1316" r="-4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481" t="-1316" r="-3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0481" t="-1316" r="-2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0481" t="-1316" r="-1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00481" t="-1316" r="-1923" b="-1289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/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2114325"/>
                  </p:ext>
                </p:extLst>
              </p:nvPr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81" t="-1316" r="-3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481" t="-1316" r="-2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0481" t="-1316" r="-1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00481" t="-1316" r="-1923" b="-127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2F6D477-E633-9150-E051-7176EF023D3D}"/>
              </a:ext>
            </a:extLst>
          </p:cNvPr>
          <p:cNvCxnSpPr>
            <a:stCxn id="6" idx="1"/>
          </p:cNvCxnSpPr>
          <p:nvPr/>
        </p:nvCxnSpPr>
        <p:spPr>
          <a:xfrm flipH="1">
            <a:off x="4177553" y="3954122"/>
            <a:ext cx="1166202" cy="98543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66F76CF-7D86-ECA4-87D8-B92CE912DA84}"/>
                  </a:ext>
                </a:extLst>
              </p:cNvPr>
              <p:cNvSpPr txBox="1"/>
              <p:nvPr/>
            </p:nvSpPr>
            <p:spPr>
              <a:xfrm>
                <a:off x="319648" y="3877735"/>
                <a:ext cx="3562070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+2 (</m:t>
                      </m:r>
                      <m:r>
                        <m:rPr>
                          <m:sty m:val="p"/>
                        </m:rPr>
                        <a:rPr lang="en-US" sz="24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4)</m:t>
                      </m:r>
                    </m:oMath>
                  </m:oMathPara>
                </a14:m>
                <a:endParaRPr lang="en-US" sz="2400" dirty="0"/>
              </a:p>
              <a:p>
                <a:pPr algn="ctr"/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=+1</m:t>
                    </m:r>
                  </m:oMath>
                </a14:m>
                <a:r>
                  <a:rPr lang="en-US" sz="2400" dirty="0"/>
                  <a:t> for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1,2,3</m:t>
                        </m:r>
                      </m:e>
                    </m:d>
                  </m:oMath>
                </a14:m>
                <a:endParaRPr lang="en-US" sz="2400" dirty="0">
                  <a:solidFill>
                    <a:srgbClr val="C00000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r>
                  <a:rPr lang="en-US" sz="2400" dirty="0"/>
                  <a:t> for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∈{4,5}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66F76CF-7D86-ECA4-87D8-B92CE912DA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648" y="3877735"/>
                <a:ext cx="3562070" cy="1200329"/>
              </a:xfrm>
              <a:prstGeom prst="rect">
                <a:avLst/>
              </a:prstGeom>
              <a:blipFill>
                <a:blip r:embed="rId6"/>
                <a:stretch>
                  <a:fillRect b="-10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7420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Last Time: </a:t>
            </a:r>
            <a:r>
              <a:rPr lang="en-US" dirty="0" err="1">
                <a:solidFill>
                  <a:srgbClr val="C00000"/>
                </a:solidFill>
              </a:rPr>
              <a:t>CountMin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Initalization</a:t>
                </a:r>
                <a:r>
                  <a:rPr lang="en-US" dirty="0"/>
                  <a:t>: Create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buckets of counters and use a random hash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→[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2800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Algorithm</a:t>
                </a:r>
                <a:r>
                  <a:rPr lang="en-US" dirty="0"/>
                  <a:t>: For each update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/>
                  <a:t>, increment the counter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sz="2800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sz="2800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sz="2800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At the end of the stream, output the counter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dirty="0"/>
                  <a:t> as the estimate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2005" r="-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E1EA1B43-00D8-FBB7-F3A2-66874C78B59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256199" y="3798055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E1EA1B43-00D8-FBB7-F3A2-66874C78B59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88239095"/>
                  </p:ext>
                </p:extLst>
              </p:nvPr>
            </p:nvGraphicFramePr>
            <p:xfrm>
              <a:off x="3256199" y="3798055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81" t="-2632" r="-3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481" t="-2632" r="-2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481" t="-2632" r="-1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481" t="-2632" r="-1923" b="-127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348074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CountSketch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81" t="-1316" r="-6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481" t="-1316" r="-5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481" t="-1316" r="-4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481" t="-1316" r="-3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0481" t="-1316" r="-2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0481" t="-1316" r="-1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00481" t="-1316" r="-1923" b="-1289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/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81" t="-1316" r="-3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481" t="-1316" r="-2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0481" t="-1316" r="-1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00481" t="-1316" r="-1923" b="-127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13FBF39-8D30-4232-8EFB-37AE0B909BEC}"/>
                  </a:ext>
                </a:extLst>
              </p:cNvPr>
              <p:cNvSpPr txBox="1"/>
              <p:nvPr/>
            </p:nvSpPr>
            <p:spPr>
              <a:xfrm>
                <a:off x="319648" y="3877735"/>
                <a:ext cx="3562070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+2 (</m:t>
                      </m:r>
                      <m:r>
                        <m:rPr>
                          <m:sty m:val="p"/>
                        </m:rPr>
                        <a:rPr lang="en-US" sz="24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4)</m:t>
                      </m:r>
                    </m:oMath>
                  </m:oMathPara>
                </a14:m>
                <a:endParaRPr lang="en-US" sz="2400" dirty="0"/>
              </a:p>
              <a:p>
                <a:pPr algn="ctr"/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=+1</m:t>
                    </m:r>
                  </m:oMath>
                </a14:m>
                <a:r>
                  <a:rPr lang="en-US" sz="2400" dirty="0"/>
                  <a:t> for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1,2,3</m:t>
                        </m:r>
                      </m:e>
                    </m:d>
                  </m:oMath>
                </a14:m>
                <a:endParaRPr lang="en-US" sz="2400" dirty="0">
                  <a:solidFill>
                    <a:srgbClr val="C00000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r>
                  <a:rPr lang="en-US" sz="2400" dirty="0"/>
                  <a:t> for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∈{4,5}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13FBF39-8D30-4232-8EFB-37AE0B909B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648" y="3877735"/>
                <a:ext cx="3562070" cy="1200329"/>
              </a:xfrm>
              <a:prstGeom prst="rect">
                <a:avLst/>
              </a:prstGeom>
              <a:blipFill>
                <a:blip r:embed="rId6"/>
                <a:stretch>
                  <a:fillRect b="-10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36907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CountSketch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81016908"/>
                  </p:ext>
                </p:extLst>
              </p:nvPr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81" t="-1316" r="-6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481" t="-1316" r="-5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481" t="-1316" r="-4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481" t="-1316" r="-3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0481" t="-1316" r="-2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0481" t="-1316" r="-1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00481" t="-1316" r="-1923" b="-1289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/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48785245"/>
                  </p:ext>
                </p:extLst>
              </p:nvPr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81" t="-1316" r="-3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481" t="-1316" r="-2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0481" t="-1316" r="-1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00481" t="-1316" r="-1923" b="-127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D7EE6472-38B3-111F-C0C8-238B9ADFC2D2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6677774" y="3954122"/>
            <a:ext cx="0" cy="107756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C34E52E-7026-2BCA-547E-664F301FE355}"/>
                  </a:ext>
                </a:extLst>
              </p:cNvPr>
              <p:cNvSpPr txBox="1"/>
              <p:nvPr/>
            </p:nvSpPr>
            <p:spPr>
              <a:xfrm>
                <a:off x="319648" y="3877735"/>
                <a:ext cx="3562070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+2 (</m:t>
                      </m:r>
                      <m:r>
                        <m:rPr>
                          <m:sty m:val="p"/>
                        </m:rPr>
                        <a:rPr lang="en-US" sz="24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4)</m:t>
                      </m:r>
                    </m:oMath>
                  </m:oMathPara>
                </a14:m>
                <a:endParaRPr lang="en-US" sz="2400" dirty="0"/>
              </a:p>
              <a:p>
                <a:pPr algn="ctr"/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=+1</m:t>
                    </m:r>
                  </m:oMath>
                </a14:m>
                <a:r>
                  <a:rPr lang="en-US" sz="2400" dirty="0"/>
                  <a:t> for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1,2,3</m:t>
                        </m:r>
                      </m:e>
                    </m:d>
                  </m:oMath>
                </a14:m>
                <a:endParaRPr lang="en-US" sz="2400" dirty="0">
                  <a:solidFill>
                    <a:srgbClr val="C00000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r>
                  <a:rPr lang="en-US" sz="2400" dirty="0"/>
                  <a:t> for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∈{4,5}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C34E52E-7026-2BCA-547E-664F301FE3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648" y="3877735"/>
                <a:ext cx="3562070" cy="1200329"/>
              </a:xfrm>
              <a:prstGeom prst="rect">
                <a:avLst/>
              </a:prstGeom>
              <a:blipFill>
                <a:blip r:embed="rId6"/>
                <a:stretch>
                  <a:fillRect b="-10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6016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CountSketch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16207386"/>
                  </p:ext>
                </p:extLst>
              </p:nvPr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81" t="-1316" r="-6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481" t="-1316" r="-5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481" t="-1316" r="-4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481" t="-1316" r="-3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0481" t="-1316" r="-2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0481" t="-1316" r="-1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00481" t="-1316" r="-1923" b="-1289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/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91806371"/>
                  </p:ext>
                </p:extLst>
              </p:nvPr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81" t="-1316" r="-3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481" t="-1316" r="-2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0481" t="-1316" r="-1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00481" t="-1316" r="-1923" b="-127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D1E5D40-80BA-055E-D7CE-F12F55C4A952}"/>
                  </a:ext>
                </a:extLst>
              </p:cNvPr>
              <p:cNvSpPr txBox="1"/>
              <p:nvPr/>
            </p:nvSpPr>
            <p:spPr>
              <a:xfrm>
                <a:off x="319648" y="3877735"/>
                <a:ext cx="3562070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+2 (</m:t>
                      </m:r>
                      <m:r>
                        <m:rPr>
                          <m:sty m:val="p"/>
                        </m:rPr>
                        <a:rPr lang="en-US" sz="24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4)</m:t>
                      </m:r>
                    </m:oMath>
                  </m:oMathPara>
                </a14:m>
                <a:endParaRPr lang="en-US" sz="2400" dirty="0"/>
              </a:p>
              <a:p>
                <a:pPr algn="ctr"/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=+1</m:t>
                    </m:r>
                  </m:oMath>
                </a14:m>
                <a:r>
                  <a:rPr lang="en-US" sz="2400" dirty="0"/>
                  <a:t> for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1,2,3</m:t>
                        </m:r>
                      </m:e>
                    </m:d>
                  </m:oMath>
                </a14:m>
                <a:endParaRPr lang="en-US" sz="2400" dirty="0">
                  <a:solidFill>
                    <a:srgbClr val="C00000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r>
                  <a:rPr lang="en-US" sz="2400" dirty="0"/>
                  <a:t> for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∈{4,5}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D1E5D40-80BA-055E-D7CE-F12F55C4A9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648" y="3877735"/>
                <a:ext cx="3562070" cy="1200329"/>
              </a:xfrm>
              <a:prstGeom prst="rect">
                <a:avLst/>
              </a:prstGeom>
              <a:blipFill>
                <a:blip r:embed="rId6"/>
                <a:stretch>
                  <a:fillRect b="-10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58645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CountSketch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46837904"/>
                  </p:ext>
                </p:extLst>
              </p:nvPr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81" t="-1316" r="-6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481" t="-1316" r="-5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481" t="-1316" r="-4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481" t="-1316" r="-3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0481" t="-1316" r="-2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0481" t="-1316" r="-1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00481" t="-1316" r="-1923" b="-1289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/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79284757"/>
                  </p:ext>
                </p:extLst>
              </p:nvPr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81" t="-1316" r="-3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481" t="-1316" r="-2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0481" t="-1316" r="-1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00481" t="-1316" r="-1923" b="-127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E062E22-E27B-3688-652B-F9D8C5636B71}"/>
                  </a:ext>
                </a:extLst>
              </p:cNvPr>
              <p:cNvSpPr txBox="1"/>
              <p:nvPr/>
            </p:nvSpPr>
            <p:spPr>
              <a:xfrm>
                <a:off x="319648" y="3877735"/>
                <a:ext cx="3562070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+2 (</m:t>
                      </m:r>
                      <m:r>
                        <m:rPr>
                          <m:sty m:val="p"/>
                        </m:rPr>
                        <a:rPr lang="en-US" sz="24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4)</m:t>
                      </m:r>
                    </m:oMath>
                  </m:oMathPara>
                </a14:m>
                <a:endParaRPr lang="en-US" sz="2400" dirty="0"/>
              </a:p>
              <a:p>
                <a:pPr algn="ctr"/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=+1</m:t>
                    </m:r>
                  </m:oMath>
                </a14:m>
                <a:r>
                  <a:rPr lang="en-US" sz="2400" dirty="0"/>
                  <a:t> for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1,2,3</m:t>
                        </m:r>
                      </m:e>
                    </m:d>
                  </m:oMath>
                </a14:m>
                <a:endParaRPr lang="en-US" sz="2400" dirty="0">
                  <a:solidFill>
                    <a:srgbClr val="C00000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r>
                  <a:rPr lang="en-US" sz="2400" dirty="0"/>
                  <a:t> for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∈{4,5}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E062E22-E27B-3688-652B-F9D8C5636B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648" y="3877735"/>
                <a:ext cx="3562070" cy="1200329"/>
              </a:xfrm>
              <a:prstGeom prst="rect">
                <a:avLst/>
              </a:prstGeom>
              <a:blipFill>
                <a:blip r:embed="rId6"/>
                <a:stretch>
                  <a:fillRect b="-10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E543A90B-E3EC-AA7E-7983-06065D63F864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6677774" y="3954122"/>
            <a:ext cx="1148414" cy="107756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27460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CountSketch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8173737"/>
                  </p:ext>
                </p:extLst>
              </p:nvPr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81" t="-1316" r="-6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481" t="-1316" r="-5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481" t="-1316" r="-4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481" t="-1316" r="-3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0481" t="-1316" r="-2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0481" t="-1316" r="-1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00481" t="-1316" r="-1923" b="-1289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/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84218787"/>
                  </p:ext>
                </p:extLst>
              </p:nvPr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81" t="-1316" r="-3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481" t="-1316" r="-2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0481" t="-1316" r="-1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00481" t="-1316" r="-1923" b="-127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E062E22-E27B-3688-652B-F9D8C5636B71}"/>
                  </a:ext>
                </a:extLst>
              </p:cNvPr>
              <p:cNvSpPr txBox="1"/>
              <p:nvPr/>
            </p:nvSpPr>
            <p:spPr>
              <a:xfrm>
                <a:off x="319648" y="3877735"/>
                <a:ext cx="3562070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+2 (</m:t>
                      </m:r>
                      <m:r>
                        <m:rPr>
                          <m:sty m:val="p"/>
                        </m:rPr>
                        <a:rPr lang="en-US" sz="24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4)</m:t>
                      </m:r>
                    </m:oMath>
                  </m:oMathPara>
                </a14:m>
                <a:endParaRPr lang="en-US" sz="2400" dirty="0"/>
              </a:p>
              <a:p>
                <a:pPr algn="ctr"/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=+1</m:t>
                    </m:r>
                  </m:oMath>
                </a14:m>
                <a:r>
                  <a:rPr lang="en-US" sz="2400" dirty="0"/>
                  <a:t> for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1,2,3</m:t>
                        </m:r>
                      </m:e>
                    </m:d>
                  </m:oMath>
                </a14:m>
                <a:endParaRPr lang="en-US" sz="2400" dirty="0">
                  <a:solidFill>
                    <a:srgbClr val="C00000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r>
                  <a:rPr lang="en-US" sz="2400" dirty="0"/>
                  <a:t> for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∈{4,5}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E062E22-E27B-3688-652B-F9D8C5636B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648" y="3877735"/>
                <a:ext cx="3562070" cy="1200329"/>
              </a:xfrm>
              <a:prstGeom prst="rect">
                <a:avLst/>
              </a:prstGeom>
              <a:blipFill>
                <a:blip r:embed="rId6"/>
                <a:stretch>
                  <a:fillRect b="-10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07141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CountSketch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84215602"/>
                  </p:ext>
                </p:extLst>
              </p:nvPr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81" t="-1316" r="-6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481" t="-1316" r="-5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481" t="-1316" r="-4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481" t="-1316" r="-3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0481" t="-1316" r="-2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0481" t="-1316" r="-1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00481" t="-1316" r="-1923" b="-1289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/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90937258"/>
                  </p:ext>
                </p:extLst>
              </p:nvPr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81" t="-1316" r="-3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481" t="-1316" r="-2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0481" t="-1316" r="-1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00481" t="-1316" r="-1923" b="-127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2F6D477-E633-9150-E051-7176EF023D3D}"/>
              </a:ext>
            </a:extLst>
          </p:cNvPr>
          <p:cNvCxnSpPr>
            <a:stCxn id="6" idx="1"/>
          </p:cNvCxnSpPr>
          <p:nvPr/>
        </p:nvCxnSpPr>
        <p:spPr>
          <a:xfrm flipH="1">
            <a:off x="4177553" y="3954122"/>
            <a:ext cx="1166202" cy="98543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014B424-7C57-1672-41CB-50CF2F2A6DBE}"/>
                  </a:ext>
                </a:extLst>
              </p:cNvPr>
              <p:cNvSpPr txBox="1"/>
              <p:nvPr/>
            </p:nvSpPr>
            <p:spPr>
              <a:xfrm>
                <a:off x="319648" y="3877735"/>
                <a:ext cx="3562070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+2 (</m:t>
                      </m:r>
                      <m:r>
                        <m:rPr>
                          <m:sty m:val="p"/>
                        </m:rPr>
                        <a:rPr lang="en-US" sz="24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4)</m:t>
                      </m:r>
                    </m:oMath>
                  </m:oMathPara>
                </a14:m>
                <a:endParaRPr lang="en-US" sz="2400" dirty="0"/>
              </a:p>
              <a:p>
                <a:pPr algn="ctr"/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=+1</m:t>
                    </m:r>
                  </m:oMath>
                </a14:m>
                <a:r>
                  <a:rPr lang="en-US" sz="2400" dirty="0"/>
                  <a:t> for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1,2,3</m:t>
                        </m:r>
                      </m:e>
                    </m:d>
                  </m:oMath>
                </a14:m>
                <a:endParaRPr lang="en-US" sz="2400" dirty="0">
                  <a:solidFill>
                    <a:srgbClr val="C00000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r>
                  <a:rPr lang="en-US" sz="2400" dirty="0"/>
                  <a:t> for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∈{4,5}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014B424-7C57-1672-41CB-50CF2F2A6D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648" y="3877735"/>
                <a:ext cx="3562070" cy="1200329"/>
              </a:xfrm>
              <a:prstGeom prst="rect">
                <a:avLst/>
              </a:prstGeom>
              <a:blipFill>
                <a:blip r:embed="rId6"/>
                <a:stretch>
                  <a:fillRect b="-10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61609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CountSketch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32381872"/>
                  </p:ext>
                </p:extLst>
              </p:nvPr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81" t="-1316" r="-6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481" t="-1316" r="-5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481" t="-1316" r="-4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481" t="-1316" r="-3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0481" t="-1316" r="-2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0481" t="-1316" r="-1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00481" t="-1316" r="-1923" b="-1289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/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63870322"/>
                  </p:ext>
                </p:extLst>
              </p:nvPr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81" t="-1316" r="-3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481" t="-1316" r="-2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0481" t="-1316" r="-1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00481" t="-1316" r="-1923" b="-127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E062E22-E27B-3688-652B-F9D8C5636B71}"/>
                  </a:ext>
                </a:extLst>
              </p:cNvPr>
              <p:cNvSpPr txBox="1"/>
              <p:nvPr/>
            </p:nvSpPr>
            <p:spPr>
              <a:xfrm>
                <a:off x="319648" y="3877735"/>
                <a:ext cx="3562070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+2 (</m:t>
                      </m:r>
                      <m:r>
                        <m:rPr>
                          <m:sty m:val="p"/>
                        </m:rPr>
                        <a:rPr lang="en-US" sz="24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4)</m:t>
                      </m:r>
                    </m:oMath>
                  </m:oMathPara>
                </a14:m>
                <a:endParaRPr lang="en-US" sz="2400" dirty="0"/>
              </a:p>
              <a:p>
                <a:pPr algn="ctr"/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=+1</m:t>
                    </m:r>
                  </m:oMath>
                </a14:m>
                <a:r>
                  <a:rPr lang="en-US" sz="2400" dirty="0"/>
                  <a:t> for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1,2,3</m:t>
                        </m:r>
                      </m:e>
                    </m:d>
                  </m:oMath>
                </a14:m>
                <a:endParaRPr lang="en-US" sz="2400" dirty="0">
                  <a:solidFill>
                    <a:srgbClr val="C00000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r>
                  <a:rPr lang="en-US" sz="2400" dirty="0"/>
                  <a:t> for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∈{4,5}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E062E22-E27B-3688-652B-F9D8C5636B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648" y="3877735"/>
                <a:ext cx="3562070" cy="1200329"/>
              </a:xfrm>
              <a:prstGeom prst="rect">
                <a:avLst/>
              </a:prstGeom>
              <a:blipFill>
                <a:blip r:embed="rId6"/>
                <a:stretch>
                  <a:fillRect b="-10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90041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CountSketch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74966515"/>
                  </p:ext>
                </p:extLst>
              </p:nvPr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81" t="-1316" r="-6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481" t="-1316" r="-5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481" t="-1316" r="-4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481" t="-1316" r="-3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0481" t="-1316" r="-2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0481" t="-1316" r="-1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00481" t="-1316" r="-1923" b="-1289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/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0382138"/>
                  </p:ext>
                </p:extLst>
              </p:nvPr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81" t="-1316" r="-3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481" t="-1316" r="-2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0481" t="-1316" r="-1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00481" t="-1316" r="-1923" b="-127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2F6D477-E633-9150-E051-7176EF023D3D}"/>
              </a:ext>
            </a:extLst>
          </p:cNvPr>
          <p:cNvCxnSpPr>
            <a:stCxn id="6" idx="1"/>
          </p:cNvCxnSpPr>
          <p:nvPr/>
        </p:nvCxnSpPr>
        <p:spPr>
          <a:xfrm flipH="1">
            <a:off x="4177553" y="3954122"/>
            <a:ext cx="1166202" cy="98543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014B424-7C57-1672-41CB-50CF2F2A6DBE}"/>
                  </a:ext>
                </a:extLst>
              </p:cNvPr>
              <p:cNvSpPr txBox="1"/>
              <p:nvPr/>
            </p:nvSpPr>
            <p:spPr>
              <a:xfrm>
                <a:off x="319648" y="3877735"/>
                <a:ext cx="3562070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+2 (</m:t>
                      </m:r>
                      <m:r>
                        <m:rPr>
                          <m:sty m:val="p"/>
                        </m:rPr>
                        <a:rPr lang="en-US" sz="24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4)</m:t>
                      </m:r>
                    </m:oMath>
                  </m:oMathPara>
                </a14:m>
                <a:endParaRPr lang="en-US" sz="2400" dirty="0"/>
              </a:p>
              <a:p>
                <a:pPr algn="ctr"/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=+1</m:t>
                    </m:r>
                  </m:oMath>
                </a14:m>
                <a:r>
                  <a:rPr lang="en-US" sz="2400" dirty="0"/>
                  <a:t> for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1,2,3</m:t>
                        </m:r>
                      </m:e>
                    </m:d>
                  </m:oMath>
                </a14:m>
                <a:endParaRPr lang="en-US" sz="2400" dirty="0">
                  <a:solidFill>
                    <a:srgbClr val="C00000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r>
                  <a:rPr lang="en-US" sz="2400" dirty="0"/>
                  <a:t> for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∈{4,5}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014B424-7C57-1672-41CB-50CF2F2A6D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648" y="3877735"/>
                <a:ext cx="3562070" cy="1200329"/>
              </a:xfrm>
              <a:prstGeom prst="rect">
                <a:avLst/>
              </a:prstGeom>
              <a:blipFill>
                <a:blip r:embed="rId6"/>
                <a:stretch>
                  <a:fillRect b="-10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83119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CountSketch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81" t="-1316" r="-6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481" t="-1316" r="-5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481" t="-1316" r="-4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481" t="-1316" r="-3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0481" t="-1316" r="-2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0481" t="-1316" r="-1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00481" t="-1316" r="-1923" b="-1289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69064950"/>
                  </p:ext>
                </p:extLst>
              </p:nvPr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81" t="-1316" r="-3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481" t="-1316" r="-2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481" t="-1316" r="-1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481" t="-1316" r="-1923" b="-127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014B424-7C57-1672-41CB-50CF2F2A6DBE}"/>
                  </a:ext>
                </a:extLst>
              </p:cNvPr>
              <p:cNvSpPr txBox="1"/>
              <p:nvPr/>
            </p:nvSpPr>
            <p:spPr>
              <a:xfrm>
                <a:off x="319648" y="3877735"/>
                <a:ext cx="3562070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+2 (</m:t>
                      </m:r>
                      <m:r>
                        <m:rPr>
                          <m:sty m:val="p"/>
                        </m:rPr>
                        <a:rPr lang="en-US" sz="24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4)</m:t>
                      </m:r>
                    </m:oMath>
                  </m:oMathPara>
                </a14:m>
                <a:endParaRPr lang="en-US" sz="2400" dirty="0"/>
              </a:p>
              <a:p>
                <a:pPr algn="ctr"/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=+1</m:t>
                    </m:r>
                  </m:oMath>
                </a14:m>
                <a:r>
                  <a:rPr lang="en-US" sz="2400" dirty="0"/>
                  <a:t> for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1,2,3</m:t>
                        </m:r>
                      </m:e>
                    </m:d>
                  </m:oMath>
                </a14:m>
                <a:endParaRPr lang="en-US" sz="2400" dirty="0">
                  <a:solidFill>
                    <a:srgbClr val="C00000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r>
                  <a:rPr lang="en-US" sz="2400" dirty="0"/>
                  <a:t> for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∈{4,5}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014B424-7C57-1672-41CB-50CF2F2A6D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648" y="3877735"/>
                <a:ext cx="3562070" cy="1200329"/>
              </a:xfrm>
              <a:prstGeom prst="rect">
                <a:avLst/>
              </a:prstGeom>
              <a:blipFill>
                <a:blip r:embed="rId5"/>
                <a:stretch>
                  <a:fillRect b="-10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3">
                <a:extLst>
                  <a:ext uri="{FF2B5EF4-FFF2-40B4-BE49-F238E27FC236}">
                    <a16:creationId xmlns:a16="http://schemas.microsoft.com/office/drawing/2014/main" id="{4443FC17-C13A-ABCE-3653-EE66B22B334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083423" y="3208260"/>
                <a:ext cx="7436223" cy="1758188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What is the estimation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? 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What about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? </a:t>
                </a:r>
                <a:endParaRPr lang="en-US" sz="2800" b="0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What about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dirty="0"/>
                  <a:t>? What about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?</a:t>
                </a:r>
                <a:endParaRPr lang="en-US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Content Placeholder 3">
                <a:extLst>
                  <a:ext uri="{FF2B5EF4-FFF2-40B4-BE49-F238E27FC236}">
                    <a16:creationId xmlns:a16="http://schemas.microsoft.com/office/drawing/2014/main" id="{4443FC17-C13A-ABCE-3653-EE66B22B33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83423" y="3208260"/>
                <a:ext cx="7436223" cy="1758188"/>
              </a:xfrm>
              <a:blipFill>
                <a:blip r:embed="rId6"/>
                <a:stretch>
                  <a:fillRect l="-1475" t="-55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36245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CountSketch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Given a set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elements from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, let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/>
                  <a:t> be the estimated frequency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so that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Note that</a:t>
                </a:r>
                <a:r>
                  <a:rPr lang="en-US" b="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dirty="0"/>
                  <a:t> includes the signed number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of occurrences of any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including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itself</a:t>
                </a:r>
                <a:endParaRPr lang="en-US" b="0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1504" r="-4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3948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tle 2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err="1">
                    <a:solidFill>
                      <a:srgbClr val="C00000"/>
                    </a:solidFill>
                  </a:rPr>
                  <a:t>CountMin</a:t>
                </a:r>
                <a:r>
                  <a:rPr lang="en-US" dirty="0">
                    <a:solidFill>
                      <a:srgbClr val="C00000"/>
                    </a:solidFill>
                  </a:rPr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-Frequent Items Problem</a:t>
                </a:r>
              </a:p>
            </p:txBody>
          </p:sp>
        </mc:Choice>
        <mc:Fallback xmlns="">
          <p:sp>
            <p:nvSpPr>
              <p:cNvPr id="3" name="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Claim</a:t>
                </a:r>
                <a:r>
                  <a:rPr lang="en-US" dirty="0"/>
                  <a:t>: For all estimated frequencies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/>
                  <a:t> by </a:t>
                </a:r>
                <a:r>
                  <a:rPr lang="en-US" dirty="0" err="1"/>
                  <a:t>CountMin</a:t>
                </a:r>
                <a:r>
                  <a:rPr lang="en-US" dirty="0"/>
                  <a:t>, we have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f>
                      <m:f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d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d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r>
                  <a:rPr lang="en-US" dirty="0"/>
                  <a:t> and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d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d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Returning coordinates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f>
                          <m:f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num>
                          <m:den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d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r>
                  <a:rPr lang="en-US" dirty="0"/>
                  <a:t> means:</a:t>
                </a:r>
              </a:p>
              <a:p>
                <a:pPr lvl="1"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800" dirty="0"/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f>
                      <m:fPr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d>
                          </m:e>
                          <m:sub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r>
                  <a:rPr lang="en-US" sz="2800" dirty="0"/>
                  <a:t> will be returned</a:t>
                </a:r>
              </a:p>
              <a:p>
                <a:pPr lvl="1">
                  <a:buClr>
                    <a:schemeClr val="tx1"/>
                  </a:buClr>
                </a:pPr>
                <a:r>
                  <a:rPr lang="en-US" sz="2800" dirty="0">
                    <a:solidFill>
                      <a:srgbClr val="FF0000"/>
                    </a:solidFill>
                  </a:rPr>
                  <a:t>NO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800" dirty="0"/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d>
                      <m:dPr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d>
                          </m:e>
                          <m:sub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/>
                  <a:t>will be returned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4"/>
                <a:stretch>
                  <a:fillRect l="-1071" t="-15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509F85D-BA0F-609A-F9B0-E83C62E03D32}"/>
                  </a:ext>
                </a:extLst>
              </p:cNvPr>
              <p:cNvSpPr txBox="1"/>
              <p:nvPr/>
            </p:nvSpPr>
            <p:spPr>
              <a:xfrm>
                <a:off x="3137648" y="2456677"/>
                <a:ext cx="6096000" cy="9389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acc>
                        <m:accPr>
                          <m:chr m:val="̂"/>
                          <m:ctrlPr>
                            <a:rPr lang="en-US" sz="28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sz="280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509F85D-BA0F-609A-F9B0-E83C62E03D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7648" y="2456677"/>
                <a:ext cx="6096000" cy="9389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03635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CountSketch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so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Note that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dirty="0"/>
                  <a:t> includes the signed number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of occurrences of any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including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itself</a:t>
                </a:r>
              </a:p>
              <a:p>
                <a:pPr>
                  <a:buClr>
                    <a:schemeClr val="tx1"/>
                  </a:buClr>
                </a:pPr>
                <a:endParaRPr lang="en-US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brk m:alnAt="9"/>
                              </m:r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m:rPr>
                            <m:brk m:alnAt="9"/>
                          </m:r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/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Estimated frequency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1"/>
                          </m:r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m:rPr>
                            <m:brk m:alnAt="9"/>
                          </m:r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≠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   </m:t>
                        </m:r>
                        <m:r>
                          <m:rPr>
                            <m:sty m:val="p"/>
                            <m:brk m:alnAt="9"/>
                          </m:rP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w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ith</m:t>
                        </m:r>
                        <m:r>
                          <m:rPr>
                            <m:brk m:alnAt="9"/>
                          </m:r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brk m:alnAt="9"/>
                              </m:r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m:rPr>
                            <m:brk m:alnAt="9"/>
                          </m:r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/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1504" r="-4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23420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CountSketch</a:t>
            </a:r>
            <a:r>
              <a:rPr lang="en-US" dirty="0">
                <a:solidFill>
                  <a:srgbClr val="C00000"/>
                </a:solidFill>
              </a:rPr>
              <a:t> Error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1"/>
                          </m:r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m:rPr>
                            <m:brk m:alnAt="9"/>
                          </m:r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≠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   </m:t>
                        </m:r>
                        <m:r>
                          <m:rPr>
                            <m:sty m:val="p"/>
                            <m:brk m:alnAt="9"/>
                          </m:rPr>
                          <a:rPr lang="en-US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w</m:t>
                        </m:r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ith</m:t>
                        </m:r>
                        <m:r>
                          <m:rPr>
                            <m:brk m:alnAt="9"/>
                          </m:r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brk m:alnAt="9"/>
                              </m:r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m:rPr>
                            <m:brk m:alnAt="9"/>
                          </m:r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/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Since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∈{−1,+1}</m:t>
                    </m:r>
                  </m:oMath>
                </a14:m>
                <a:r>
                  <a:rPr lang="en-US" dirty="0"/>
                  <a:t>, we have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b="0" i="0" dirty="0">
                    <a:latin typeface="Cambria Math" panose="02040503050406030204" pitchFamily="18" charset="0"/>
                  </a:rPr>
                  <a:t>What is the expected error for</a:t>
                </a:r>
                <a:r>
                  <a:rPr lang="en-US" b="0" i="0" dirty="0">
                    <a:solidFill>
                      <a:srgbClr val="C00000"/>
                    </a:solidFill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b="0" i="0" dirty="0">
                    <a:latin typeface="Cambria Math" panose="02040503050406030204" pitchFamily="18" charset="0"/>
                  </a:rPr>
                  <a:t>?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6541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CountSketch</a:t>
            </a:r>
            <a:r>
              <a:rPr lang="en-US" dirty="0">
                <a:solidFill>
                  <a:srgbClr val="C00000"/>
                </a:solidFill>
              </a:rPr>
              <a:t> Error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721829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1"/>
                          </m:r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m:rPr>
                            <m:brk m:alnAt="9"/>
                          </m:r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≠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   </m:t>
                        </m:r>
                        <m:r>
                          <m:rPr>
                            <m:sty m:val="p"/>
                            <m:brk m:alnAt="9"/>
                          </m:rPr>
                          <a:rPr lang="en-US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w</m:t>
                        </m:r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ith</m:t>
                        </m:r>
                        <m:r>
                          <m:rPr>
                            <m:brk m:alnAt="9"/>
                          </m:r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brk m:alnAt="9"/>
                              </m:r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m:rPr>
                            <m:brk m:alnAt="9"/>
                          </m:r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/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latin typeface="Cambria Math" panose="02040503050406030204" pitchFamily="18" charset="0"/>
                  </a:rPr>
                  <a:t>What is the expectation of the error term for</a:t>
                </a:r>
                <a:r>
                  <a:rPr lang="en-US" dirty="0">
                    <a:solidFill>
                      <a:srgbClr val="C00000"/>
                    </a:solidFill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?</a:t>
                </a: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1"/>
                              </m:r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m:rPr>
                                <m:brk m:alnAt="9"/>
                              </m:r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≠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   </m:t>
                            </m:r>
                            <m:r>
                              <m:rPr>
                                <m:sty m:val="p"/>
                                <m:brk m:alnAt="9"/>
                              </m:rPr>
                              <a:rPr lang="en-US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w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ith</m:t>
                            </m:r>
                            <m:r>
                              <m:rPr>
                                <m:brk m:alnAt="9"/>
                              </m:r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: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d>
                              <m:d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brk m:alnAt="9"/>
                                  </m:r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  <m:r>
                              <m:rPr>
                                <m:brk m:alnAt="9"/>
                              </m:r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e>
                                </m:d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nary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≠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m:rPr>
                        <m:sty m:val="p"/>
                      </m:rPr>
                      <a:rPr lang="en-US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d>
                              <m:d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d>
                              <m:d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d>
                              <m:d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721829" cy="4859260"/>
              </a:xfrm>
              <a:blipFill>
                <a:blip r:embed="rId3"/>
                <a:stretch>
                  <a:fillRect l="-10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92931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CountSketch</a:t>
            </a:r>
            <a:r>
              <a:rPr lang="en-US" dirty="0">
                <a:solidFill>
                  <a:srgbClr val="C00000"/>
                </a:solidFill>
              </a:rPr>
              <a:t> Error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1" y="1825625"/>
                <a:ext cx="1071344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1"/>
                          </m:r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m:rPr>
                            <m:brk m:alnAt="9"/>
                          </m:r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≠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   </m:t>
                        </m:r>
                        <m:r>
                          <m:rPr>
                            <m:sty m:val="p"/>
                            <m:brk m:alnAt="9"/>
                          </m:rPr>
                          <a:rPr lang="en-US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w</m:t>
                        </m:r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ith</m:t>
                        </m:r>
                        <m:r>
                          <m:rPr>
                            <m:brk m:alnAt="9"/>
                          </m:r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brk m:alnAt="9"/>
                              </m:r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m:rPr>
                            <m:brk m:alnAt="9"/>
                          </m:r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/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latin typeface="Cambria Math" panose="02040503050406030204" pitchFamily="18" charset="0"/>
                  </a:rPr>
                  <a:t>What is the expectation of the error term for</a:t>
                </a:r>
                <a:r>
                  <a:rPr lang="en-US" dirty="0">
                    <a:solidFill>
                      <a:srgbClr val="C00000"/>
                    </a:solidFill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?</a:t>
                </a: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1"/>
                              </m:r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m:rPr>
                                <m:brk m:alnAt="9"/>
                              </m:r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≠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   </m:t>
                            </m:r>
                            <m:r>
                              <m:rPr>
                                <m:sty m:val="p"/>
                                <m:brk m:alnAt="9"/>
                              </m:rPr>
                              <a:rPr lang="en-US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w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ith</m:t>
                            </m:r>
                            <m:r>
                              <m:rPr>
                                <m:brk m:alnAt="9"/>
                              </m:r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: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d>
                              <m:d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brk m:alnAt="9"/>
                                  </m:r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  <m:r>
                              <m:rPr>
                                <m:brk m:alnAt="9"/>
                              </m:r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e>
                                </m:d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nary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825625"/>
                <a:ext cx="10713440" cy="4859260"/>
              </a:xfrm>
              <a:blipFill>
                <a:blip r:embed="rId3"/>
                <a:stretch>
                  <a:fillRect l="-10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244129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CountSketch</a:t>
            </a:r>
            <a:r>
              <a:rPr lang="en-US" dirty="0">
                <a:solidFill>
                  <a:srgbClr val="C00000"/>
                </a:solidFill>
              </a:rPr>
              <a:t> Error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1" y="1825625"/>
                <a:ext cx="1071344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1"/>
                          </m:r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m:rPr>
                            <m:brk m:alnAt="9"/>
                          </m:r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≠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   </m:t>
                        </m:r>
                        <m:r>
                          <m:rPr>
                            <m:sty m:val="p"/>
                            <m:brk m:alnAt="9"/>
                          </m:rPr>
                          <a:rPr lang="en-US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w</m:t>
                        </m:r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ith</m:t>
                        </m:r>
                        <m:r>
                          <m:rPr>
                            <m:brk m:alnAt="9"/>
                          </m:r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brk m:alnAt="9"/>
                              </m:r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m:rPr>
                            <m:brk m:alnAt="9"/>
                          </m:r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/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latin typeface="Cambria Math" panose="02040503050406030204" pitchFamily="18" charset="0"/>
                  </a:rPr>
                  <a:t>What is the expectation of the error term for</a:t>
                </a:r>
                <a:r>
                  <a:rPr lang="en-US" dirty="0">
                    <a:solidFill>
                      <a:srgbClr val="C00000"/>
                    </a:solidFill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?</a:t>
                </a: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1"/>
                              </m:r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m:rPr>
                                <m:brk m:alnAt="9"/>
                              </m:r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≠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   </m:t>
                            </m:r>
                            <m:r>
                              <m:rPr>
                                <m:sty m:val="p"/>
                                <m:brk m:alnAt="9"/>
                              </m:rPr>
                              <a:rPr lang="en-US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w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ith</m:t>
                            </m:r>
                            <m:r>
                              <m:rPr>
                                <m:brk m:alnAt="9"/>
                              </m:r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: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d>
                              <m:d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brk m:alnAt="9"/>
                                  </m:r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  <m:r>
                              <m:rPr>
                                <m:brk m:alnAt="9"/>
                              </m:r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e>
                                </m:d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nary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latin typeface="Cambria Math" panose="02040503050406030204" pitchFamily="18" charset="0"/>
                  </a:rPr>
                  <a:t>What is the variance of the error term for</a:t>
                </a:r>
                <a:r>
                  <a:rPr lang="en-US" dirty="0">
                    <a:solidFill>
                      <a:srgbClr val="C00000"/>
                    </a:solidFill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?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825625"/>
                <a:ext cx="10713440" cy="4859260"/>
              </a:xfrm>
              <a:blipFill>
                <a:blip r:embed="rId3"/>
                <a:stretch>
                  <a:fillRect l="-10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369396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CountSketch</a:t>
            </a:r>
            <a:r>
              <a:rPr lang="en-US" dirty="0">
                <a:solidFill>
                  <a:srgbClr val="C00000"/>
                </a:solidFill>
              </a:rPr>
              <a:t> Error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1" y="1825625"/>
                <a:ext cx="1071344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latin typeface="Cambria Math" panose="02040503050406030204" pitchFamily="18" charset="0"/>
                  </a:rPr>
                  <a:t>Variance is at most the 2</a:t>
                </a:r>
                <a:r>
                  <a:rPr lang="en-US" baseline="30000" dirty="0">
                    <a:latin typeface="Cambria Math" panose="02040503050406030204" pitchFamily="18" charset="0"/>
                  </a:rPr>
                  <a:t>nd</a:t>
                </a:r>
                <a:r>
                  <a:rPr lang="en-US" dirty="0">
                    <a:latin typeface="Cambria Math" panose="02040503050406030204" pitchFamily="18" charset="0"/>
                  </a:rPr>
                  <a:t> moment of the error term</a:t>
                </a: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nary>
                                  <m:naryPr>
                                    <m:chr m:val="∑"/>
                                    <m:limLoc m:val="subSup"/>
                                    <m:supHide m:val="on"/>
                                    <m:ctrl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1"/>
                                      </m:r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m:rPr>
                                        <m:brk m:alnAt="9"/>
                                      </m:r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≠</m:t>
                                    </m:r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   </m:t>
                                    </m:r>
                                    <m:r>
                                      <m:rPr>
                                        <m:sty m:val="p"/>
                                        <m:brk m:alnAt="9"/>
                                      </m:rPr>
                                      <a:rPr lang="en-US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w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ith</m:t>
                                    </m:r>
                                    <m:r>
                                      <m:rPr>
                                        <m:brk m:alnAt="9"/>
                                      </m:r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:</m:t>
                                    </m:r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  <m:d>
                                      <m:dPr>
                                        <m:ctrlP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brk m:alnAt="9"/>
                                          </m:rP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e>
                                    </m:d>
                                    <m:r>
                                      <m:rPr>
                                        <m:brk m:alnAt="9"/>
                                      </m:r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  <m:d>
                                          <m:dPr>
                                            <m:ctrlPr>
                                              <a:rPr lang="en-US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e>
                                        </m:d>
                                        <m: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⋅</m:t>
                                        </m:r>
                                        <m: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  <m:d>
                                          <m:dPr>
                                            <m:ctrlPr>
                                              <a:rPr lang="en-US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e>
                                        </m:d>
                                        <m: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⋅</m:t>
                                        </m:r>
                                        <m: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nary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825625"/>
                <a:ext cx="10713440" cy="4859260"/>
              </a:xfrm>
              <a:blipFill>
                <a:blip r:embed="rId3"/>
                <a:stretch>
                  <a:fillRect l="-1024" t="-2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503280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CountSketch</a:t>
            </a:r>
            <a:r>
              <a:rPr lang="en-US" dirty="0">
                <a:solidFill>
                  <a:srgbClr val="C00000"/>
                </a:solidFill>
              </a:rPr>
              <a:t> Error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1" y="1825625"/>
                <a:ext cx="1071344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latin typeface="Cambria Math" panose="02040503050406030204" pitchFamily="18" charset="0"/>
                  </a:rPr>
                  <a:t>Variance is at most the 2</a:t>
                </a:r>
                <a:r>
                  <a:rPr lang="en-US" baseline="30000" dirty="0">
                    <a:latin typeface="Cambria Math" panose="02040503050406030204" pitchFamily="18" charset="0"/>
                  </a:rPr>
                  <a:t>nd</a:t>
                </a:r>
                <a:r>
                  <a:rPr lang="en-US" dirty="0">
                    <a:latin typeface="Cambria Math" panose="02040503050406030204" pitchFamily="18" charset="0"/>
                  </a:rPr>
                  <a:t> moment of the error term</a:t>
                </a: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nary>
                                  <m:naryPr>
                                    <m:chr m:val="∑"/>
                                    <m:limLoc m:val="subSup"/>
                                    <m:supHide m:val="on"/>
                                    <m:ctrl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1"/>
                                      </m:r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m:rPr>
                                        <m:brk m:alnAt="9"/>
                                      </m:r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≠</m:t>
                                    </m:r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   </m:t>
                                    </m:r>
                                    <m:r>
                                      <m:rPr>
                                        <m:sty m:val="p"/>
                                        <m:brk m:alnAt="9"/>
                                      </m:rPr>
                                      <a:rPr lang="en-US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w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ith</m:t>
                                    </m:r>
                                    <m:r>
                                      <m:rPr>
                                        <m:brk m:alnAt="9"/>
                                      </m:r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:</m:t>
                                    </m:r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  <m:d>
                                      <m:dPr>
                                        <m:ctrlP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brk m:alnAt="9"/>
                                          </m:rP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e>
                                    </m:d>
                                    <m:r>
                                      <m:rPr>
                                        <m:brk m:alnAt="9"/>
                                      </m:r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  <m:d>
                                          <m:dPr>
                                            <m:ctrlPr>
                                              <a:rPr lang="en-US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e>
                                        </m:d>
                                        <m: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⋅</m:t>
                                        </m:r>
                                        <m: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  <m:d>
                                          <m:dPr>
                                            <m:ctrlPr>
                                              <a:rPr lang="en-US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e>
                                        </m:d>
                                        <m: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⋅</m:t>
                                        </m:r>
                                        <m: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nary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≠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m:rPr>
                        <m:sty m:val="p"/>
                      </m:rPr>
                      <a:rPr lang="en-US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d>
                              <m:d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825625"/>
                <a:ext cx="10713440" cy="4859260"/>
              </a:xfrm>
              <a:blipFill>
                <a:blip r:embed="rId3"/>
                <a:stretch>
                  <a:fillRect l="-1024" t="-2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985476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CountSketch</a:t>
            </a:r>
            <a:r>
              <a:rPr lang="en-US" dirty="0">
                <a:solidFill>
                  <a:srgbClr val="C00000"/>
                </a:solidFill>
              </a:rPr>
              <a:t> Error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1" y="1825625"/>
                <a:ext cx="1071344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latin typeface="Cambria Math" panose="02040503050406030204" pitchFamily="18" charset="0"/>
                  </a:rPr>
                  <a:t>Variance is at most the 2</a:t>
                </a:r>
                <a:r>
                  <a:rPr lang="en-US" baseline="30000" dirty="0">
                    <a:latin typeface="Cambria Math" panose="02040503050406030204" pitchFamily="18" charset="0"/>
                  </a:rPr>
                  <a:t>nd</a:t>
                </a:r>
                <a:r>
                  <a:rPr lang="en-US" dirty="0">
                    <a:latin typeface="Cambria Math" panose="02040503050406030204" pitchFamily="18" charset="0"/>
                  </a:rPr>
                  <a:t> moment of the error term</a:t>
                </a: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nary>
                                  <m:naryPr>
                                    <m:chr m:val="∑"/>
                                    <m:limLoc m:val="subSup"/>
                                    <m:supHide m:val="on"/>
                                    <m:ctrl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1"/>
                                      </m:r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m:rPr>
                                        <m:brk m:alnAt="9"/>
                                      </m:r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≠</m:t>
                                    </m:r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   </m:t>
                                    </m:r>
                                    <m:r>
                                      <m:rPr>
                                        <m:sty m:val="p"/>
                                        <m:brk m:alnAt="9"/>
                                      </m:rPr>
                                      <a:rPr lang="en-US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w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ith</m:t>
                                    </m:r>
                                    <m:r>
                                      <m:rPr>
                                        <m:brk m:alnAt="9"/>
                                      </m:r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:</m:t>
                                    </m:r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  <m:d>
                                      <m:dPr>
                                        <m:ctrlP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brk m:alnAt="9"/>
                                          </m:rP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e>
                                    </m:d>
                                    <m:r>
                                      <m:rPr>
                                        <m:brk m:alnAt="9"/>
                                      </m:r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  <m:d>
                                          <m:dPr>
                                            <m:ctrlPr>
                                              <a:rPr lang="en-US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e>
                                        </m:d>
                                        <m: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⋅</m:t>
                                        </m:r>
                                        <m: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  <m:d>
                                          <m:dPr>
                                            <m:ctrlPr>
                                              <a:rPr lang="en-US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e>
                                        </m:d>
                                        <m: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⋅</m:t>
                                        </m:r>
                                        <m: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nary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≠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m:rPr>
                        <m:sty m:val="p"/>
                      </m:rPr>
                      <a:rPr lang="en-US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d>
                              <m:d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825625"/>
                <a:ext cx="10713440" cy="4859260"/>
              </a:xfrm>
              <a:blipFill>
                <a:blip r:embed="rId3"/>
                <a:stretch>
                  <a:fillRect l="-1024" t="-2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52DC579-EEB0-28A3-B8CD-EB59C3B3617B}"/>
                  </a:ext>
                </a:extLst>
              </p:cNvPr>
              <p:cNvSpPr txBox="1"/>
              <p:nvPr/>
            </p:nvSpPr>
            <p:spPr>
              <a:xfrm>
                <a:off x="5573810" y="2858549"/>
                <a:ext cx="6094674" cy="6806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8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≠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sz="28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d>
                                <m:dPr>
                                  <m:ctrlP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</m:sSub>
                        </m:e>
                      </m:d>
                      <m:r>
                        <a:rPr lang="en-US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52DC579-EEB0-28A3-B8CD-EB59C3B361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3810" y="2858549"/>
                <a:ext cx="6094674" cy="68063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270692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CountSketch</a:t>
            </a:r>
            <a:r>
              <a:rPr lang="en-US" dirty="0">
                <a:solidFill>
                  <a:srgbClr val="C00000"/>
                </a:solidFill>
              </a:rPr>
              <a:t> Error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1" y="1825625"/>
                <a:ext cx="1071344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latin typeface="Cambria Math" panose="02040503050406030204" pitchFamily="18" charset="0"/>
                  </a:rPr>
                  <a:t>Variance is at most the 2</a:t>
                </a:r>
                <a:r>
                  <a:rPr lang="en-US" baseline="30000" dirty="0">
                    <a:latin typeface="Cambria Math" panose="02040503050406030204" pitchFamily="18" charset="0"/>
                  </a:rPr>
                  <a:t>nd</a:t>
                </a:r>
                <a:r>
                  <a:rPr lang="en-US" dirty="0">
                    <a:latin typeface="Cambria Math" panose="02040503050406030204" pitchFamily="18" charset="0"/>
                  </a:rPr>
                  <a:t> moment of the error term</a:t>
                </a: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nary>
                                  <m:naryPr>
                                    <m:chr m:val="∑"/>
                                    <m:limLoc m:val="subSup"/>
                                    <m:supHide m:val="on"/>
                                    <m:ctrl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1"/>
                                      </m:r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m:rPr>
                                        <m:brk m:alnAt="9"/>
                                      </m:r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≠</m:t>
                                    </m:r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   </m:t>
                                    </m:r>
                                    <m:r>
                                      <m:rPr>
                                        <m:sty m:val="p"/>
                                        <m:brk m:alnAt="9"/>
                                      </m:rPr>
                                      <a:rPr lang="en-US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w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ith</m:t>
                                    </m:r>
                                    <m:r>
                                      <m:rPr>
                                        <m:brk m:alnAt="9"/>
                                      </m:r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:</m:t>
                                    </m:r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  <m:d>
                                      <m:dPr>
                                        <m:ctrlP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brk m:alnAt="9"/>
                                          </m:rP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e>
                                    </m:d>
                                    <m:r>
                                      <m:rPr>
                                        <m:brk m:alnAt="9"/>
                                      </m:r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  <m:d>
                                          <m:dPr>
                                            <m:ctrlPr>
                                              <a:rPr lang="en-US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e>
                                        </m:d>
                                        <m: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⋅</m:t>
                                        </m:r>
                                        <m: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  <m:d>
                                          <m:dPr>
                                            <m:ctrlPr>
                                              <a:rPr lang="en-US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e>
                                        </m:d>
                                        <m: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⋅</m:t>
                                        </m:r>
                                        <m: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nary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≠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m:rPr>
                        <m:sty m:val="p"/>
                      </m:rPr>
                      <a:rPr lang="en-US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d>
                              <m:d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825625"/>
                <a:ext cx="10713440" cy="4859260"/>
              </a:xfrm>
              <a:blipFill>
                <a:blip r:embed="rId3"/>
                <a:stretch>
                  <a:fillRect l="-1024" t="-2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52DC579-EEB0-28A3-B8CD-EB59C3B3617B}"/>
                  </a:ext>
                </a:extLst>
              </p:cNvPr>
              <p:cNvSpPr txBox="1"/>
              <p:nvPr/>
            </p:nvSpPr>
            <p:spPr>
              <a:xfrm>
                <a:off x="5573810" y="2858549"/>
                <a:ext cx="6094674" cy="6806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8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≠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sz="28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d>
                                <m:dPr>
                                  <m:ctrlP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</m:sSub>
                        </m:e>
                      </m:d>
                      <m:r>
                        <a:rPr lang="en-US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52DC579-EEB0-28A3-B8CD-EB59C3B361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3810" y="2858549"/>
                <a:ext cx="6094674" cy="68063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93E5B22-7D9F-386D-3B2A-B192E70E3361}"/>
                  </a:ext>
                </a:extLst>
              </p:cNvPr>
              <p:cNvSpPr txBox="1"/>
              <p:nvPr/>
            </p:nvSpPr>
            <p:spPr>
              <a:xfrm>
                <a:off x="5845904" y="3528842"/>
                <a:ext cx="6094674" cy="6738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8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≠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sz="28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93E5B22-7D9F-386D-3B2A-B192E70E33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5904" y="3528842"/>
                <a:ext cx="6094674" cy="67383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44571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CountSketch</a:t>
            </a:r>
            <a:r>
              <a:rPr lang="en-US" dirty="0">
                <a:solidFill>
                  <a:srgbClr val="C00000"/>
                </a:solidFill>
              </a:rPr>
              <a:t> Error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1" y="1825625"/>
                <a:ext cx="1071344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latin typeface="Cambria Math" panose="02040503050406030204" pitchFamily="18" charset="0"/>
                  </a:rPr>
                  <a:t>Variance is at most the 2</a:t>
                </a:r>
                <a:r>
                  <a:rPr lang="en-US" baseline="30000" dirty="0">
                    <a:latin typeface="Cambria Math" panose="02040503050406030204" pitchFamily="18" charset="0"/>
                  </a:rPr>
                  <a:t>nd</a:t>
                </a:r>
                <a:r>
                  <a:rPr lang="en-US" dirty="0">
                    <a:latin typeface="Cambria Math" panose="02040503050406030204" pitchFamily="18" charset="0"/>
                  </a:rPr>
                  <a:t> moment of the error term</a:t>
                </a: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nary>
                                  <m:naryPr>
                                    <m:chr m:val="∑"/>
                                    <m:limLoc m:val="subSup"/>
                                    <m:supHide m:val="on"/>
                                    <m:ctrl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1"/>
                                      </m:r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m:rPr>
                                        <m:brk m:alnAt="9"/>
                                      </m:r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≠</m:t>
                                    </m:r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   </m:t>
                                    </m:r>
                                    <m:r>
                                      <m:rPr>
                                        <m:sty m:val="p"/>
                                        <m:brk m:alnAt="9"/>
                                      </m:rPr>
                                      <a:rPr lang="en-US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w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ith</m:t>
                                    </m:r>
                                    <m:r>
                                      <m:rPr>
                                        <m:brk m:alnAt="9"/>
                                      </m:r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:</m:t>
                                    </m:r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  <m:d>
                                      <m:dPr>
                                        <m:ctrlP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brk m:alnAt="9"/>
                                          </m:rP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e>
                                    </m:d>
                                    <m:r>
                                      <m:rPr>
                                        <m:brk m:alnAt="9"/>
                                      </m:r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  <m:d>
                                          <m:dPr>
                                            <m:ctrlPr>
                                              <a:rPr lang="en-US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e>
                                        </m:d>
                                        <m: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⋅</m:t>
                                        </m:r>
                                        <m: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  <m:d>
                                          <m:dPr>
                                            <m:ctrlPr>
                                              <a:rPr lang="en-US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e>
                                        </m:d>
                                        <m: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⋅</m:t>
                                        </m:r>
                                        <m: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nary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≠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m:rPr>
                        <m:sty m:val="p"/>
                      </m:rPr>
                      <a:rPr lang="en-US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d>
                              <m:d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825625"/>
                <a:ext cx="10713440" cy="4859260"/>
              </a:xfrm>
              <a:blipFill>
                <a:blip r:embed="rId3"/>
                <a:stretch>
                  <a:fillRect l="-1024" t="-2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52DC579-EEB0-28A3-B8CD-EB59C3B3617B}"/>
                  </a:ext>
                </a:extLst>
              </p:cNvPr>
              <p:cNvSpPr txBox="1"/>
              <p:nvPr/>
            </p:nvSpPr>
            <p:spPr>
              <a:xfrm>
                <a:off x="5573810" y="2858549"/>
                <a:ext cx="6094674" cy="6806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8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≠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sz="28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d>
                                <m:dPr>
                                  <m:ctrlP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</m:sSub>
                        </m:e>
                      </m:d>
                      <m:r>
                        <a:rPr lang="en-US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52DC579-EEB0-28A3-B8CD-EB59C3B361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3810" y="2858549"/>
                <a:ext cx="6094674" cy="68063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93E5B22-7D9F-386D-3B2A-B192E70E3361}"/>
                  </a:ext>
                </a:extLst>
              </p:cNvPr>
              <p:cNvSpPr txBox="1"/>
              <p:nvPr/>
            </p:nvSpPr>
            <p:spPr>
              <a:xfrm>
                <a:off x="5845904" y="3528842"/>
                <a:ext cx="6094674" cy="6738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8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≠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sz="28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93E5B22-7D9F-386D-3B2A-B192E70E33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5904" y="3528842"/>
                <a:ext cx="6094674" cy="67383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06C0032-788B-7EF4-53F7-18A0F850D490}"/>
                  </a:ext>
                </a:extLst>
              </p:cNvPr>
              <p:cNvSpPr txBox="1"/>
              <p:nvPr/>
            </p:nvSpPr>
            <p:spPr>
              <a:xfrm>
                <a:off x="5330529" y="4035320"/>
                <a:ext cx="6094674" cy="96366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8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≠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f>
                        <m:f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sz="2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06C0032-788B-7EF4-53F7-18A0F850D4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0529" y="4035320"/>
                <a:ext cx="6094674" cy="96366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6693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tle 2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err="1">
                    <a:solidFill>
                      <a:srgbClr val="C00000"/>
                    </a:solidFill>
                  </a:rPr>
                  <a:t>CountMin</a:t>
                </a:r>
                <a:r>
                  <a:rPr lang="en-US" dirty="0">
                    <a:solidFill>
                      <a:srgbClr val="C00000"/>
                    </a:solidFill>
                  </a:rPr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-Frequent Items Problem</a:t>
                </a:r>
              </a:p>
            </p:txBody>
          </p:sp>
        </mc:Choice>
        <mc:Fallback xmlns="">
          <p:sp>
            <p:nvSpPr>
              <p:cNvPr id="3" name="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Summary</a:t>
                </a:r>
                <a:r>
                  <a:rPr lang="en-US" dirty="0"/>
                  <a:t>: </a:t>
                </a:r>
                <a:r>
                  <a:rPr lang="en-US" dirty="0" err="1"/>
                  <a:t>CountMin</a:t>
                </a:r>
                <a:r>
                  <a:rPr lang="en-US" dirty="0"/>
                  <a:t> can be used to solve the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-frequent items problem on an insertion-deletion stream</a:t>
                </a:r>
              </a:p>
              <a:p>
                <a:pPr>
                  <a:buClr>
                    <a:schemeClr val="tx1"/>
                  </a:buClr>
                </a:pPr>
                <a:endParaRPr lang="en-US" sz="2800" dirty="0"/>
              </a:p>
              <a:p>
                <a:pPr>
                  <a:buClr>
                    <a:schemeClr val="tx1"/>
                  </a:buClr>
                </a:pPr>
                <a:r>
                  <a:rPr lang="en-US" dirty="0" err="1"/>
                  <a:t>CountMin</a:t>
                </a:r>
                <a:r>
                  <a:rPr lang="en-US" dirty="0"/>
                  <a:t> uses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num>
                          <m:den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den>
                        </m:f>
                        <m:func>
                          <m:func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p>
                                <m:r>
                                  <a:rPr lang="en-US" b="0" i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fName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sz="2800" dirty="0"/>
                  <a:t> bits of space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 err="1"/>
                  <a:t>CountMin</a:t>
                </a:r>
                <a:r>
                  <a:rPr lang="en-US" sz="2800" dirty="0"/>
                  <a:t> is a randomized algorithm</a:t>
                </a:r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4"/>
                <a:stretch>
                  <a:fillRect l="-1071" t="-2005" r="-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506089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CountSketch</a:t>
            </a:r>
            <a:r>
              <a:rPr lang="en-US" dirty="0">
                <a:solidFill>
                  <a:srgbClr val="C00000"/>
                </a:solidFill>
              </a:rPr>
              <a:t> Error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1" y="1825625"/>
                <a:ext cx="1071344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latin typeface="Cambria Math" panose="02040503050406030204" pitchFamily="18" charset="0"/>
                  </a:rPr>
                  <a:t>Variance is at most the 2</a:t>
                </a:r>
                <a:r>
                  <a:rPr lang="en-US" baseline="30000" dirty="0">
                    <a:latin typeface="Cambria Math" panose="02040503050406030204" pitchFamily="18" charset="0"/>
                  </a:rPr>
                  <a:t>nd</a:t>
                </a:r>
                <a:r>
                  <a:rPr lang="en-US" dirty="0">
                    <a:latin typeface="Cambria Math" panose="02040503050406030204" pitchFamily="18" charset="0"/>
                  </a:rPr>
                  <a:t> moment of the error term</a:t>
                </a: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nary>
                                  <m:naryPr>
                                    <m:chr m:val="∑"/>
                                    <m:limLoc m:val="subSup"/>
                                    <m:supHide m:val="on"/>
                                    <m:ctrl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1"/>
                                      </m:r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m:rPr>
                                        <m:brk m:alnAt="9"/>
                                      </m:r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≠</m:t>
                                    </m:r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   </m:t>
                                    </m:r>
                                    <m:r>
                                      <m:rPr>
                                        <m:sty m:val="p"/>
                                        <m:brk m:alnAt="9"/>
                                      </m:rPr>
                                      <a:rPr lang="en-US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w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ith</m:t>
                                    </m:r>
                                    <m:r>
                                      <m:rPr>
                                        <m:brk m:alnAt="9"/>
                                      </m:r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:</m:t>
                                    </m:r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  <m:d>
                                      <m:dPr>
                                        <m:ctrlP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brk m:alnAt="9"/>
                                          </m:rP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e>
                                    </m:d>
                                    <m:r>
                                      <m:rPr>
                                        <m:brk m:alnAt="9"/>
                                      </m:r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  <m:d>
                                          <m:dPr>
                                            <m:ctrlPr>
                                              <a:rPr lang="en-US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e>
                                        </m:d>
                                        <m: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⋅</m:t>
                                        </m:r>
                                        <m: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  <m:d>
                                          <m:dPr>
                                            <m:ctrlPr>
                                              <a:rPr lang="en-US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e>
                                        </m:d>
                                        <m: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⋅</m:t>
                                        </m:r>
                                        <m: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nary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≠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m:rPr>
                        <m:sty m:val="p"/>
                      </m:rPr>
                      <a:rPr lang="en-US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d>
                              <m:d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Set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, then the variance is at most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bSup>
                          <m:sSubSup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d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825625"/>
                <a:ext cx="10713440" cy="4859260"/>
              </a:xfrm>
              <a:blipFill>
                <a:blip r:embed="rId3"/>
                <a:stretch>
                  <a:fillRect l="-1024" t="-2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52DC579-EEB0-28A3-B8CD-EB59C3B3617B}"/>
                  </a:ext>
                </a:extLst>
              </p:cNvPr>
              <p:cNvSpPr txBox="1"/>
              <p:nvPr/>
            </p:nvSpPr>
            <p:spPr>
              <a:xfrm>
                <a:off x="5573810" y="2858549"/>
                <a:ext cx="6094674" cy="6806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8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≠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sz="28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d>
                                <m:dPr>
                                  <m:ctrlP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</m:sSub>
                        </m:e>
                      </m:d>
                      <m:r>
                        <a:rPr lang="en-US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52DC579-EEB0-28A3-B8CD-EB59C3B361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3810" y="2858549"/>
                <a:ext cx="6094674" cy="68063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93E5B22-7D9F-386D-3B2A-B192E70E3361}"/>
                  </a:ext>
                </a:extLst>
              </p:cNvPr>
              <p:cNvSpPr txBox="1"/>
              <p:nvPr/>
            </p:nvSpPr>
            <p:spPr>
              <a:xfrm>
                <a:off x="5845904" y="3528842"/>
                <a:ext cx="6094674" cy="6738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8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≠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sz="28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93E5B22-7D9F-386D-3B2A-B192E70E33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5904" y="3528842"/>
                <a:ext cx="6094674" cy="67383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06C0032-788B-7EF4-53F7-18A0F850D490}"/>
                  </a:ext>
                </a:extLst>
              </p:cNvPr>
              <p:cNvSpPr txBox="1"/>
              <p:nvPr/>
            </p:nvSpPr>
            <p:spPr>
              <a:xfrm>
                <a:off x="5330529" y="4035320"/>
                <a:ext cx="6094674" cy="96366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8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≠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f>
                        <m:f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sz="2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06C0032-788B-7EF4-53F7-18A0F850D4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0529" y="4035320"/>
                <a:ext cx="6094674" cy="96366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270242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CountSketch</a:t>
            </a:r>
            <a:r>
              <a:rPr lang="en-US" dirty="0">
                <a:solidFill>
                  <a:srgbClr val="C00000"/>
                </a:solidFill>
              </a:rPr>
              <a:t> Error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Set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, then the variance is at most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bSup>
                          <m:sSubSup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d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By Chebyshev’s inequality, the error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at most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with probability at least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How to ensure accuracy for all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?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30582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CountSketch</a:t>
            </a:r>
            <a:r>
              <a:rPr lang="en-US" dirty="0">
                <a:solidFill>
                  <a:srgbClr val="C00000"/>
                </a:solidFill>
              </a:rPr>
              <a:t> Error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By Chebyshev’s inequality, the error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at most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num>
                      <m:den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with probability at least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How to ensure accuracy for all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?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Repeat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ℓ≔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/>
                  <a:t> times to get estimates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ℓ</m:t>
                        </m:r>
                      </m:sub>
                    </m:sSub>
                  </m:oMath>
                </a14:m>
                <a:r>
                  <a:rPr lang="en-US" dirty="0"/>
                  <a:t> for each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and set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median</m:t>
                    </m:r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ℓ</m:t>
                        </m:r>
                      </m:sub>
                    </m:sSub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8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622082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CountSketch</a:t>
            </a:r>
            <a:r>
              <a:rPr lang="en-US" dirty="0">
                <a:solidFill>
                  <a:srgbClr val="C00000"/>
                </a:solidFill>
              </a:rPr>
              <a:t> Error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Claim</a:t>
                </a:r>
                <a:r>
                  <a:rPr lang="en-US" dirty="0"/>
                  <a:t>: For all estimated frequencies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/>
                  <a:t> by </a:t>
                </a:r>
                <a:r>
                  <a:rPr lang="en-US" dirty="0" err="1"/>
                  <a:t>CountSketch</a:t>
                </a:r>
                <a:r>
                  <a:rPr lang="en-US" dirty="0"/>
                  <a:t>, we have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15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509F85D-BA0F-609A-F9B0-E83C62E03D32}"/>
                  </a:ext>
                </a:extLst>
              </p:cNvPr>
              <p:cNvSpPr txBox="1"/>
              <p:nvPr/>
            </p:nvSpPr>
            <p:spPr>
              <a:xfrm>
                <a:off x="3137648" y="2456677"/>
                <a:ext cx="6096000" cy="9389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acc>
                        <m:accPr>
                          <m:chr m:val="̂"/>
                          <m:ctrlPr>
                            <a:rPr lang="en-US" sz="28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sz="280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509F85D-BA0F-609A-F9B0-E83C62E03D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7648" y="2456677"/>
                <a:ext cx="6096000" cy="9389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039080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CountSketch</a:t>
            </a:r>
            <a:r>
              <a:rPr lang="en-US" dirty="0">
                <a:solidFill>
                  <a:srgbClr val="C00000"/>
                </a:solidFill>
              </a:rPr>
              <a:t> Summary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C</a:t>
                </a:r>
                <a:r>
                  <a:rPr lang="en-US" dirty="0" err="1">
                    <a:solidFill>
                      <a:srgbClr val="00B050"/>
                    </a:solidFill>
                  </a:rPr>
                  <a:t>ountSketch</a:t>
                </a:r>
                <a:r>
                  <a:rPr lang="en-US" dirty="0">
                    <a:solidFill>
                      <a:srgbClr val="00B050"/>
                    </a:solidFill>
                  </a:rPr>
                  <a:t> solves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>
                    <a:solidFill>
                      <a:srgbClr val="00B050"/>
                    </a:solidFill>
                  </a:rPr>
                  <a:t>heavy-hitters problem</a:t>
                </a:r>
                <a:r>
                  <a:rPr lang="en-US" dirty="0"/>
                  <a:t>: Given a set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elements from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that induces a frequency vector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and a </a:t>
                </a:r>
                <a:r>
                  <a:rPr lang="en-US" dirty="0">
                    <a:solidFill>
                      <a:srgbClr val="FF0000"/>
                    </a:solidFill>
                  </a:rPr>
                  <a:t>threshold</a:t>
                </a:r>
                <a:r>
                  <a:rPr lang="en-US" dirty="0"/>
                  <a:t> parameter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∈(0, 1)</m:t>
                    </m:r>
                  </m:oMath>
                </a14:m>
                <a:r>
                  <a:rPr lang="en-US" dirty="0"/>
                  <a:t>, output a list that includes:</a:t>
                </a:r>
              </a:p>
              <a:p>
                <a:pPr lvl="1">
                  <a:buClr>
                    <a:schemeClr val="tx1"/>
                  </a:buClr>
                </a:pPr>
                <a:r>
                  <a:rPr lang="en-US" sz="2800" dirty="0"/>
                  <a:t>The items from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800" dirty="0"/>
                  <a:t> that have frequency at least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</m:e>
                      <m:sub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800" dirty="0"/>
              </a:p>
              <a:p>
                <a:pPr lvl="1">
                  <a:buClr>
                    <a:schemeClr val="tx1"/>
                  </a:buClr>
                </a:pPr>
                <a:r>
                  <a:rPr lang="en-US" sz="2800" dirty="0"/>
                  <a:t>No items with frequency less than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num>
                      <m:den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</m:e>
                      <m:sub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800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Space usage: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p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func>
                          <m:func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p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fName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dirty="0"/>
                  <a:t> bits of space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2005" r="-5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6111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CA5AC62-A5FD-2A5B-018F-859A378AA1D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Recall: Euclidean Space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Norm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CA5AC62-A5FD-2A5B-018F-859A378AA1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For</a:t>
                </a:r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28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,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norm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/>
                  <a:t> is denoted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and defined as: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3"/>
                <a:stretch>
                  <a:fillRect l="-1043" t="-22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0B88071-3598-F220-BF6B-9DE688C31623}"/>
                  </a:ext>
                </a:extLst>
              </p:cNvPr>
              <p:cNvSpPr txBox="1"/>
              <p:nvPr/>
            </p:nvSpPr>
            <p:spPr>
              <a:xfrm>
                <a:off x="-993402" y="3255202"/>
                <a:ext cx="9319931" cy="10944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Sup>
                            <m:sSubSup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+…+</m:t>
                          </m:r>
                          <m:sSubSup>
                            <m:sSubSup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ra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0B88071-3598-F220-BF6B-9DE688C316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93402" y="3255202"/>
                <a:ext cx="9319931" cy="109446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36EDECF1-065D-468F-6CA2-CEAC2824F1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57364" y="2633731"/>
            <a:ext cx="5674659" cy="374960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D5F7EE05-03E0-5A5C-8C38-977DCF9B08C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4753723"/>
                <a:ext cx="5105400" cy="173915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For</a:t>
                </a:r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, the distance function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 is denoted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⋅</m:t>
                            </m:r>
                          </m:e>
                        </m:d>
                      </m:e>
                      <m:sub>
                        <m: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and defined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D5F7EE05-03E0-5A5C-8C38-977DCF9B08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753723"/>
                <a:ext cx="5105400" cy="1739152"/>
              </a:xfrm>
              <a:prstGeom prst="rect">
                <a:avLst/>
              </a:prstGeom>
              <a:blipFill>
                <a:blip r:embed="rId6"/>
                <a:stretch>
                  <a:fillRect l="-2151" b="-1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91405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Trivia Question #7 (Norms)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724204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For</a:t>
                </a:r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, which of the following is (the most) true?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b="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None of these are true characterizations of the relationship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724204"/>
              </a:xfrm>
              <a:blipFill>
                <a:blip r:embed="rId2"/>
                <a:stretch>
                  <a:fillRect l="-1043" t="-20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875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Trivia Question #8 (Norms)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724204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For</a:t>
                </a:r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, how much large can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be?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b="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e>
                    </m:d>
                  </m:oMath>
                </a14:m>
                <a:endParaRPr lang="en-US" b="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endParaRPr lang="en-US" b="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724204"/>
              </a:xfrm>
              <a:blipFill>
                <a:blip r:embed="rId2"/>
                <a:stretch>
                  <a:fillRect l="-1043" t="-20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87273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tle 2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-Frequent Items Problem</a:t>
                </a:r>
              </a:p>
            </p:txBody>
          </p:sp>
        </mc:Choice>
        <mc:Fallback xmlns="">
          <p:sp>
            <p:nvSpPr>
              <p:cNvPr id="3" name="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645588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Goal</a:t>
                </a:r>
                <a:r>
                  <a:rPr lang="en-US" dirty="0"/>
                  <a:t>: </a:t>
                </a:r>
                <a:r>
                  <a:rPr lang="en-US" dirty="0">
                    <a:solidFill>
                      <a:schemeClr val="tx1"/>
                    </a:solidFill>
                  </a:rPr>
                  <a:t>Given a 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elements from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that induces a frequency vector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an accuracy 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∈(0, 1)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and a 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, output a list that includes:</a:t>
                </a:r>
              </a:p>
              <a:p>
                <a:pPr lvl="1">
                  <a:buClr>
                    <a:schemeClr val="tx1"/>
                  </a:buClr>
                </a:pPr>
                <a:r>
                  <a:rPr lang="en-US" sz="2800" dirty="0"/>
                  <a:t>The items </a:t>
                </a:r>
                <a:r>
                  <a:rPr lang="en-US" sz="2800" dirty="0">
                    <a:solidFill>
                      <a:schemeClr val="tx1"/>
                    </a:solidFill>
                  </a:rPr>
                  <a:t>from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800" dirty="0"/>
                  <a:t> that have frequency at least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d>
                          </m:e>
                          <m:sub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endParaRPr lang="en-US" sz="2800" dirty="0"/>
              </a:p>
              <a:p>
                <a:pPr lvl="1">
                  <a:buClr>
                    <a:schemeClr val="tx1"/>
                  </a:buClr>
                </a:pPr>
                <a:r>
                  <a:rPr lang="en-US" sz="2800" dirty="0"/>
                  <a:t>No items with frequency less than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  <m:f>
                      <m:f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d>
                          </m:e>
                          <m:sub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r>
                  <a:rPr lang="en-US" sz="2800" dirty="0"/>
                  <a:t> 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645588" cy="4859260"/>
              </a:xfrm>
              <a:blipFill>
                <a:blip r:embed="rId4"/>
                <a:stretch>
                  <a:fillRect l="-1031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77581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CA5AC62-A5FD-2A5B-018F-859A378AA1D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Heavy-Hitters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CA5AC62-A5FD-2A5B-018F-859A378AA1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Goal</a:t>
                </a:r>
                <a:r>
                  <a:rPr lang="en-US" dirty="0"/>
                  <a:t>: </a:t>
                </a:r>
                <a:r>
                  <a:rPr lang="en-US" dirty="0">
                    <a:solidFill>
                      <a:schemeClr val="tx1"/>
                    </a:solidFill>
                  </a:rPr>
                  <a:t>Given a 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elements from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that induces a frequency vector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an accuracy 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∈(0, 1)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and a 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, output a list that includes:</a:t>
                </a:r>
              </a:p>
              <a:p>
                <a:pPr lvl="1">
                  <a:buClr>
                    <a:schemeClr val="tx1"/>
                  </a:buClr>
                </a:pPr>
                <a:r>
                  <a:rPr lang="en-US" sz="2800" dirty="0"/>
                  <a:t>The items </a:t>
                </a:r>
                <a:r>
                  <a:rPr lang="en-US" sz="2800" dirty="0">
                    <a:solidFill>
                      <a:schemeClr val="tx1"/>
                    </a:solidFill>
                  </a:rPr>
                  <a:t>from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800" dirty="0"/>
                  <a:t> that have frequency at least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d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endParaRPr lang="en-US" sz="2800" dirty="0"/>
              </a:p>
              <a:p>
                <a:pPr lvl="1">
                  <a:buClr>
                    <a:schemeClr val="tx1"/>
                  </a:buClr>
                </a:pPr>
                <a:r>
                  <a:rPr lang="en-US" sz="2800" dirty="0"/>
                  <a:t>No items with frequency less than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  <m:f>
                      <m:f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d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r>
                  <a:rPr lang="en-US" sz="2800" dirty="0"/>
                  <a:t> 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3"/>
                <a:stretch>
                  <a:fillRect l="-1043" t="-2204" r="-4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24151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2174</Words>
  <Application>Microsoft Office PowerPoint</Application>
  <PresentationFormat>Widescreen</PresentationFormat>
  <Paragraphs>597</Paragraphs>
  <Slides>44</Slides>
  <Notes>35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9" baseType="lpstr">
      <vt:lpstr>Arial</vt:lpstr>
      <vt:lpstr>Calibri</vt:lpstr>
      <vt:lpstr>Calibri Light</vt:lpstr>
      <vt:lpstr>Cambria Math</vt:lpstr>
      <vt:lpstr>Office Theme</vt:lpstr>
      <vt:lpstr>CSCE 658: Randomized Algorithms</vt:lpstr>
      <vt:lpstr>Last Time: CountMin</vt:lpstr>
      <vt:lpstr>CountMin for (ε,k)-Frequent Items Problem</vt:lpstr>
      <vt:lpstr>CountMin for (ε,k)-Frequent Items Problem</vt:lpstr>
      <vt:lpstr>Recall: Euclidean Space and L_2 Norm</vt:lpstr>
      <vt:lpstr>Trivia Question #7 (Norms)</vt:lpstr>
      <vt:lpstr>Trivia Question #8 (Norms)</vt:lpstr>
      <vt:lpstr>(ε,k)-Frequent Items Problem</vt:lpstr>
      <vt:lpstr>L_2 Heavy-Hitters</vt:lpstr>
      <vt:lpstr>L_2 Heavy-Hitters</vt:lpstr>
      <vt:lpstr>L_2 Estimation</vt:lpstr>
      <vt:lpstr>L_2 Estimation</vt:lpstr>
      <vt:lpstr>L_2 Estimation</vt:lpstr>
      <vt:lpstr>Revisiting CountMin</vt:lpstr>
      <vt:lpstr>CountMin and the Power of Random Signs</vt:lpstr>
      <vt:lpstr>CountSketch</vt:lpstr>
      <vt:lpstr>CountSketch</vt:lpstr>
      <vt:lpstr>CountSketch</vt:lpstr>
      <vt:lpstr>CountSketch</vt:lpstr>
      <vt:lpstr>CountSketch</vt:lpstr>
      <vt:lpstr>CountSketch</vt:lpstr>
      <vt:lpstr>CountSketch</vt:lpstr>
      <vt:lpstr>CountSketch</vt:lpstr>
      <vt:lpstr>CountSketch</vt:lpstr>
      <vt:lpstr>CountSketch</vt:lpstr>
      <vt:lpstr>CountSketch</vt:lpstr>
      <vt:lpstr>CountSketch</vt:lpstr>
      <vt:lpstr>CountSketch</vt:lpstr>
      <vt:lpstr>CountSketch</vt:lpstr>
      <vt:lpstr>CountSketch</vt:lpstr>
      <vt:lpstr>CountSketch Error Analysis</vt:lpstr>
      <vt:lpstr>CountSketch Error Analysis</vt:lpstr>
      <vt:lpstr>CountSketch Error Analysis</vt:lpstr>
      <vt:lpstr>CountSketch Error Analysis</vt:lpstr>
      <vt:lpstr>CountSketch Error Analysis</vt:lpstr>
      <vt:lpstr>CountSketch Error Analysis</vt:lpstr>
      <vt:lpstr>CountSketch Error Analysis</vt:lpstr>
      <vt:lpstr>CountSketch Error Analysis</vt:lpstr>
      <vt:lpstr>CountSketch Error Analysis</vt:lpstr>
      <vt:lpstr>CountSketch Error Analysis</vt:lpstr>
      <vt:lpstr>CountSketch Error Analysis</vt:lpstr>
      <vt:lpstr>CountSketch Error Analysis</vt:lpstr>
      <vt:lpstr>CountSketch Error Analysis</vt:lpstr>
      <vt:lpstr>CountSketch 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CSCE 658: Randomized Algorithms</dc:title>
  <dc:creator>Samson Zhou</dc:creator>
  <cp:lastModifiedBy>Samson Zhou</cp:lastModifiedBy>
  <cp:revision>2</cp:revision>
  <dcterms:created xsi:type="dcterms:W3CDTF">2024-02-15T03:35:22Z</dcterms:created>
  <dcterms:modified xsi:type="dcterms:W3CDTF">2024-02-15T21:10:48Z</dcterms:modified>
</cp:coreProperties>
</file>