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788" r:id="rId2"/>
    <p:sldId id="266" r:id="rId3"/>
    <p:sldId id="830" r:id="rId4"/>
    <p:sldId id="834" r:id="rId5"/>
    <p:sldId id="835" r:id="rId6"/>
    <p:sldId id="839" r:id="rId7"/>
    <p:sldId id="880" r:id="rId8"/>
    <p:sldId id="844" r:id="rId9"/>
    <p:sldId id="845" r:id="rId10"/>
    <p:sldId id="849" r:id="rId11"/>
    <p:sldId id="847" r:id="rId12"/>
    <p:sldId id="850" r:id="rId13"/>
    <p:sldId id="897" r:id="rId14"/>
    <p:sldId id="898" r:id="rId15"/>
    <p:sldId id="855" r:id="rId16"/>
    <p:sldId id="856" r:id="rId17"/>
    <p:sldId id="857" r:id="rId18"/>
    <p:sldId id="858" r:id="rId19"/>
    <p:sldId id="859" r:id="rId20"/>
    <p:sldId id="860" r:id="rId21"/>
    <p:sldId id="862" r:id="rId22"/>
    <p:sldId id="863" r:id="rId23"/>
    <p:sldId id="865" r:id="rId24"/>
    <p:sldId id="866" r:id="rId25"/>
    <p:sldId id="868" r:id="rId26"/>
    <p:sldId id="867" r:id="rId27"/>
    <p:sldId id="869" r:id="rId28"/>
    <p:sldId id="870" r:id="rId29"/>
    <p:sldId id="871" r:id="rId30"/>
    <p:sldId id="872" r:id="rId31"/>
    <p:sldId id="875" r:id="rId32"/>
    <p:sldId id="899" r:id="rId33"/>
    <p:sldId id="874" r:id="rId34"/>
    <p:sldId id="879" r:id="rId35"/>
    <p:sldId id="900" r:id="rId36"/>
    <p:sldId id="882" r:id="rId37"/>
    <p:sldId id="883" r:id="rId38"/>
    <p:sldId id="885" r:id="rId39"/>
    <p:sldId id="886" r:id="rId40"/>
    <p:sldId id="888" r:id="rId41"/>
    <p:sldId id="884" r:id="rId42"/>
    <p:sldId id="887" r:id="rId43"/>
    <p:sldId id="889" r:id="rId44"/>
    <p:sldId id="901" r:id="rId45"/>
    <p:sldId id="902" r:id="rId46"/>
    <p:sldId id="890" r:id="rId47"/>
    <p:sldId id="891" r:id="rId48"/>
    <p:sldId id="892" r:id="rId49"/>
    <p:sldId id="893" r:id="rId50"/>
    <p:sldId id="894" r:id="rId51"/>
    <p:sldId id="896" r:id="rId52"/>
    <p:sldId id="89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7670B-60EF-43EE-AB01-0FC4DF0FAA1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2667-84A4-47E6-BBA4-6B206603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903-1AA4-9B6A-F629-EE7AF276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BDA5-EEDC-FB37-9CA5-9D3120C7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BE46-2C41-605A-4E91-C959447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7CB1-918E-5842-5643-D5E5BC7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CF09-34BE-7E5C-FB9E-F30D8ECD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B6A1-D57B-E8C0-741C-B9DE91C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4846-2015-E399-5B7D-BD0665E4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8167-CB4B-805A-7C26-2E9C53F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4DC4-642C-6017-8CBF-9A2D785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09DC-E145-9FA6-C1E3-DF01E57B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38E3-06B8-4454-A060-1E9619A3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E8C5-697F-1AE9-737B-69A3782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E09C-BF8B-EA59-7CF3-11FA8C6E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943E-E13F-37FB-6031-BD6C1E4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D54D-79A9-55B7-E99E-217F4E2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546-3672-8454-4710-9B6FFF6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0442-72BA-BB0E-B9BB-596118A1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B23C-8F33-D955-A425-3EB947F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6D6F-651A-9E42-3AE8-1028CC11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D2D8-9F6C-6BF1-03BE-9BA8E1CA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E902-61C0-F33E-E1C6-612D7193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0EC3-FF25-C4F5-00AE-FB21A577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2967-A406-24E8-65A4-6DC245E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2C3-7DE0-C172-7AB8-08E85DE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B625-11CD-5E46-AE1B-6762909A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D93F-DB09-8892-E8FA-2E1492C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CCB5-FA6C-E658-39F5-C1297D5D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0B401-0FCE-9820-FE76-C08C032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F7EC-D776-2E55-4EF2-83DD142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B6042-C061-743D-B1DD-E486821F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4A7D-BEF7-A7AA-3CAE-E7EAF42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020C-9B35-9238-4B31-243A438E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7C21-AAEB-BC15-B029-4F2A4C93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B0D5-8BCB-2008-7BD1-2D608347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D7C90-1541-D1EF-9DE6-38403488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6AEDA-DC55-2C35-F960-CFACDE63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910E-AF3C-7640-432F-C9547277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AF49-E278-A21D-2B60-FC38269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126D1-03AE-6FBF-3790-E3052967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ADB7-7139-3C52-CAEE-0DBBE86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481B-CB30-5A0A-0E2A-C62CD27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A6D17-C542-B442-E4AE-D62E398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F3FE4-726E-9C11-9710-B5270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EC12E-9490-380D-3955-3EC2162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7435-EB9C-5C0A-0110-701183F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0946-9FB0-46EE-E8CE-4C7B724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BC5D-41CC-0264-8D2E-FE9AFDBE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AEEF-F324-B770-5725-546AEF1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CD8D-48C2-123D-0CF0-333091ED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3A95-CE7E-62BF-1260-EBBA48D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9B56-F37E-3EFA-3CB0-082CCA2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8A21-BB3B-7357-B3C6-4699D1CB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ADA-B102-2AC5-D835-2F1CE4E1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C8749-2795-E5F6-48AE-2E6D7348A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E9950-EDE2-B045-3499-C2995A4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0633-18ED-232C-8826-5BF952A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09ED-3806-4155-1B5D-99627E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A136-2C44-62B1-13AB-A1A5C0D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579F-1073-6CA3-F65B-03684969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A361-A609-8CF3-B0FE-3C664C56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3FDE-24DE-8B82-D1A9-D25916D2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1799-D348-D28A-F34D-9BE77F413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6FF-F9FB-13BB-C737-0867C9A8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5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 smtClean="0"/>
                        <m:t>Tejas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en-US" sz="2400" dirty="0" smtClean="0"/>
                        <m:t>Kakad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6A6A1-8D83-61F3-66D9-5F2B7C709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0F3B12-F53B-27D9-E255-1E2EFFF063BA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DE268-2486-FEAB-365B-0856122A80E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751CE-50E3-2933-3E5B-78564507735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82DC5-DD56-7292-8941-A50D5C6242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FFCA26-21E4-4CF3-82CC-B82800930D2C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CFE4E-5920-14FE-DE85-3E54DF24684A}"/>
              </a:ext>
            </a:extLst>
          </p:cNvPr>
          <p:cNvCxnSpPr>
            <a:stCxn id="22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ADC49-773F-3062-7115-71A3DD8CD33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FBAB50-F8D6-AC6F-135F-1104FA34C77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E0304-96F0-2D65-8C05-5B994C314DF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A6B296-3FBB-C777-D007-52F8AD58C8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A3988-067C-D800-0BBB-3E02C1475752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708C90-EBD4-A6A8-A930-E527A43DBCD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</a:t>
            </a:r>
            <a:r>
              <a:rPr lang="en-US" dirty="0">
                <a:solidFill>
                  <a:srgbClr val="00B050"/>
                </a:solidFill>
              </a:rPr>
              <a:t>450 million</a:t>
            </a:r>
            <a:r>
              <a:rPr lang="en-US" dirty="0"/>
              <a:t> active monthly users (as of 2022), records </a:t>
            </a:r>
            <a:r>
              <a:rPr lang="en-US" dirty="0">
                <a:solidFill>
                  <a:srgbClr val="00B050"/>
                </a:solidFill>
              </a:rPr>
              <a:t>(tens of) thousands of measurements </a:t>
            </a:r>
            <a:r>
              <a:rPr lang="en-US" dirty="0"/>
              <a:t>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</a:t>
            </a:r>
            <a:r>
              <a:rPr lang="en-US" dirty="0">
                <a:solidFill>
                  <a:srgbClr val="00B050"/>
                </a:solidFill>
              </a:rPr>
              <a:t>2 billion </a:t>
            </a:r>
            <a:r>
              <a:rPr lang="en-US" dirty="0"/>
              <a:t>pixel values. Even a 500 x 500 pixel color image has </a:t>
            </a:r>
            <a:r>
              <a:rPr lang="en-US" dirty="0">
                <a:solidFill>
                  <a:srgbClr val="00B050"/>
                </a:solidFill>
              </a:rPr>
              <a:t>750,000</a:t>
            </a:r>
            <a:r>
              <a:rPr lang="en-US" dirty="0"/>
              <a:t>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</a:t>
            </a:r>
            <a:r>
              <a:rPr lang="en-US" dirty="0">
                <a:solidFill>
                  <a:srgbClr val="00B050"/>
                </a:solidFill>
              </a:rPr>
              <a:t>3 billion</a:t>
            </a:r>
            <a:r>
              <a:rPr lang="en-US" dirty="0"/>
              <a:t>+ base pairs. Genetic datasets often contain information on </a:t>
            </a:r>
            <a:r>
              <a:rPr lang="en-US" dirty="0">
                <a:solidFill>
                  <a:srgbClr val="00B050"/>
                </a:solidFill>
              </a:rPr>
              <a:t>100s of thousands</a:t>
            </a:r>
            <a:r>
              <a:rPr lang="en-US" dirty="0"/>
              <a:t>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e-mail me to set up research meeting by next week if you’re interested in doing final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Everyone else will be opting into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2613</Words>
  <Application>Microsoft Office PowerPoint</Application>
  <PresentationFormat>Widescreen</PresentationFormat>
  <Paragraphs>367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Recall: Concentration Inequalities</vt:lpstr>
      <vt:lpstr>Recall: Concentration Inequalities</vt:lpstr>
      <vt:lpstr>Last Time: Chernoff Bounds</vt:lpstr>
      <vt:lpstr>Last Time: Median-of-Means Framework</vt:lpstr>
      <vt:lpstr>Trivia Question #3 (Max Load)</vt:lpstr>
      <vt:lpstr>Last Time: Max Load</vt:lpstr>
      <vt:lpstr>Hashing</vt:lpstr>
      <vt:lpstr>Dealing with Collisions</vt:lpstr>
      <vt:lpstr>Collisions and Max Load</vt:lpstr>
      <vt:lpstr>Hashing</vt:lpstr>
      <vt:lpstr>End of Probability Unit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2024-02-06T22:28:18Z</dcterms:created>
  <dcterms:modified xsi:type="dcterms:W3CDTF">2024-02-06T23:21:42Z</dcterms:modified>
</cp:coreProperties>
</file>