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861" r:id="rId2"/>
    <p:sldId id="989" r:id="rId3"/>
    <p:sldId id="1122" r:id="rId4"/>
    <p:sldId id="1118" r:id="rId5"/>
    <p:sldId id="1116" r:id="rId6"/>
    <p:sldId id="1127" r:id="rId7"/>
    <p:sldId id="1128" r:id="rId8"/>
    <p:sldId id="1119" r:id="rId9"/>
    <p:sldId id="1120" r:id="rId10"/>
    <p:sldId id="1131" r:id="rId11"/>
    <p:sldId id="1129" r:id="rId12"/>
    <p:sldId id="1133" r:id="rId13"/>
    <p:sldId id="1132" r:id="rId14"/>
    <p:sldId id="1145" r:id="rId15"/>
    <p:sldId id="1134" r:id="rId16"/>
    <p:sldId id="1141" r:id="rId17"/>
    <p:sldId id="1144" r:id="rId18"/>
    <p:sldId id="1142" r:id="rId19"/>
    <p:sldId id="1135" r:id="rId20"/>
    <p:sldId id="1137" r:id="rId21"/>
    <p:sldId id="1140" r:id="rId22"/>
    <p:sldId id="1146" r:id="rId23"/>
    <p:sldId id="1108" r:id="rId24"/>
    <p:sldId id="1148" r:id="rId25"/>
    <p:sldId id="1157" r:id="rId26"/>
    <p:sldId id="1158" r:id="rId27"/>
    <p:sldId id="1152" r:id="rId28"/>
    <p:sldId id="1147" r:id="rId29"/>
    <p:sldId id="1149" r:id="rId30"/>
    <p:sldId id="1150" r:id="rId31"/>
    <p:sldId id="1151" r:id="rId32"/>
    <p:sldId id="1154" r:id="rId33"/>
    <p:sldId id="1153" r:id="rId34"/>
    <p:sldId id="1155" r:id="rId35"/>
    <p:sldId id="115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D2D9-2202-4E18-9E72-FC3942BD9A4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B871A-5A07-4726-BE9E-1C244A029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1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7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62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1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13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7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67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4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3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9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1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2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4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8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8866-9981-28D5-9DBD-A7D11D0E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8700E-28D0-D297-F74F-6B7E7545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4D52-9CC2-1725-ECC9-B7FD24F8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DCAA6-0745-4461-5313-136E2418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50A3-E513-0DAE-5471-0570B779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6961-FA4D-8285-09BE-967F27E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3E2B-CCB2-7A9D-7992-468995B2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25B-C879-F814-8802-7FD318FF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85E8-AFE0-33DF-22F4-6782F2F1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F24B-1310-F6F8-160F-9FEFDC5B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BBA2-9CA0-D7E4-EE51-B7BBC1FAA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C2DA-E37C-8185-78F4-4C604DC6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627D-4101-EA47-A5F2-EC3D8B2F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9670-D670-CBA2-355E-6ACA38B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1290-D6D5-3CE9-BC93-7E1FCC38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68BB-76A5-7D45-ED49-38D765F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ED78-7D62-5909-507F-7CB9B9F1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D088-0A25-BC3F-1776-17BF418A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DC73-ACE1-F1E1-7727-24CFCF81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C59E9-C001-9E05-40EB-925FC0CD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6BF-DDD5-42F5-33F6-1FB975D4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024E-DA94-C29B-20E7-CF1B85DB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C851-42AB-94A8-D014-F440280C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8B6C-2D36-FE4C-65CF-4F194218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91DA-0C18-01FA-66AB-D60B6D0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D44C-DCA3-FD73-6C89-5AADC1C7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FE80-1060-27AA-D22B-609719FA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1755-7C9D-1C18-082F-D6E524C9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22B14-F809-9583-039C-7E6F2444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BEC9-EDD6-8B2E-9461-67F8CD51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169F-2D98-7BEC-1E42-28858ECC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6AF8-5FE6-8731-1CC6-23132446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6BC6-9707-672F-09B1-2BC8498E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CEE0-FA0E-B3AD-8677-54CB3BC5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87648-62BE-C6ED-3CB8-1C826660F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6B370-52A5-B88E-6094-AA0DE9CE0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C4F94-D69F-4A51-CA3F-DB1B7B4D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E77EC-D95A-61EB-7CAD-1BA95A68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11155-C191-A30E-F5DC-F40228B5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3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C757-2833-5436-1AFC-F7BDD92F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CF6A7-FC8D-1522-7B86-37C987AA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C6B74-6241-FF70-D2DF-B42EF45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A48B6-24CB-EB7D-8BF6-554BA8B2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25E3F-08B1-A255-590F-08093FF6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5F7E0-BF0D-9190-E641-611D6102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3CBC4-9489-E72D-AA94-28ED4DD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0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FF3B-65BB-B303-54A0-5B06ED53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8E6D-4F26-8E54-7BE0-1D0D42EC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4595B-4003-9669-50AC-79101C74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3CAE-FE6E-A78F-1B97-C9192A54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E460F-8A42-971D-C537-CFB54E53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4694-F193-14A8-F097-D97B8656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5872-DD65-425A-188B-2D39213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08B25-34BD-374E-F6AA-7966CAC00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34A5-B055-CB48-68CD-F3B863730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F682-33EE-C508-7618-18B4DC4D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2001E-20E1-C24C-A57B-ADD0C7B0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66AB7-C1E7-A740-0237-39F1C6D7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AECC8-6A27-B041-2CCC-9BCED0C7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69764-6D7A-039F-D9DF-845571ED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6EDC-2D96-CDF9-8D7E-7E8155266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1F3A-7253-4F52-B200-814B70784FD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B317-BA67-FD66-4B3E-A02C97785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859F-8E8D-D54E-28B2-8C07EE4BD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2DC89-2921-48B9-91E5-FECD7B08E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20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19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5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BUT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02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Charging argument</a:t>
                </a:r>
                <a:r>
                  <a:rPr lang="en-US" dirty="0"/>
                  <a:t>: Give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the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two dollars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Charging argument</a:t>
                </a:r>
                <a:r>
                  <a:rPr lang="en-US" dirty="0"/>
                  <a:t>: Give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the maximal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two dollars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can be incident to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Enough money for each edge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pay for the adjacent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the maximum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be incident to some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 any maximal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All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have been paid by some edge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19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8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153445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be the incident edges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(we can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empty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not incident to two edges)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1534455"/>
              </a:xfrm>
              <a:blipFill>
                <a:blip r:embed="rId3"/>
                <a:stretch>
                  <a:fillRect l="-1071" t="-6349" r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45B83-EF39-EC59-8DE5-518D0A041ACA}"/>
                  </a:ext>
                </a:extLst>
              </p:cNvPr>
              <p:cNvSpPr txBox="1"/>
              <p:nvPr/>
            </p:nvSpPr>
            <p:spPr>
              <a:xfrm>
                <a:off x="2868706" y="3429000"/>
                <a:ext cx="4177554" cy="590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45B83-EF39-EC59-8DE5-518D0A0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06" y="3429000"/>
                <a:ext cx="4177554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D7AB4-9D54-32B2-B7BB-E29CE0A754BF}"/>
                  </a:ext>
                </a:extLst>
              </p:cNvPr>
              <p:cNvSpPr txBox="1"/>
              <p:nvPr/>
            </p:nvSpPr>
            <p:spPr>
              <a:xfrm>
                <a:off x="3827929" y="3967687"/>
                <a:ext cx="6096000" cy="108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D7AB4-9D54-32B2-B7BB-E29CE0A7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29" y="3967687"/>
                <a:ext cx="6096000" cy="1083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01D60-26D6-7307-E3B3-9EE371C4616B}"/>
                  </a:ext>
                </a:extLst>
              </p:cNvPr>
              <p:cNvSpPr txBox="1"/>
              <p:nvPr/>
            </p:nvSpPr>
            <p:spPr>
              <a:xfrm>
                <a:off x="4222375" y="4963455"/>
                <a:ext cx="12909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401D60-26D6-7307-E3B3-9EE371C46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375" y="4963455"/>
                <a:ext cx="129091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04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1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 a weighted graph, each edge can have weights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weight of a matching is the sum of the weights of the 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greedy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 </a:t>
                </a:r>
                <a:r>
                  <a:rPr lang="en-US" dirty="0"/>
                  <a:t>/ </a:t>
                </a:r>
                <a:r>
                  <a:rPr lang="en-US" dirty="0">
                    <a:solidFill>
                      <a:srgbClr val="00B050"/>
                    </a:solidFill>
                  </a:rPr>
                  <a:t>YES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14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substream</a:t>
                </a:r>
                <a:r>
                  <a:rPr lang="en-US" dirty="0"/>
                  <a:t> that contains edges with weights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maximal matching obtained by using greedy algorithm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obtained by greedily adding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,…,1,0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Each 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“block” at most two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each of these two edges </a:t>
                </a:r>
                <a:r>
                  <a:rPr lang="en-US"/>
                  <a:t>can “block” </a:t>
                </a:r>
                <a:r>
                  <a:rPr lang="en-US" dirty="0"/>
                  <a:t>at most two edges in the best 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  <a:blipFill>
                <a:blip r:embed="rId3"/>
                <a:stretch>
                  <a:fillRect l="-1098" t="-1754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05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=0,1,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substream</a:t>
                </a:r>
                <a:r>
                  <a:rPr lang="en-US" dirty="0"/>
                  <a:t> that contains edges with weights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maximal matching obtained by using greedy algorithm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obtained by greedily adding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,…,1,0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 is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[CrouchStubbs14]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00129" cy="4859260"/>
              </a:xfrm>
              <a:blipFill>
                <a:blip r:embed="rId3"/>
                <a:stretch>
                  <a:fillRect l="-1098" t="-1754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8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Greedy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 a weighted graph, each edge can have weights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weight of a matching is the sum of the weights of the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weighted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[PazSchwartzman17]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1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 in the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function is submodular if it satisfies the “diminishing gains”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Maximize a submodular function across all matchings on a graph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submodular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  <a:endParaRPr lang="en-US" b="1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There exists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≈5.828</m:t>
                    </m:r>
                  </m:oMath>
                </a14:m>
                <a:r>
                  <a:rPr lang="en-US" dirty="0"/>
                  <a:t>-approximation to the maximum weighted matching in the semi-streaming model </a:t>
                </a:r>
                <a:r>
                  <a:rPr lang="en-US" dirty="0">
                    <a:solidFill>
                      <a:schemeClr val="accent1"/>
                    </a:solidFill>
                  </a:rPr>
                  <a:t>[LevinWajc21]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2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Connected graph</a:t>
                </a:r>
                <a:r>
                  <a:rPr lang="en-US" dirty="0"/>
                  <a:t>: There exists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any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vertices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0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18319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Transportation networks</a:t>
            </a:r>
            <a:r>
              <a:rPr lang="en-US" dirty="0"/>
              <a:t>: Analyzing the connectivity of transportation networks, e.g., roads, railways, flight routes, is critical for optimizing routes, planning public transportation, identifying congested areas, and ensuring efficient 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AE00A-F382-0C53-42B2-2BD3C4408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08" y="3466621"/>
            <a:ext cx="5158692" cy="3009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F6B81-7372-9391-8C20-D6D534889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23" y="3792537"/>
            <a:ext cx="6878678" cy="27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18319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Electrical power grids</a:t>
            </a:r>
            <a:r>
              <a:rPr lang="en-US" dirty="0"/>
              <a:t>: Determining the connectivity of an electric power grid is essential for ensuring a reliable and resilient power supply. Identifying isolated components helps in quickly restoring power after outages.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F57EB-101E-BE54-B87A-B30BFC475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57" y="3937747"/>
            <a:ext cx="4107797" cy="2292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23007-DE8F-85F7-349F-2BCBA6FDF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40" y="3821805"/>
            <a:ext cx="3489511" cy="252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8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tree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tree and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forest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union of trees that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92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tree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tree and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Spanning forest</a:t>
                </a:r>
                <a:r>
                  <a:rPr lang="en-US" dirty="0"/>
                  <a:t>: A subgraph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a union of trees that contains all the vertices of the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connected </a:t>
                </a:r>
                <a:r>
                  <a:rPr lang="en-US" dirty="0">
                    <a:solidFill>
                      <a:srgbClr val="FF0000"/>
                    </a:solidFill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spanning tree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79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23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2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</p:txBody>
      </p:sp>
    </p:spTree>
    <p:extLst>
      <p:ext uri="{BB962C8B-B14F-4D97-AF65-F5344CB8AC3E}">
        <p14:creationId xmlns:p14="http://schemas.microsoft.com/office/powerpoint/2010/main" val="261059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Minimum spanning tree algorithms (Kruskal, Prim)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Kruskal: Greedily add minimum weight edge to spanning forest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Prim: Greedily grow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586896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return GRAPH IS CONNECTED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NOT CONNECTED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alternating path</a:t>
            </a:r>
            <a:r>
              <a:rPr lang="en-US" dirty="0"/>
              <a:t> is any path of edges that alternates between edges in and not in the matching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alternating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maximal matching is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if we just wanted to find a maximal matching?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Greedy algorithm</a:t>
                </a:r>
                <a:r>
                  <a:rPr lang="en-US" dirty="0"/>
                  <a:t>: Add each unmatched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stream to the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4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Maximal </a:t>
            </a:r>
            <a:r>
              <a:rPr lang="en-US" dirty="0">
                <a:solidFill>
                  <a:srgbClr val="C00000"/>
                </a:solidFill>
              </a:rPr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Each maximal matching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1422</Words>
  <Application>Microsoft Office PowerPoint</Application>
  <PresentationFormat>Widescreen</PresentationFormat>
  <Paragraphs>220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Semi-streaming Model</vt:lpstr>
      <vt:lpstr>Last Time: Maximum Matching</vt:lpstr>
      <vt:lpstr>Maximal Matching</vt:lpstr>
      <vt:lpstr>Maximal Matching</vt:lpstr>
      <vt:lpstr>Maximal Matching</vt:lpstr>
      <vt:lpstr>PowerPoint Presentation</vt:lpstr>
      <vt:lpstr>PowerPoint Presentation</vt:lpstr>
      <vt:lpstr>Maximal Matching</vt:lpstr>
      <vt:lpstr>Maximal Matching</vt:lpstr>
      <vt:lpstr>Maximal Matching</vt:lpstr>
      <vt:lpstr>Maximal Matching</vt:lpstr>
      <vt:lpstr>Maximal Matching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Matchings in the Semi-Streaming Model</vt:lpstr>
      <vt:lpstr>Connectivity</vt:lpstr>
      <vt:lpstr>PowerPoint Presentation</vt:lpstr>
      <vt:lpstr>PowerPoint Presentation</vt:lpstr>
      <vt:lpstr>Connectivity</vt:lpstr>
      <vt:lpstr>Connectivity</vt:lpstr>
      <vt:lpstr>Spanning Forest</vt:lpstr>
      <vt:lpstr>Spanning Forest</vt:lpstr>
      <vt:lpstr>PowerPoint Presentation</vt:lpstr>
      <vt:lpstr>PowerPoint Presentation</vt:lpstr>
      <vt:lpstr>PowerPoint Presentation</vt:lpstr>
      <vt:lpstr>Spanning Tree</vt:lpstr>
      <vt:lpstr>Spanning Tree</vt:lpstr>
      <vt:lpstr>Connectivity</vt:lpstr>
      <vt:lpstr>Connectivity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17</cp:revision>
  <dcterms:created xsi:type="dcterms:W3CDTF">2023-10-16T19:52:29Z</dcterms:created>
  <dcterms:modified xsi:type="dcterms:W3CDTF">2023-10-18T21:04:08Z</dcterms:modified>
</cp:coreProperties>
</file>