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5" d="100"/>
          <a:sy n="25" d="100"/>
        </p:scale>
        <p:origin x="1704" y="-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309606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On Socially Fair Low-Rank Approximation and Column Subset Selection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31" name="Picture 33" descr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676" y="3524768"/>
            <a:ext cx="7550306" cy="6685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raphic 36" descr="Graphic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637" y="14459308"/>
            <a:ext cx="6426465" cy="2454553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extBox 38"/>
          <p:cNvSpPr txBox="1"/>
          <p:nvPr/>
        </p:nvSpPr>
        <p:spPr>
          <a:xfrm>
            <a:off x="986246" y="3580560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Low-Rank Approximation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968275" y="4334392"/>
                <a:ext cx="9064534" cy="22812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completion problem</a:t>
                </a:r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275" y="4334392"/>
                <a:ext cx="9064534" cy="2281266"/>
              </a:xfrm>
              <a:prstGeom prst="rect">
                <a:avLst/>
              </a:prstGeom>
              <a:blipFill>
                <a:blip r:embed="rId4"/>
                <a:stretch>
                  <a:fillRect l="-1883" t="-535" b="-74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2"/>
              <p:cNvSpPr txBox="1"/>
              <p:nvPr/>
            </p:nvSpPr>
            <p:spPr>
              <a:xfrm>
                <a:off x="982979" y="8205922"/>
                <a:ext cx="7728262" cy="24088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Closed form solution to find optimal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top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right singular vectors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be computed in polynomial time using singular value decomposition (SVD)</a:t>
                </a:r>
              </a:p>
            </p:txBody>
          </p:sp>
        </mc:Choice>
        <mc:Fallback>
          <p:sp>
            <p:nvSpPr>
              <p:cNvPr id="36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9" y="8205922"/>
                <a:ext cx="7728262" cy="2408865"/>
              </a:xfrm>
              <a:prstGeom prst="rect">
                <a:avLst/>
              </a:prstGeom>
              <a:blipFill>
                <a:blip r:embed="rId5"/>
                <a:stretch>
                  <a:fillRect l="-2208" t="-3038" b="-708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880670" y="3580560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4"/>
              <p:cNvSpPr txBox="1"/>
              <p:nvPr/>
            </p:nvSpPr>
            <p:spPr>
              <a:xfrm>
                <a:off x="11880670" y="4326744"/>
                <a:ext cx="9064533" cy="1122230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Fair low-rank approximation is NP-hard to approximation within any constant factor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 the exponential time hypothesis (ETH), fair low-rank approximation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(1)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 to approximate within any constant factor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Recall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Low-rank approximation is exactly solvable in polynomial time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accuracy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time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2ℓ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800" b="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trade-off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exists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low-rank approximation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𝑑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-approximation algorithm for fair column subset selection that uses polynomial time, but with bicriteria rank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70" y="4326744"/>
                <a:ext cx="9064533" cy="11222303"/>
              </a:xfrm>
              <a:prstGeom prst="rect">
                <a:avLst/>
              </a:prstGeom>
              <a:blipFill>
                <a:blip r:embed="rId6"/>
                <a:stretch>
                  <a:fillRect l="-2085" t="-652" r="-195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45"/>
          <p:cNvSpPr txBox="1"/>
          <p:nvPr/>
        </p:nvSpPr>
        <p:spPr>
          <a:xfrm>
            <a:off x="1003940" y="10879737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Column Subset Selection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7"/>
              <p:cNvSpPr txBox="1"/>
              <p:nvPr/>
            </p:nvSpPr>
            <p:spPr>
              <a:xfrm>
                <a:off x="831136" y="11751889"/>
                <a:ext cx="10496493" cy="394325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matrices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structure among noise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Low-rank approximation variant with better interpretability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NP-hard problem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achieve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approximation by volume sampling or local search</a:t>
                </a:r>
              </a:p>
            </p:txBody>
          </p:sp>
        </mc:Choice>
        <mc:Fallback>
          <p:sp>
            <p:nvSpPr>
              <p:cNvPr id="41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36" y="11751889"/>
                <a:ext cx="10496493" cy="3943259"/>
              </a:xfrm>
              <a:prstGeom prst="rect">
                <a:avLst/>
              </a:prstGeom>
              <a:blipFill>
                <a:blip r:embed="rId7"/>
                <a:stretch>
                  <a:fillRect l="-1626" t="-309" r="-1916" b="-386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51"/>
          <p:cNvSpPr txBox="1"/>
          <p:nvPr/>
        </p:nvSpPr>
        <p:spPr>
          <a:xfrm>
            <a:off x="22928580" y="11375924"/>
            <a:ext cx="9029701" cy="572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Section header in 34pt font</a:t>
            </a:r>
          </a:p>
        </p:txBody>
      </p:sp>
      <p:sp>
        <p:nvSpPr>
          <p:cNvPr id="43" name="TextBox 52"/>
          <p:cNvSpPr txBox="1"/>
          <p:nvPr/>
        </p:nvSpPr>
        <p:spPr>
          <a:xfrm>
            <a:off x="22928580" y="12122105"/>
            <a:ext cx="9029701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Optional section descriptor in 21pt font</a:t>
            </a:r>
          </a:p>
        </p:txBody>
      </p:sp>
      <p:sp>
        <p:nvSpPr>
          <p:cNvPr id="44" name="TextBox 53"/>
          <p:cNvSpPr txBox="1"/>
          <p:nvPr/>
        </p:nvSpPr>
        <p:spPr>
          <a:xfrm>
            <a:off x="22918782" y="12716374"/>
            <a:ext cx="9039498" cy="1115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This section is an example of a paragraph.  When creating sections, regardless of whether you're putting in text or images, always try to align to the edges of the yellow guidelines. </a:t>
            </a:r>
          </a:p>
        </p:txBody>
      </p:sp>
      <p:sp>
        <p:nvSpPr>
          <p:cNvPr id="45" name="TextBox 54"/>
          <p:cNvSpPr txBox="1"/>
          <p:nvPr/>
        </p:nvSpPr>
        <p:spPr>
          <a:xfrm>
            <a:off x="22928580" y="10532596"/>
            <a:ext cx="9029701" cy="27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Optional caption for images, charts, and graphs</a:t>
            </a:r>
          </a:p>
        </p:txBody>
      </p:sp>
      <p:sp>
        <p:nvSpPr>
          <p:cNvPr id="48" name="TextBox 60"/>
          <p:cNvSpPr txBox="1"/>
          <p:nvPr/>
        </p:nvSpPr>
        <p:spPr>
          <a:xfrm>
            <a:off x="22905719" y="17368623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905719" y="17994856"/>
            <a:ext cx="6335025" cy="253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References in 14pt font 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Homer W Simpson (2013). “Donuts taste good.” </a:t>
            </a:r>
            <a:r>
              <a:rPr>
                <a:solidFill>
                  <a:srgbClr val="677B8C"/>
                </a:solidFill>
              </a:rPr>
              <a:t>In: IEEE 13th Internation Conference on Data Mining. IEEE, pp. 405-409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Marge Simpson (2010). “Blue hair looks nice.”. </a:t>
            </a:r>
            <a:r>
              <a:rPr>
                <a:solidFill>
                  <a:srgbClr val="677B8C"/>
                </a:solidFill>
              </a:rPr>
              <a:t>In: Nature communications 1, p. 622.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Bart Simpson (2013). “Hello”. </a:t>
            </a:r>
            <a:r>
              <a:rPr>
                <a:solidFill>
                  <a:srgbClr val="677B8C"/>
                </a:solidFill>
              </a:rPr>
              <a:t>In: IEEE Simpsons.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Marge Simpson et al. (2013). “Lorem Ipsum.” </a:t>
            </a:r>
            <a:r>
              <a:rPr>
                <a:solidFill>
                  <a:srgbClr val="677B8C"/>
                </a:solidFill>
              </a:rPr>
              <a:t>In: Advances in Neural Information Processing Systems 26. Ed. by Christopher J. C. Burges et al., pp. 27–29.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8"/>
          <a:srcRect l="11281" b="11572"/>
          <a:stretch>
            <a:fillRect/>
          </a:stretch>
        </p:blipFill>
        <p:spPr>
          <a:xfrm>
            <a:off x="30639512" y="19418089"/>
            <a:ext cx="2166058" cy="2158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37">
            <a:extLst>
              <a:ext uri="{FF2B5EF4-FFF2-40B4-BE49-F238E27FC236}">
                <a16:creationId xmlns:a16="http://schemas.microsoft.com/office/drawing/2014/main" id="{88BD07B8-4DFF-A7A1-5F57-DC9F62962C50}"/>
              </a:ext>
            </a:extLst>
          </p:cNvPr>
          <p:cNvSpPr txBox="1"/>
          <p:nvPr/>
        </p:nvSpPr>
        <p:spPr>
          <a:xfrm>
            <a:off x="14849390" y="781157"/>
            <a:ext cx="11803379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Zhao Song, Simons Institute of Computing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en-US" sz="320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Vakilian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Toyota Technological Institute at Chicago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 P. Woodruff, Carnegie Mellon University and Google Research</a:t>
            </a:r>
          </a:p>
          <a:p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Samson Zhou, Texas A&amp;M University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AF359-64F8-DF6E-8861-C212717E9656}"/>
              </a:ext>
            </a:extLst>
          </p:cNvPr>
          <p:cNvSpPr txBox="1">
            <a:spLocks/>
          </p:cNvSpPr>
          <p:nvPr/>
        </p:nvSpPr>
        <p:spPr>
          <a:xfrm>
            <a:off x="6767970" y="5174604"/>
            <a:ext cx="3414204" cy="3287913"/>
          </a:xfrm>
          <a:prstGeom prst="rect">
            <a:avLst/>
          </a:prstGeom>
        </p:spPr>
        <p:txBody>
          <a:bodyPr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1  3  5 -2  7  0 11  4 -8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0  0 -1  3 13 2  8   6  2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2  5  6  1  4  0  -7  5  3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8  7  2  1 -1 -3 -2 -4 -6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-5 3 -4 -1 -2 -1 0 -3  -1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800" dirty="0"/>
              <a:t>7  1  3  2  4  1  0  11  1</a:t>
            </a:r>
          </a:p>
          <a:p>
            <a:pPr marL="0" indent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BC244-76E6-769B-DE07-78CA255446AF}"/>
              </a:ext>
            </a:extLst>
          </p:cNvPr>
          <p:cNvSpPr/>
          <p:nvPr/>
        </p:nvSpPr>
        <p:spPr>
          <a:xfrm>
            <a:off x="6701002" y="5174603"/>
            <a:ext cx="3414204" cy="2706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3DA7-680F-E192-DF0A-19F41208C626}"/>
                  </a:ext>
                </a:extLst>
              </p:cNvPr>
              <p:cNvSpPr/>
              <p:nvPr/>
            </p:nvSpPr>
            <p:spPr>
              <a:xfrm>
                <a:off x="6168062" y="6314024"/>
                <a:ext cx="4870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523DA7-680F-E192-DF0A-19F41208C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62" y="6314024"/>
                <a:ext cx="48706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616E20-3F81-CB0D-A47F-F7E25C7F7920}"/>
                  </a:ext>
                </a:extLst>
              </p:cNvPr>
              <p:cNvSpPr/>
              <p:nvPr/>
            </p:nvSpPr>
            <p:spPr>
              <a:xfrm>
                <a:off x="8217088" y="8074194"/>
                <a:ext cx="4941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C616E20-3F81-CB0D-A47F-F7E25C7F7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088" y="8074194"/>
                <a:ext cx="49415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Image result for netflix">
            <a:extLst>
              <a:ext uri="{FF2B5EF4-FFF2-40B4-BE49-F238E27FC236}">
                <a16:creationId xmlns:a16="http://schemas.microsoft.com/office/drawing/2014/main" id="{17301364-8FCD-51EC-E227-D7D661A86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53" y="6669655"/>
            <a:ext cx="2823795" cy="13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45">
            <a:extLst>
              <a:ext uri="{FF2B5EF4-FFF2-40B4-BE49-F238E27FC236}">
                <a16:creationId xmlns:a16="http://schemas.microsoft.com/office/drawing/2014/main" id="{CC7B6280-ACA4-8B62-2624-322B141D8FCE}"/>
              </a:ext>
            </a:extLst>
          </p:cNvPr>
          <p:cNvSpPr txBox="1"/>
          <p:nvPr/>
        </p:nvSpPr>
        <p:spPr>
          <a:xfrm>
            <a:off x="920588" y="16959374"/>
            <a:ext cx="90645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Social Fairness</a:t>
            </a:r>
            <a:endParaRPr sz="36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2CF31C6-C11D-08CE-566D-357B65E0DCF4}"/>
              </a:ext>
            </a:extLst>
          </p:cNvPr>
          <p:cNvSpPr txBox="1">
            <a:spLocks/>
          </p:cNvSpPr>
          <p:nvPr/>
        </p:nvSpPr>
        <p:spPr>
          <a:xfrm>
            <a:off x="8127545" y="16599675"/>
            <a:ext cx="3694043" cy="4351338"/>
          </a:xfrm>
          <a:prstGeom prst="rect">
            <a:avLst/>
          </a:prstGeom>
        </p:spPr>
        <p:txBody>
          <a:bodyPr/>
          <a:lstStyle>
            <a:lvl1pPr marL="731556" marR="0" indent="-731556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2319804" marR="0" indent="-85669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3943547" marR="0" indent="-1017321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5531594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699470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845782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9920933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11384047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12847160" marR="0" indent="-1142255" algn="l" defTabSz="2926226" rtl="0" latinLnBrk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89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3000" dirty="0"/>
              <a:t>1  3  5 -2  7  0 11  4 -8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r>
              <a:rPr lang="en-US" sz="3000" dirty="0"/>
              <a:t>0  0 -1  3 13 2  8   6  2</a:t>
            </a:r>
          </a:p>
          <a:p>
            <a:pPr marL="0" indent="0" hangingPunct="1">
              <a:spcBef>
                <a:spcPts val="0"/>
              </a:spcBef>
              <a:buFont typeface="Arial"/>
              <a:buNone/>
            </a:pPr>
            <a:endParaRPr lang="en-US" sz="3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1ECA2C-6A23-73B0-DD82-D4A9FC722B29}"/>
              </a:ext>
            </a:extLst>
          </p:cNvPr>
          <p:cNvSpPr/>
          <p:nvPr/>
        </p:nvSpPr>
        <p:spPr>
          <a:xfrm>
            <a:off x="8127545" y="16599675"/>
            <a:ext cx="3304032" cy="94938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F86DD3-3636-A917-0011-789AB7B4A1DF}"/>
                  </a:ext>
                </a:extLst>
              </p:cNvPr>
              <p:cNvSpPr/>
              <p:nvPr/>
            </p:nvSpPr>
            <p:spPr>
              <a:xfrm>
                <a:off x="752040" y="17756139"/>
                <a:ext cx="6845301" cy="35337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rank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3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3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3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minimizes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lim>
                    </m:limLow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dataset of a protected subpopulation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Ensure solution is equitable to all subpopulations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EF86DD3-3636-A917-0011-789AB7B4A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40" y="17756139"/>
                <a:ext cx="6845301" cy="3533724"/>
              </a:xfrm>
              <a:prstGeom prst="rect">
                <a:avLst/>
              </a:prstGeom>
              <a:blipFill>
                <a:blip r:embed="rId13"/>
                <a:stretch>
                  <a:fillRect l="-1781" t="-1900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2A2B39-8568-7D3B-BB00-5D62FE5A970D}"/>
                  </a:ext>
                </a:extLst>
              </p:cNvPr>
              <p:cNvSpPr/>
              <p:nvPr/>
            </p:nvSpPr>
            <p:spPr>
              <a:xfrm>
                <a:off x="7581897" y="16812755"/>
                <a:ext cx="66140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2A2B39-8568-7D3B-BB00-5D62FE5A9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7" y="16812755"/>
                <a:ext cx="66140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39ACCE-6C24-0822-2A18-983824F6D816}"/>
                  </a:ext>
                </a:extLst>
              </p:cNvPr>
              <p:cNvSpPr/>
              <p:nvPr/>
            </p:nvSpPr>
            <p:spPr>
              <a:xfrm>
                <a:off x="9496358" y="17679683"/>
                <a:ext cx="50622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39ACCE-6C24-0822-2A18-983824F6D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58" y="17679683"/>
                <a:ext cx="506229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E3BF983-AB93-B28C-DEE6-A006EC886408}"/>
              </a:ext>
            </a:extLst>
          </p:cNvPr>
          <p:cNvSpPr txBox="1"/>
          <p:nvPr/>
        </p:nvSpPr>
        <p:spPr>
          <a:xfrm>
            <a:off x="8127545" y="18230596"/>
            <a:ext cx="35032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/>
              <a:t>2  5  6  1  4  0  -7  5  3</a:t>
            </a:r>
          </a:p>
          <a:p>
            <a:pPr marL="0" indent="0">
              <a:buNone/>
            </a:pPr>
            <a:r>
              <a:rPr lang="en-US" sz="3000" dirty="0"/>
              <a:t>8  7  2  1 -1 -3 -2 -4 -6</a:t>
            </a:r>
          </a:p>
          <a:p>
            <a:pPr marL="0" indent="0">
              <a:buNone/>
            </a:pPr>
            <a:r>
              <a:rPr lang="en-US" sz="3000" dirty="0"/>
              <a:t>-5 3 -4 -1 -2 -1 0 -3  -1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B44044-E60E-1304-FE73-C3CC8262EC16}"/>
              </a:ext>
            </a:extLst>
          </p:cNvPr>
          <p:cNvSpPr/>
          <p:nvPr/>
        </p:nvSpPr>
        <p:spPr>
          <a:xfrm>
            <a:off x="8127545" y="18230596"/>
            <a:ext cx="3304032" cy="13849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725440-53B2-C6D2-51B2-823C92EE4921}"/>
              </a:ext>
            </a:extLst>
          </p:cNvPr>
          <p:cNvSpPr txBox="1"/>
          <p:nvPr/>
        </p:nvSpPr>
        <p:spPr>
          <a:xfrm>
            <a:off x="8127545" y="20434815"/>
            <a:ext cx="3304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/>
              <a:t>7  1  3  2  4  1  0  11  1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CF917C2-A0D5-7DDD-AF97-E9FF204EBF77}"/>
                  </a:ext>
                </a:extLst>
              </p:cNvPr>
              <p:cNvSpPr/>
              <p:nvPr/>
            </p:nvSpPr>
            <p:spPr>
              <a:xfrm>
                <a:off x="7581897" y="18643155"/>
                <a:ext cx="67031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CF917C2-A0D5-7DDD-AF97-E9FF204EB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7" y="18643155"/>
                <a:ext cx="67031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53E0F4CE-78EF-BBDF-53C3-BA7B6C787AED}"/>
              </a:ext>
            </a:extLst>
          </p:cNvPr>
          <p:cNvSpPr/>
          <p:nvPr/>
        </p:nvSpPr>
        <p:spPr>
          <a:xfrm>
            <a:off x="8127545" y="20425189"/>
            <a:ext cx="3304032" cy="516197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3C21DF-12CD-92EC-1AE2-F12EF84A85B4}"/>
                  </a:ext>
                </a:extLst>
              </p:cNvPr>
              <p:cNvSpPr/>
              <p:nvPr/>
            </p:nvSpPr>
            <p:spPr>
              <a:xfrm>
                <a:off x="7573625" y="20408540"/>
                <a:ext cx="654282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33C21DF-12CD-92EC-1AE2-F12EF84A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25" y="20408540"/>
                <a:ext cx="65428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BA79F5-70C5-F439-AD4B-32DE73A992D6}"/>
                  </a:ext>
                </a:extLst>
              </p:cNvPr>
              <p:cNvSpPr txBox="1"/>
              <p:nvPr/>
            </p:nvSpPr>
            <p:spPr>
              <a:xfrm>
                <a:off x="11058733" y="19834501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EBA79F5-70C5-F439-AD4B-32DE73A9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733" y="19834501"/>
                <a:ext cx="136563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87FEE1-F47E-25C3-8EC0-0C51B7E7D156}"/>
                  </a:ext>
                </a:extLst>
              </p:cNvPr>
              <p:cNvSpPr txBox="1"/>
              <p:nvPr/>
            </p:nvSpPr>
            <p:spPr>
              <a:xfrm>
                <a:off x="11087744" y="17537390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687FEE1-F47E-25C3-8EC0-0C51B7E7D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744" y="17537390"/>
                <a:ext cx="136563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A4BF64-58C8-7BEC-FAFB-4E4DCC171C78}"/>
                  </a:ext>
                </a:extLst>
              </p:cNvPr>
              <p:cNvSpPr txBox="1"/>
              <p:nvPr/>
            </p:nvSpPr>
            <p:spPr>
              <a:xfrm>
                <a:off x="11058733" y="20988706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A4BF64-58C8-7BEC-FAFB-4E4DCC171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8733" y="20988706"/>
                <a:ext cx="136563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5F1F0D8-2626-A620-74E6-4062DA15A735}"/>
                  </a:ext>
                </a:extLst>
              </p:cNvPr>
              <p:cNvSpPr txBox="1"/>
              <p:nvPr/>
            </p:nvSpPr>
            <p:spPr>
              <a:xfrm>
                <a:off x="9052644" y="19750455"/>
                <a:ext cx="13656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5F1F0D8-2626-A620-74E6-4062DA15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644" y="19750455"/>
                <a:ext cx="136563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7AD21962-90A7-F114-4D5E-636215B4599C}"/>
              </a:ext>
            </a:extLst>
          </p:cNvPr>
          <p:cNvSpPr txBox="1"/>
          <p:nvPr/>
        </p:nvSpPr>
        <p:spPr>
          <a:xfrm>
            <a:off x="773464" y="15695148"/>
            <a:ext cx="6802451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Approximation algorithms use polynomial time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629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4</cp:revision>
  <dcterms:modified xsi:type="dcterms:W3CDTF">2024-12-07T06:25:31Z</dcterms:modified>
</cp:coreProperties>
</file>