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9" d="100"/>
          <a:sy n="19" d="100"/>
        </p:scale>
        <p:origin x="23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6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Adversarially</a:t>
            </a:r>
            <a:r>
              <a:rPr lang="en-US" sz="6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Robust Dense-Sparse Tradeoffs via Heavy-Hitters</a:t>
            </a:r>
            <a:endParaRPr sz="6600"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430700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9"/>
              <p:cNvSpPr txBox="1"/>
              <p:nvPr/>
            </p:nvSpPr>
            <p:spPr>
              <a:xfrm>
                <a:off x="986246" y="4119230"/>
                <a:ext cx="9064534" cy="22702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arrives sequentially and </a:t>
                </a:r>
                <a:r>
                  <a:rPr lang="en-US" sz="3000" i="1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Use space </a:t>
                </a:r>
                <a:r>
                  <a:rPr lang="en-US" sz="3000" i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sublinear</a:t>
                </a:r>
                <a:r>
                  <a: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size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4119230"/>
                <a:ext cx="9064534" cy="2270237"/>
              </a:xfrm>
              <a:prstGeom prst="rect">
                <a:avLst/>
              </a:prstGeom>
              <a:blipFill>
                <a:blip r:embed="rId2"/>
                <a:stretch>
                  <a:fillRect l="-2085" t="-806" r="-2286" b="-77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42"/>
              <p:cNvSpPr txBox="1"/>
              <p:nvPr/>
            </p:nvSpPr>
            <p:spPr>
              <a:xfrm>
                <a:off x="986246" y="7234941"/>
                <a:ext cx="9064534" cy="43184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an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Entropy estimation, linear regression</a:t>
                </a:r>
              </a:p>
            </p:txBody>
          </p:sp>
        </mc:Choice>
        <mc:Fallback xmlns=""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7234941"/>
                <a:ext cx="9064534" cy="4318490"/>
              </a:xfrm>
              <a:prstGeom prst="rect">
                <a:avLst/>
              </a:prstGeom>
              <a:blipFill>
                <a:blip r:embed="rId3"/>
                <a:stretch>
                  <a:fillRect l="-2085" t="-1695" b="-353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037573" y="3430700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Insertion-Deletion Streams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986246" y="6458738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Moments</a:t>
            </a:r>
            <a:endParaRPr sz="3600" dirty="0"/>
          </a:p>
        </p:txBody>
      </p:sp>
      <p:sp>
        <p:nvSpPr>
          <p:cNvPr id="50" name="TextBox 37"/>
          <p:cNvSpPr txBox="1"/>
          <p:nvPr/>
        </p:nvSpPr>
        <p:spPr>
          <a:xfrm>
            <a:off x="14478000" y="802309"/>
            <a:ext cx="116509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P. Woodruff, Carnegie Mellon University and Google Research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Samson Zhou, Texas A&amp;M University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/>
              <p:nvPr/>
            </p:nvSpPr>
            <p:spPr>
              <a:xfrm>
                <a:off x="1906464" y="8924996"/>
                <a:ext cx="6253315" cy="699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64" y="8924996"/>
                <a:ext cx="6253315" cy="69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5">
            <a:extLst>
              <a:ext uri="{FF2B5EF4-FFF2-40B4-BE49-F238E27FC236}">
                <a16:creationId xmlns:a16="http://schemas.microsoft.com/office/drawing/2014/main" id="{241E6EF6-FD48-63C3-3009-B22295ED192A}"/>
              </a:ext>
            </a:extLst>
          </p:cNvPr>
          <p:cNvSpPr txBox="1"/>
          <p:nvPr/>
        </p:nvSpPr>
        <p:spPr>
          <a:xfrm>
            <a:off x="986246" y="11683303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Heavy-Hitters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/>
              <p:nvPr/>
            </p:nvSpPr>
            <p:spPr>
              <a:xfrm>
                <a:off x="960120" y="12432180"/>
                <a:ext cx="9064534" cy="48654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...and no elements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DDoS prevention, iceberg queries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2432180"/>
                <a:ext cx="9064534" cy="4865499"/>
              </a:xfrm>
              <a:prstGeom prst="rect">
                <a:avLst/>
              </a:prstGeom>
              <a:blipFill>
                <a:blip r:embed="rId6"/>
                <a:stretch>
                  <a:fillRect l="-1615" t="-1502" b="-28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/>
              <p:nvPr/>
            </p:nvSpPr>
            <p:spPr>
              <a:xfrm>
                <a:off x="1543904" y="13983575"/>
                <a:ext cx="6253315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04" y="13983575"/>
                <a:ext cx="6253315" cy="1219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5">
            <a:extLst>
              <a:ext uri="{FF2B5EF4-FFF2-40B4-BE49-F238E27FC236}">
                <a16:creationId xmlns:a16="http://schemas.microsoft.com/office/drawing/2014/main" id="{6327F4BC-3A01-364D-F303-2997C0937DE2}"/>
              </a:ext>
            </a:extLst>
          </p:cNvPr>
          <p:cNvSpPr txBox="1"/>
          <p:nvPr/>
        </p:nvSpPr>
        <p:spPr>
          <a:xfrm>
            <a:off x="986246" y="17672003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36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/>
              <p:nvPr/>
            </p:nvSpPr>
            <p:spPr>
              <a:xfrm>
                <a:off x="10983362" y="4188670"/>
                <a:ext cx="11041163" cy="6153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increase or decrease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underlying frequency vector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robust setting,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chosen </a:t>
                </a:r>
                <a:r>
                  <a:rPr lang="en-US" sz="3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/(2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space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estimation,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length of the stream </a:t>
                </a: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Nothing known for constant-factor approximation in space polynomial in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62" y="4188670"/>
                <a:ext cx="11041163" cy="6153416"/>
              </a:xfrm>
              <a:prstGeom prst="rect">
                <a:avLst/>
              </a:prstGeom>
              <a:blipFill>
                <a:blip r:embed="rId8"/>
                <a:stretch>
                  <a:fillRect l="-1325" t="-11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43">
            <a:extLst>
              <a:ext uri="{FF2B5EF4-FFF2-40B4-BE49-F238E27FC236}">
                <a16:creationId xmlns:a16="http://schemas.microsoft.com/office/drawing/2014/main" id="{F7065D55-C12D-E9C2-1D26-77CC8AFB31A0}"/>
              </a:ext>
            </a:extLst>
          </p:cNvPr>
          <p:cNvSpPr txBox="1"/>
          <p:nvPr/>
        </p:nvSpPr>
        <p:spPr>
          <a:xfrm>
            <a:off x="11037572" y="9940756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Dense-Sparse Tradeoffs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/>
              <p:nvPr/>
            </p:nvSpPr>
            <p:spPr>
              <a:xfrm>
                <a:off x="11078575" y="10929417"/>
                <a:ext cx="10945950" cy="42473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observes that the value of the function can change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a lot, but only if the value of the function is SMALL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function has SMALL value, it must be somewhat sparse, can use sparse recovery to identify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Leads to good balancing to handle cases where value of the function changes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575" y="10929417"/>
                <a:ext cx="10945950" cy="4247317"/>
              </a:xfrm>
              <a:prstGeom prst="rect">
                <a:avLst/>
              </a:prstGeom>
              <a:blipFill>
                <a:blip r:embed="rId9"/>
                <a:stretch>
                  <a:fillRect l="-1281" t="-1722" r="-1893" b="-35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/>
              <p:nvPr/>
            </p:nvSpPr>
            <p:spPr>
              <a:xfrm>
                <a:off x="11083837" y="16074908"/>
                <a:ext cx="11293563" cy="39860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solves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-heavy hitters problem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2.5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24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−23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+4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−3)(12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outputs a constant-factor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-estimation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837" y="16074908"/>
                <a:ext cx="11293563" cy="3986091"/>
              </a:xfrm>
              <a:prstGeom prst="rect">
                <a:avLst/>
              </a:prstGeom>
              <a:blipFill>
                <a:blip r:embed="rId10"/>
                <a:stretch>
                  <a:fillRect l="-1079" t="-1529" r="-863" b="-35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43">
            <a:extLst>
              <a:ext uri="{FF2B5EF4-FFF2-40B4-BE49-F238E27FC236}">
                <a16:creationId xmlns:a16="http://schemas.microsoft.com/office/drawing/2014/main" id="{38EA9C22-BD43-7CF0-A1F2-AF6189B04222}"/>
              </a:ext>
            </a:extLst>
          </p:cNvPr>
          <p:cNvSpPr txBox="1"/>
          <p:nvPr/>
        </p:nvSpPr>
        <p:spPr>
          <a:xfrm>
            <a:off x="11083836" y="15117734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9BF2B6-6729-D741-614F-E11EC2CD31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454" y="18013281"/>
            <a:ext cx="9918700" cy="3592814"/>
          </a:xfrm>
          <a:prstGeom prst="rect">
            <a:avLst/>
          </a:prstGeom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8992BEFA-84A5-B9FF-6091-AABBE46820A8}"/>
              </a:ext>
            </a:extLst>
          </p:cNvPr>
          <p:cNvSpPr txBox="1"/>
          <p:nvPr/>
        </p:nvSpPr>
        <p:spPr>
          <a:xfrm>
            <a:off x="986246" y="17276206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Insertion-Only 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0C40A7-959A-648F-F5F4-99F3FC3AD561}"/>
              </a:ext>
            </a:extLst>
          </p:cNvPr>
          <p:cNvSpPr txBox="1"/>
          <p:nvPr/>
        </p:nvSpPr>
        <p:spPr>
          <a:xfrm>
            <a:off x="7474677" y="17297679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[HKM+20]</a:t>
            </a:r>
            <a:endParaRPr 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881CE5-822D-736B-89AA-209CAA834F6D}"/>
              </a:ext>
            </a:extLst>
          </p:cNvPr>
          <p:cNvSpPr txBox="1"/>
          <p:nvPr/>
        </p:nvSpPr>
        <p:spPr>
          <a:xfrm>
            <a:off x="5476402" y="17297679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[BJWY20]</a:t>
            </a:r>
            <a:endParaRPr 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63E6B8-314C-B2E7-AEA1-A1C95856CE0F}"/>
              </a:ext>
            </a:extLst>
          </p:cNvPr>
          <p:cNvSpPr txBox="1"/>
          <p:nvPr/>
        </p:nvSpPr>
        <p:spPr>
          <a:xfrm>
            <a:off x="9516094" y="17296496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[WZ21]</a:t>
            </a:r>
            <a:endParaRPr lang="en-US" sz="3600" dirty="0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282AB17E-29CE-2D2C-D0A7-2F96D2D773D4}"/>
              </a:ext>
            </a:extLst>
          </p:cNvPr>
          <p:cNvSpPr txBox="1"/>
          <p:nvPr/>
        </p:nvSpPr>
        <p:spPr>
          <a:xfrm>
            <a:off x="22377400" y="3472899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/>
              <p:nvPr/>
            </p:nvSpPr>
            <p:spPr>
              <a:xfrm>
                <a:off x="22377400" y="4338530"/>
                <a:ext cx="10287000" cy="2275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heavy-hitter algorithm for turnstile streams that uses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2−2/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∈[1,2]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[GM07]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400" y="4338530"/>
                <a:ext cx="10287000" cy="2275879"/>
              </a:xfrm>
              <a:prstGeom prst="rect">
                <a:avLst/>
              </a:prstGeom>
              <a:blipFill>
                <a:blip r:embed="rId12"/>
                <a:stretch>
                  <a:fillRect l="-1423" t="-3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486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6</cp:revision>
  <dcterms:modified xsi:type="dcterms:W3CDTF">2024-12-07T04:26:21Z</dcterms:modified>
</cp:coreProperties>
</file>