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5"/>
  </p:notesMasterIdLst>
  <p:sldIdLst>
    <p:sldId id="256" r:id="rId2"/>
    <p:sldId id="491" r:id="rId3"/>
    <p:sldId id="1394" r:id="rId4"/>
    <p:sldId id="1395" r:id="rId5"/>
    <p:sldId id="1387" r:id="rId6"/>
    <p:sldId id="1389" r:id="rId7"/>
    <p:sldId id="1392" r:id="rId8"/>
    <p:sldId id="1386" r:id="rId9"/>
    <p:sldId id="264" r:id="rId10"/>
    <p:sldId id="500" r:id="rId11"/>
    <p:sldId id="1382" r:id="rId12"/>
    <p:sldId id="1383" r:id="rId13"/>
    <p:sldId id="623" r:id="rId14"/>
    <p:sldId id="504" r:id="rId15"/>
    <p:sldId id="1381" r:id="rId16"/>
    <p:sldId id="575" r:id="rId17"/>
    <p:sldId id="493" r:id="rId18"/>
    <p:sldId id="495" r:id="rId19"/>
    <p:sldId id="496" r:id="rId20"/>
    <p:sldId id="497" r:id="rId21"/>
    <p:sldId id="498" r:id="rId22"/>
    <p:sldId id="499" r:id="rId23"/>
    <p:sldId id="1375" r:id="rId24"/>
    <p:sldId id="502" r:id="rId25"/>
    <p:sldId id="1388" r:id="rId26"/>
    <p:sldId id="584" r:id="rId27"/>
    <p:sldId id="586" r:id="rId28"/>
    <p:sldId id="587" r:id="rId29"/>
    <p:sldId id="589" r:id="rId30"/>
    <p:sldId id="590" r:id="rId31"/>
    <p:sldId id="591" r:id="rId32"/>
    <p:sldId id="592" r:id="rId33"/>
    <p:sldId id="594" r:id="rId34"/>
    <p:sldId id="595" r:id="rId35"/>
    <p:sldId id="596" r:id="rId36"/>
    <p:sldId id="597" r:id="rId37"/>
    <p:sldId id="577" r:id="rId38"/>
    <p:sldId id="1385" r:id="rId39"/>
    <p:sldId id="579" r:id="rId40"/>
    <p:sldId id="673" r:id="rId41"/>
    <p:sldId id="1376" r:id="rId42"/>
    <p:sldId id="1259" r:id="rId43"/>
    <p:sldId id="1377" r:id="rId44"/>
    <p:sldId id="578" r:id="rId45"/>
    <p:sldId id="1380" r:id="rId46"/>
    <p:sldId id="574" r:id="rId47"/>
    <p:sldId id="599" r:id="rId48"/>
    <p:sldId id="580" r:id="rId49"/>
    <p:sldId id="1378" r:id="rId50"/>
    <p:sldId id="1379" r:id="rId51"/>
    <p:sldId id="1391" r:id="rId52"/>
    <p:sldId id="1390" r:id="rId53"/>
    <p:sldId id="1393"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A0BBC1-4761-48D7-8400-2B742F316D05}" type="datetimeFigureOut">
              <a:rPr lang="en-US" smtClean="0"/>
              <a:t>9/15/2025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6A0BA-BA35-4BD6-B2FE-3E0B664EB149}" type="slidenum">
              <a:rPr lang="en-US" smtClean="0"/>
              <a:t>‹#›</a:t>
            </a:fld>
            <a:endParaRPr lang="en-US"/>
          </a:p>
        </p:txBody>
      </p:sp>
    </p:spTree>
    <p:extLst>
      <p:ext uri="{BB962C8B-B14F-4D97-AF65-F5344CB8AC3E}">
        <p14:creationId xmlns:p14="http://schemas.microsoft.com/office/powerpoint/2010/main" val="3238209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49320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1489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854596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00848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484902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37</a:t>
            </a:fld>
            <a:endParaRPr lang="en-US"/>
          </a:p>
        </p:txBody>
      </p:sp>
    </p:spTree>
    <p:extLst>
      <p:ext uri="{BB962C8B-B14F-4D97-AF65-F5344CB8AC3E}">
        <p14:creationId xmlns:p14="http://schemas.microsoft.com/office/powerpoint/2010/main" val="35771457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40</a:t>
            </a:fld>
            <a:endParaRPr lang="en-US"/>
          </a:p>
        </p:txBody>
      </p:sp>
    </p:spTree>
    <p:extLst>
      <p:ext uri="{BB962C8B-B14F-4D97-AF65-F5344CB8AC3E}">
        <p14:creationId xmlns:p14="http://schemas.microsoft.com/office/powerpoint/2010/main" val="30295498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41</a:t>
            </a:fld>
            <a:endParaRPr lang="en-US"/>
          </a:p>
        </p:txBody>
      </p:sp>
    </p:spTree>
    <p:extLst>
      <p:ext uri="{BB962C8B-B14F-4D97-AF65-F5344CB8AC3E}">
        <p14:creationId xmlns:p14="http://schemas.microsoft.com/office/powerpoint/2010/main" val="112533551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42</a:t>
            </a:fld>
            <a:endParaRPr lang="en-US"/>
          </a:p>
        </p:txBody>
      </p:sp>
    </p:spTree>
    <p:extLst>
      <p:ext uri="{BB962C8B-B14F-4D97-AF65-F5344CB8AC3E}">
        <p14:creationId xmlns:p14="http://schemas.microsoft.com/office/powerpoint/2010/main" val="26021089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r>
              <a:rPr lang="en-US" dirty="0">
                <a:solidFill>
                  <a:srgbClr val="0070C0"/>
                </a:solidFill>
              </a:rPr>
              <a:t>[DworkMcSherryNissimSmith06]</a:t>
            </a:r>
            <a:r>
              <a:rPr lang="en-US" dirty="0"/>
              <a:t> </a:t>
            </a:r>
          </a:p>
        </p:txBody>
      </p:sp>
      <p:sp>
        <p:nvSpPr>
          <p:cNvPr id="4" name="Slide Number Placeholder 3"/>
          <p:cNvSpPr>
            <a:spLocks noGrp="1"/>
          </p:cNvSpPr>
          <p:nvPr>
            <p:ph type="sldNum" sz="quarter" idx="5"/>
          </p:nvPr>
        </p:nvSpPr>
        <p:spPr/>
        <p:txBody>
          <a:bodyPr/>
          <a:lstStyle/>
          <a:p>
            <a:fld id="{E2226E65-ADC9-4F29-BA00-34B3E2F9B8F0}" type="slidenum">
              <a:rPr lang="en-US" smtClean="0"/>
              <a:t>43</a:t>
            </a:fld>
            <a:endParaRPr lang="en-US"/>
          </a:p>
        </p:txBody>
      </p:sp>
    </p:spTree>
    <p:extLst>
      <p:ext uri="{BB962C8B-B14F-4D97-AF65-F5344CB8AC3E}">
        <p14:creationId xmlns:p14="http://schemas.microsoft.com/office/powerpoint/2010/main" val="11491232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843216-0CDD-2068-B671-9805042DAD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35B314-347D-A418-0AD7-FED3E932FF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0492DB-C274-202E-597F-3F37FD275692}"/>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0482A3B5-B666-739B-FFB8-1082DDE0EBD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13229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44</a:t>
            </a:fld>
            <a:endParaRPr lang="en-US"/>
          </a:p>
        </p:txBody>
      </p:sp>
    </p:spTree>
    <p:extLst>
      <p:ext uri="{BB962C8B-B14F-4D97-AF65-F5344CB8AC3E}">
        <p14:creationId xmlns:p14="http://schemas.microsoft.com/office/powerpoint/2010/main" val="375527580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45</a:t>
            </a:fld>
            <a:endParaRPr lang="en-US"/>
          </a:p>
        </p:txBody>
      </p:sp>
    </p:spTree>
    <p:extLst>
      <p:ext uri="{BB962C8B-B14F-4D97-AF65-F5344CB8AC3E}">
        <p14:creationId xmlns:p14="http://schemas.microsoft.com/office/powerpoint/2010/main" val="10353711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46</a:t>
            </a:fld>
            <a:endParaRPr lang="en-US"/>
          </a:p>
        </p:txBody>
      </p:sp>
    </p:spTree>
    <p:extLst>
      <p:ext uri="{BB962C8B-B14F-4D97-AF65-F5344CB8AC3E}">
        <p14:creationId xmlns:p14="http://schemas.microsoft.com/office/powerpoint/2010/main" val="386858198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48</a:t>
            </a:fld>
            <a:endParaRPr lang="en-US"/>
          </a:p>
        </p:txBody>
      </p:sp>
    </p:spTree>
    <p:extLst>
      <p:ext uri="{BB962C8B-B14F-4D97-AF65-F5344CB8AC3E}">
        <p14:creationId xmlns:p14="http://schemas.microsoft.com/office/powerpoint/2010/main" val="7964819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49</a:t>
            </a:fld>
            <a:endParaRPr lang="en-US"/>
          </a:p>
        </p:txBody>
      </p:sp>
    </p:spTree>
    <p:extLst>
      <p:ext uri="{BB962C8B-B14F-4D97-AF65-F5344CB8AC3E}">
        <p14:creationId xmlns:p14="http://schemas.microsoft.com/office/powerpoint/2010/main" val="42911603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50</a:t>
            </a:fld>
            <a:endParaRPr lang="en-US"/>
          </a:p>
        </p:txBody>
      </p:sp>
    </p:spTree>
    <p:extLst>
      <p:ext uri="{BB962C8B-B14F-4D97-AF65-F5344CB8AC3E}">
        <p14:creationId xmlns:p14="http://schemas.microsoft.com/office/powerpoint/2010/main" val="73539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0FC30-05AA-D7F7-3057-1474E49AD2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A1F19F2-17D9-DCD7-7E4F-0866F16A5A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13C502-E808-F0F7-7BBB-1AA46E27BF7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655F48-0527-5512-4E42-93DAF3439042}"/>
              </a:ext>
            </a:extLst>
          </p:cNvPr>
          <p:cNvSpPr>
            <a:spLocks noGrp="1"/>
          </p:cNvSpPr>
          <p:nvPr>
            <p:ph type="sldNum" sz="quarter" idx="5"/>
          </p:nvPr>
        </p:nvSpPr>
        <p:spPr/>
        <p:txBody>
          <a:bodyPr/>
          <a:lstStyle/>
          <a:p>
            <a:fld id="{3486229C-5C56-46D3-8AF7-8CB2C6C5FD7A}" type="slidenum">
              <a:rPr lang="en-US" smtClean="0"/>
              <a:t>51</a:t>
            </a:fld>
            <a:endParaRPr lang="en-US"/>
          </a:p>
        </p:txBody>
      </p:sp>
    </p:spTree>
    <p:extLst>
      <p:ext uri="{BB962C8B-B14F-4D97-AF65-F5344CB8AC3E}">
        <p14:creationId xmlns:p14="http://schemas.microsoft.com/office/powerpoint/2010/main" val="416711060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78866-959A-AF5D-F40A-4825B8BFDD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BB5620-6662-E3ED-5B5A-B352F0A72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16CE1F-88D5-FA1F-BDCF-E087F27D258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68B781-9EBD-02C7-90D2-BFA2B5B43837}"/>
              </a:ext>
            </a:extLst>
          </p:cNvPr>
          <p:cNvSpPr>
            <a:spLocks noGrp="1"/>
          </p:cNvSpPr>
          <p:nvPr>
            <p:ph type="sldNum" sz="quarter" idx="5"/>
          </p:nvPr>
        </p:nvSpPr>
        <p:spPr/>
        <p:txBody>
          <a:bodyPr/>
          <a:lstStyle/>
          <a:p>
            <a:fld id="{3486229C-5C56-46D3-8AF7-8CB2C6C5FD7A}" type="slidenum">
              <a:rPr lang="en-US" smtClean="0"/>
              <a:t>52</a:t>
            </a:fld>
            <a:endParaRPr lang="en-US"/>
          </a:p>
        </p:txBody>
      </p:sp>
    </p:spTree>
    <p:extLst>
      <p:ext uri="{BB962C8B-B14F-4D97-AF65-F5344CB8AC3E}">
        <p14:creationId xmlns:p14="http://schemas.microsoft.com/office/powerpoint/2010/main" val="397427821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B31645-F607-F24B-E3BE-4D699C7124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66CBB2-A29F-89EF-3E1A-D14BF7EC90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377047-6A29-756A-F2A0-47C7D695112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47C0DA-8EBD-D41C-29C1-192F737869F6}"/>
              </a:ext>
            </a:extLst>
          </p:cNvPr>
          <p:cNvSpPr>
            <a:spLocks noGrp="1"/>
          </p:cNvSpPr>
          <p:nvPr>
            <p:ph type="sldNum" sz="quarter" idx="5"/>
          </p:nvPr>
        </p:nvSpPr>
        <p:spPr/>
        <p:txBody>
          <a:bodyPr/>
          <a:lstStyle/>
          <a:p>
            <a:fld id="{3486229C-5C56-46D3-8AF7-8CB2C6C5FD7A}" type="slidenum">
              <a:rPr lang="en-US" smtClean="0"/>
              <a:t>53</a:t>
            </a:fld>
            <a:endParaRPr lang="en-US"/>
          </a:p>
        </p:txBody>
      </p:sp>
    </p:spTree>
    <p:extLst>
      <p:ext uri="{BB962C8B-B14F-4D97-AF65-F5344CB8AC3E}">
        <p14:creationId xmlns:p14="http://schemas.microsoft.com/office/powerpoint/2010/main" val="1108727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119C-8EA6-F445-3632-404D9E4371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F8578A-144B-11AB-C20E-988CA0EB23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C54271-E4CD-6030-8805-B7924CBF11D1}"/>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2DCD7F3F-AA7A-F621-2269-A5C47FF5A078}"/>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46676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ABCD6-F748-E6C6-A840-27E53AC1D2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58CC5-D99B-9CBE-0CDF-9DEA6A37DE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1E7BB1-E7F1-B9A5-8CCA-AF14B3B7965A}"/>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6685F68D-BD07-07D5-B6FC-180EFD39709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4385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972BE-92F4-464D-3D0C-58AFDAC5D8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A2B458-422A-E954-78D1-24937343DB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B83E09-E9C7-2060-CB2C-87C298C2FD2F}"/>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1A239D72-4D2A-638C-9E71-D88332FEF2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58597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3CCC7-FE87-0F79-92CB-7AA1909B08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C13662-B40E-A4D6-72E4-12F94308A6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90C236-CDE4-7A60-7F4F-8519634C367E}"/>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B44A0202-0B48-3895-D73E-8FD1ABF6D3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47803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80DFD2-DD82-9D2B-83E1-94ED3454E5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720306-F7F9-99B5-1026-D70451FACB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9A837F-621A-47F2-CAE6-CE8F7E8D83DC}"/>
              </a:ext>
            </a:extLst>
          </p:cNvPr>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a:extLst>
              <a:ext uri="{FF2B5EF4-FFF2-40B4-BE49-F238E27FC236}">
                <a16:creationId xmlns:a16="http://schemas.microsoft.com/office/drawing/2014/main" id="{49EEAC3B-E34A-FFB9-5BF4-EFE8F1ECCCA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03000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25765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486229C-5C56-46D3-8AF7-8CB2C6C5FD7A}"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038207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D4C4-D9E0-B7BD-6FB7-24F0069D3FD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02B9E4E-177A-A3CC-BE0F-6496DADEEFE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F88617-89F6-493F-D56F-FEB247B031FC}"/>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3F10E154-4EBB-4D24-BFE5-CA90BC4F76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C8A473-0AE5-5A45-3BAD-C6546B74B77E}"/>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136468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09D126-EACD-3569-98D7-A8B3B5FDF3B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82D973C-70CF-EFEC-40B6-B2FA40029BA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47EAEF-2FE5-D142-1EBC-7BB85B3F0114}"/>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4B8CE413-89EA-211E-8C4A-E812C04FD0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9DB88A-636C-9C0C-4FB1-28CACF6A65F3}"/>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50941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9EC3B87-6299-FD4A-684D-3316EA970B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66E176F-ED90-F3A9-F899-C97B5728D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80472D-6C74-2057-2719-8FCB95A15106}"/>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4F316ED8-644A-52D3-B3CA-35F51B4A7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3FDA5-F721-F044-D3FE-671F66A801B1}"/>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212362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4A2AA-EE82-79FD-3FA9-822FAF0CBE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6D5325-C589-3958-A336-4DCC44BD59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66B3-6D69-B5DF-BAB7-C1ED2E1E3A54}"/>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63B7C65E-B239-381F-B868-CCDA84C414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933A06-02B5-9BC8-B0C5-AE3C1C60CE6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95001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304C9-78BC-D4F2-0D4E-D389BACB50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90BBCEB-238D-BB06-FCA6-C5AAA896B17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61BBFE-0200-C906-1B9D-E97C64BBDC02}"/>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70AE84A5-B87D-7C6F-BAFF-CE5798E56A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60E54A-BF68-E3E8-2201-E0AF2ACB5DB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57363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072CD-9200-A5E2-75EE-066ADCBE9F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CE2954C-0820-A8AC-4EF3-634498B7D12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C786B97-890C-4E52-824F-D3B7A2409B9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A40DE9-6334-4154-1F89-505C2F04A501}"/>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6" name="Footer Placeholder 5">
            <a:extLst>
              <a:ext uri="{FF2B5EF4-FFF2-40B4-BE49-F238E27FC236}">
                <a16:creationId xmlns:a16="http://schemas.microsoft.com/office/drawing/2014/main" id="{1C476172-20A9-4320-FB2D-AEA6131615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FC4A15-6870-6A6E-C22A-87124ECB4870}"/>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7913931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1F7EB-6898-29DC-4B9C-D82A6A65A7A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AF4E56-A9D7-DF34-0F58-EBEC5FC71B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B52C5DD-5177-3D75-C63D-78BE1D35ACC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F0B849A-8ECB-0E1B-FBA2-F34203B553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DFC07E8-1BCB-C1D6-C619-8EBF44B153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A965C91-9A36-F174-F8D6-C0EAF08BC0FD}"/>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8" name="Footer Placeholder 7">
            <a:extLst>
              <a:ext uri="{FF2B5EF4-FFF2-40B4-BE49-F238E27FC236}">
                <a16:creationId xmlns:a16="http://schemas.microsoft.com/office/drawing/2014/main" id="{52884968-754C-F77E-A15D-3FB06420C2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5C3047A-D8BE-EE65-9211-D8E88A97508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902926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95C2D-4127-7ADD-AC2B-08BEB075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F97DD8-661F-E7D7-B428-CD034F5B41B6}"/>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4" name="Footer Placeholder 3">
            <a:extLst>
              <a:ext uri="{FF2B5EF4-FFF2-40B4-BE49-F238E27FC236}">
                <a16:creationId xmlns:a16="http://schemas.microsoft.com/office/drawing/2014/main" id="{00B29E22-B7F1-4A83-54DB-05E0601C7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0A1B317-A959-5BDD-D184-5BC410E2F108}"/>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3513421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AA18425-1A98-ACF9-1AE7-0F5A30E6BD41}"/>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3" name="Footer Placeholder 2">
            <a:extLst>
              <a:ext uri="{FF2B5EF4-FFF2-40B4-BE49-F238E27FC236}">
                <a16:creationId xmlns:a16="http://schemas.microsoft.com/office/drawing/2014/main" id="{74C33CAC-38C8-EE3F-BE7C-451CCB699E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4BB9360-2FCC-ACEF-E530-C894A0E42B6C}"/>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4186504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0AC752-EC43-7D3E-DF78-7E759008A9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9A20BBA-E4CA-EBA3-B78E-8854932CEF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7CCDFB1-6CAA-AA28-D318-834072D202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D385FD-6F22-A3F0-F102-466ADCC4CD5F}"/>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6" name="Footer Placeholder 5">
            <a:extLst>
              <a:ext uri="{FF2B5EF4-FFF2-40B4-BE49-F238E27FC236}">
                <a16:creationId xmlns:a16="http://schemas.microsoft.com/office/drawing/2014/main" id="{38720B32-B041-255F-F414-4B666EA81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F59340-B656-A7B0-E6E6-811E79381A2F}"/>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1276503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5AAC7-3ADD-5BE3-9DAE-6BD4434FA6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A484E0-DEB7-D2A9-93CF-5144BE43D8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82533F-3029-49B3-E97E-EC1A62E8C8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1D6A88-0DDF-90F7-11AC-938C22BF0829}"/>
              </a:ext>
            </a:extLst>
          </p:cNvPr>
          <p:cNvSpPr>
            <a:spLocks noGrp="1"/>
          </p:cNvSpPr>
          <p:nvPr>
            <p:ph type="dt" sz="half" idx="10"/>
          </p:nvPr>
        </p:nvSpPr>
        <p:spPr/>
        <p:txBody>
          <a:bodyPr/>
          <a:lstStyle/>
          <a:p>
            <a:fld id="{95446638-F50C-40F2-9994-C5BC35CD3C20}" type="datetimeFigureOut">
              <a:rPr lang="en-US" smtClean="0"/>
              <a:t>9/15/2025</a:t>
            </a:fld>
            <a:endParaRPr lang="en-US"/>
          </a:p>
        </p:txBody>
      </p:sp>
      <p:sp>
        <p:nvSpPr>
          <p:cNvPr id="6" name="Footer Placeholder 5">
            <a:extLst>
              <a:ext uri="{FF2B5EF4-FFF2-40B4-BE49-F238E27FC236}">
                <a16:creationId xmlns:a16="http://schemas.microsoft.com/office/drawing/2014/main" id="{90CFFA73-B77B-7B43-5072-BFBBB23DFD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786B1B-2DB8-4CA9-F558-7591C7F0B40B}"/>
              </a:ext>
            </a:extLst>
          </p:cNvPr>
          <p:cNvSpPr>
            <a:spLocks noGrp="1"/>
          </p:cNvSpPr>
          <p:nvPr>
            <p:ph type="sldNum" sz="quarter" idx="12"/>
          </p:nvPr>
        </p:nvSpPr>
        <p:spPr/>
        <p:txBody>
          <a:bodyPr/>
          <a:lstStyle/>
          <a:p>
            <a:fld id="{96DF1C6D-6CEE-4D44-B84C-F9E008402575}" type="slidenum">
              <a:rPr lang="en-US" smtClean="0"/>
              <a:t>‹#›</a:t>
            </a:fld>
            <a:endParaRPr lang="en-US"/>
          </a:p>
        </p:txBody>
      </p:sp>
    </p:spTree>
    <p:extLst>
      <p:ext uri="{BB962C8B-B14F-4D97-AF65-F5344CB8AC3E}">
        <p14:creationId xmlns:p14="http://schemas.microsoft.com/office/powerpoint/2010/main" val="2346610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4F5633F-41F8-3DB2-B881-D123789C1B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0042F17-2C38-54E9-0118-38228611E33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9EFF84-445D-2366-3575-C321C0804E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446638-F50C-40F2-9994-C5BC35CD3C20}" type="datetimeFigureOut">
              <a:rPr lang="en-US" smtClean="0"/>
              <a:t>9/15/2025</a:t>
            </a:fld>
            <a:endParaRPr lang="en-US"/>
          </a:p>
        </p:txBody>
      </p:sp>
      <p:sp>
        <p:nvSpPr>
          <p:cNvPr id="5" name="Footer Placeholder 4">
            <a:extLst>
              <a:ext uri="{FF2B5EF4-FFF2-40B4-BE49-F238E27FC236}">
                <a16:creationId xmlns:a16="http://schemas.microsoft.com/office/drawing/2014/main" id="{6EC7D982-2EC8-D2DA-C3D0-A6C73C7730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57980FD-82F5-72AC-2CA8-614CA11FB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DF1C6D-6CEE-4D44-B84C-F9E008402575}" type="slidenum">
              <a:rPr lang="en-US" smtClean="0"/>
              <a:t>‹#›</a:t>
            </a:fld>
            <a:endParaRPr lang="en-US"/>
          </a:p>
        </p:txBody>
      </p:sp>
    </p:spTree>
    <p:extLst>
      <p:ext uri="{BB962C8B-B14F-4D97-AF65-F5344CB8AC3E}">
        <p14:creationId xmlns:p14="http://schemas.microsoft.com/office/powerpoint/2010/main" val="21372275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11.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3.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80.png"/><Relationship Id="rId4" Type="http://schemas.openxmlformats.org/officeDocument/2006/relationships/image" Target="../media/image19.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16.jpg"/><Relationship Id="rId3" Type="http://schemas.openxmlformats.org/officeDocument/2006/relationships/image" Target="../media/image21.png"/><Relationship Id="rId7" Type="http://schemas.openxmlformats.org/officeDocument/2006/relationships/image" Target="../media/image15.jp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90.png"/><Relationship Id="rId5" Type="http://schemas.openxmlformats.org/officeDocument/2006/relationships/image" Target="NULL"/><Relationship Id="rId10" Type="http://schemas.openxmlformats.org/officeDocument/2006/relationships/image" Target="../media/image22.png"/><Relationship Id="rId9" Type="http://schemas.openxmlformats.org/officeDocument/2006/relationships/image" Target="../media/image17.jpg"/></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4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0.png"/><Relationship Id="rId4" Type="http://schemas.openxmlformats.org/officeDocument/2006/relationships/image" Target="../media/image31.png"/></Relationships>
</file>

<file path=ppt/slides/_rels/slide45.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7.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image" Target="../media/image52.png"/><Relationship Id="rId7" Type="http://schemas.openxmlformats.org/officeDocument/2006/relationships/image" Target="../media/image49.png"/><Relationship Id="rId2"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26.gi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39C92-3D70-AB71-3789-77AB0D9B1BBC}"/>
              </a:ext>
            </a:extLst>
          </p:cNvPr>
          <p:cNvSpPr>
            <a:spLocks noGrp="1"/>
          </p:cNvSpPr>
          <p:nvPr>
            <p:ph type="ctrTitle"/>
          </p:nvPr>
        </p:nvSpPr>
        <p:spPr>
          <a:xfrm>
            <a:off x="1524000" y="481502"/>
            <a:ext cx="9144000" cy="2387600"/>
          </a:xfrm>
        </p:spPr>
        <p:txBody>
          <a:bodyPr/>
          <a:lstStyle/>
          <a:p>
            <a:r>
              <a:rPr lang="en-US">
                <a:solidFill>
                  <a:srgbClr val="C00000"/>
                </a:solidFill>
              </a:rPr>
              <a:t>A Tutorial on Adversarial Robustness</a:t>
            </a:r>
            <a:endParaRPr lang="en-US" dirty="0">
              <a:solidFill>
                <a:srgbClr val="C00000"/>
              </a:solidFill>
            </a:endParaRPr>
          </a:p>
        </p:txBody>
      </p:sp>
      <p:pic>
        <p:nvPicPr>
          <p:cNvPr id="5" name="Picture 4">
            <a:extLst>
              <a:ext uri="{FF2B5EF4-FFF2-40B4-BE49-F238E27FC236}">
                <a16:creationId xmlns:a16="http://schemas.microsoft.com/office/drawing/2014/main" id="{B0AB2B29-514B-E905-A213-73A2DB0A53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91061" y="3429000"/>
            <a:ext cx="3036277" cy="3036277"/>
          </a:xfrm>
          <a:prstGeom prst="rect">
            <a:avLst/>
          </a:prstGeom>
        </p:spPr>
      </p:pic>
      <p:pic>
        <p:nvPicPr>
          <p:cNvPr id="7" name="Picture 6">
            <a:extLst>
              <a:ext uri="{FF2B5EF4-FFF2-40B4-BE49-F238E27FC236}">
                <a16:creationId xmlns:a16="http://schemas.microsoft.com/office/drawing/2014/main" id="{A9D8B3FA-B472-94AC-D7D4-B79914A06C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84" y="4540738"/>
            <a:ext cx="4618679" cy="1975949"/>
          </a:xfrm>
          <a:prstGeom prst="rect">
            <a:avLst/>
          </a:prstGeom>
        </p:spPr>
      </p:pic>
      <p:pic>
        <p:nvPicPr>
          <p:cNvPr id="9" name="Picture 8">
            <a:extLst>
              <a:ext uri="{FF2B5EF4-FFF2-40B4-BE49-F238E27FC236}">
                <a16:creationId xmlns:a16="http://schemas.microsoft.com/office/drawing/2014/main" id="{C056257B-FA16-833C-A8B3-C4F3F45D46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42062" y="5082930"/>
            <a:ext cx="2857500" cy="1600200"/>
          </a:xfrm>
          <a:prstGeom prst="rect">
            <a:avLst/>
          </a:prstGeom>
        </p:spPr>
      </p:pic>
    </p:spTree>
    <p:extLst>
      <p:ext uri="{BB962C8B-B14F-4D97-AF65-F5344CB8AC3E}">
        <p14:creationId xmlns:p14="http://schemas.microsoft.com/office/powerpoint/2010/main" val="563267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Frequency Moments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734973"/>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oMath>
                </a14:m>
                <a:endParaRPr lang="en-US" dirty="0"/>
              </a:p>
              <a:p>
                <a:pPr>
                  <a:buClr>
                    <a:schemeClr val="tx1"/>
                  </a:buClr>
                </a:pPr>
                <a:r>
                  <a:rPr lang="en-US" dirty="0">
                    <a:solidFill>
                      <a:srgbClr val="00B050"/>
                    </a:solidFill>
                  </a:rPr>
                  <a:t>Motivation</a:t>
                </a:r>
                <a:r>
                  <a:rPr lang="en-US" dirty="0"/>
                  <a:t>: Entropy estimation, linear regression</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2"/>
                <a:stretch>
                  <a:fillRect l="-1071" t="-205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263654" y="3369518"/>
                <a:ext cx="6253315" cy="63177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0"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𝑝</m:t>
                        </m:r>
                      </m:sup>
                    </m:sSubSup>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263654" y="3369518"/>
                <a:ext cx="6253315" cy="631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65986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BA9C3-3702-CEE6-2ADF-3E8393B66E0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9466F46-813A-0FAD-E729-06BAB3806691}"/>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solidFill>
                      <a:srgbClr val="C00000"/>
                    </a:solidFill>
                  </a:rPr>
                  <a:t> Estimation</a:t>
                </a:r>
              </a:p>
            </p:txBody>
          </p:sp>
        </mc:Choice>
        <mc:Fallback xmlns="">
          <p:sp>
            <p:nvSpPr>
              <p:cNvPr id="2" name="Title 1">
                <a:extLst>
                  <a:ext uri="{FF2B5EF4-FFF2-40B4-BE49-F238E27FC236}">
                    <a16:creationId xmlns:a16="http://schemas.microsoft.com/office/drawing/2014/main" id="{B9466F46-813A-0FAD-E729-06BAB3806691}"/>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356A55E7-82C6-AA23-635A-42E58F32F16A}"/>
                  </a:ext>
                </a:extLst>
              </p:cNvPr>
              <p:cNvSpPr>
                <a:spLocks noGrp="1"/>
              </p:cNvSpPr>
              <p:nvPr>
                <p:ph idx="1"/>
              </p:nvPr>
            </p:nvSpPr>
            <p:spPr>
              <a:xfrm>
                <a:off x="838200" y="1825624"/>
                <a:ext cx="10242755" cy="4734973"/>
              </a:xfrm>
            </p:spPr>
            <p:txBody>
              <a:bodyPr>
                <a:normAutofit/>
              </a:bodyPr>
              <a:lstStyle/>
              <a:p>
                <a:pPr>
                  <a:buClr>
                    <a:schemeClr val="tx1"/>
                  </a:buClr>
                </a:pPr>
                <a:r>
                  <a:rPr lang="en-US" dirty="0"/>
                  <a:t>AMS algorithm gives </a:t>
                </a:r>
                <a14:m>
                  <m:oMath xmlns:m="http://schemas.openxmlformats.org/officeDocument/2006/math">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m:t>
                    </m:r>
                  </m:oMath>
                </a14:m>
                <a:r>
                  <a:rPr lang="en-US" dirty="0"/>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t> using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b="0" i="1" smtClean="0">
                                <a:solidFill>
                                  <a:srgbClr val="C00000"/>
                                </a:solidFill>
                                <a:latin typeface="Cambria Math" panose="02040503050406030204" pitchFamily="18" charset="0"/>
                              </a:rPr>
                            </m:ctrlPr>
                          </m:fPr>
                          <m:num>
                            <m:r>
                              <a:rPr lang="en-US" b="0" i="1" smtClean="0">
                                <a:solidFill>
                                  <a:srgbClr val="C00000"/>
                                </a:solidFill>
                                <a:latin typeface="Cambria Math" panose="02040503050406030204" pitchFamily="18" charset="0"/>
                              </a:rPr>
                              <m:t>1</m:t>
                            </m:r>
                          </m:num>
                          <m:den>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b="0" i="1" smtClean="0">
                                <a:solidFill>
                                  <a:srgbClr val="C00000"/>
                                </a:solidFill>
                                <a:latin typeface="Cambria Math" panose="02040503050406030204" pitchFamily="18" charset="0"/>
                              </a:rPr>
                            </m:ctrlPr>
                          </m:funcPr>
                          <m:fName>
                            <m:r>
                              <m:rPr>
                                <m:sty m:val="p"/>
                              </m:rPr>
                              <a:rPr lang="en-US" b="0" i="0" smtClean="0">
                                <a:solidFill>
                                  <a:srgbClr val="C00000"/>
                                </a:solidFill>
                                <a:latin typeface="Cambria Math" panose="02040503050406030204" pitchFamily="18" charset="0"/>
                              </a:rPr>
                              <m:t>log</m:t>
                            </m:r>
                          </m:fName>
                          <m:e>
                            <m:r>
                              <a:rPr lang="en-US" b="0" i="1" smtClean="0">
                                <a:solidFill>
                                  <a:srgbClr val="C00000"/>
                                </a:solidFill>
                                <a:latin typeface="Cambria Math" panose="02040503050406030204" pitchFamily="18" charset="0"/>
                              </a:rPr>
                              <m:t>𝑛</m:t>
                            </m:r>
                          </m:e>
                        </m:func>
                      </m:e>
                    </m:d>
                  </m:oMath>
                </a14:m>
                <a:r>
                  <a:rPr lang="en-US" dirty="0"/>
                  <a:t> bits of communication </a:t>
                </a:r>
                <a:r>
                  <a:rPr lang="en-US" dirty="0">
                    <a:solidFill>
                      <a:schemeClr val="accent1"/>
                    </a:solidFill>
                  </a:rPr>
                  <a:t>[AMS99]</a:t>
                </a:r>
              </a:p>
              <a:p>
                <a:pPr>
                  <a:buClr>
                    <a:schemeClr val="tx1"/>
                  </a:buClr>
                </a:pPr>
                <a:endParaRPr lang="en-US" dirty="0">
                  <a:solidFill>
                    <a:schemeClr val="accent1"/>
                  </a:solidFill>
                </a:endParaRPr>
              </a:p>
              <a:p>
                <a:pPr>
                  <a:buClr>
                    <a:schemeClr val="tx1"/>
                  </a:buClr>
                </a:pPr>
                <a:r>
                  <a:rPr lang="en-US" dirty="0"/>
                  <a:t>Let </a:t>
                </a:r>
                <a14:m>
                  <m:oMath xmlns:m="http://schemas.openxmlformats.org/officeDocument/2006/math">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−1,+1</m:t>
                            </m:r>
                          </m:e>
                        </m:d>
                      </m:e>
                      <m:sup>
                        <m:r>
                          <a:rPr lang="en-US" b="0" i="1" smtClean="0">
                            <a:solidFill>
                              <a:srgbClr val="C00000"/>
                            </a:solidFill>
                            <a:latin typeface="Cambria Math" panose="02040503050406030204" pitchFamily="18" charset="0"/>
                          </a:rPr>
                          <m:t>𝑛</m:t>
                        </m:r>
                      </m:sup>
                    </m:sSup>
                  </m:oMath>
                </a14:m>
                <a:r>
                  <a:rPr lang="en-US" dirty="0"/>
                  <a:t> be a random sign vector</a:t>
                </a:r>
              </a:p>
              <a:p>
                <a:pPr>
                  <a:buClr>
                    <a:schemeClr val="tx1"/>
                  </a:buClr>
                </a:pPr>
                <a:r>
                  <a:rPr lang="en-US" dirty="0"/>
                  <a:t>Let </a:t>
                </a:r>
                <a14:m>
                  <m:oMath xmlns:m="http://schemas.openxmlformats.org/officeDocument/2006/math">
                    <m:r>
                      <a:rPr lang="en-US" b="0" i="1" smtClean="0">
                        <a:solidFill>
                          <a:srgbClr val="C00000"/>
                        </a:solidFill>
                        <a:latin typeface="Cambria Math" panose="02040503050406030204" pitchFamily="18" charset="0"/>
                      </a:rPr>
                      <m:t>𝑍</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𝑠</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𝑓</m:t>
                        </m:r>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1</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2</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2</m:t>
                        </m:r>
                      </m:sub>
                    </m:sSub>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𝑛</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𝑛</m:t>
                        </m:r>
                      </m:sub>
                    </m:sSub>
                  </m:oMath>
                </a14:m>
                <a:endParaRPr lang="en-US" b="0" dirty="0"/>
              </a:p>
            </p:txBody>
          </p:sp>
        </mc:Choice>
        <mc:Fallback xmlns="">
          <p:sp>
            <p:nvSpPr>
              <p:cNvPr id="5" name="Content Placeholder 3">
                <a:extLst>
                  <a:ext uri="{FF2B5EF4-FFF2-40B4-BE49-F238E27FC236}">
                    <a16:creationId xmlns:a16="http://schemas.microsoft.com/office/drawing/2014/main" id="{356A55E7-82C6-AA23-635A-42E58F32F16A}"/>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3"/>
                <a:stretch>
                  <a:fillRect l="-1071"/>
                </a:stretch>
              </a:blipFill>
            </p:spPr>
            <p:txBody>
              <a:bodyPr/>
              <a:lstStyle/>
              <a:p>
                <a:r>
                  <a:rPr lang="en-US">
                    <a:noFill/>
                  </a:rPr>
                  <a:t> </a:t>
                </a:r>
              </a:p>
            </p:txBody>
          </p:sp>
        </mc:Fallback>
      </mc:AlternateContent>
    </p:spTree>
    <p:extLst>
      <p:ext uri="{BB962C8B-B14F-4D97-AF65-F5344CB8AC3E}">
        <p14:creationId xmlns:p14="http://schemas.microsoft.com/office/powerpoint/2010/main" val="3858571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229A5-9A1C-4A3D-BEC4-A0113B6EA8D8}"/>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D9263005-D7FE-4C66-C984-53A956EBE685}"/>
                  </a:ext>
                </a:extLst>
              </p:cNvPr>
              <p:cNvSpPr>
                <a:spLocks noGrp="1"/>
              </p:cNvSpPr>
              <p:nvPr>
                <p:ph type="title"/>
              </p:nvPr>
            </p:nvSpPr>
            <p:spPr/>
            <p:txBody>
              <a:bodyPr/>
              <a:lstStyle/>
              <a:p>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r>
                  <a:rPr lang="en-US" dirty="0">
                    <a:solidFill>
                      <a:srgbClr val="C00000"/>
                    </a:solidFill>
                  </a:rPr>
                  <a:t> Estimation</a:t>
                </a:r>
              </a:p>
            </p:txBody>
          </p:sp>
        </mc:Choice>
        <mc:Fallback xmlns="">
          <p:sp>
            <p:nvSpPr>
              <p:cNvPr id="2" name="Title 1">
                <a:extLst>
                  <a:ext uri="{FF2B5EF4-FFF2-40B4-BE49-F238E27FC236}">
                    <a16:creationId xmlns:a16="http://schemas.microsoft.com/office/drawing/2014/main" id="{D9263005-D7FE-4C66-C984-53A956EBE685}"/>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8DFD944A-28B1-93B7-81BA-DB75EA58EDB0}"/>
                  </a:ext>
                </a:extLst>
              </p:cNvPr>
              <p:cNvSpPr>
                <a:spLocks noGrp="1"/>
              </p:cNvSpPr>
              <p:nvPr>
                <p:ph idx="1"/>
              </p:nvPr>
            </p:nvSpPr>
            <p:spPr>
              <a:xfrm>
                <a:off x="838200" y="1825624"/>
                <a:ext cx="10242755" cy="4734973"/>
              </a:xfrm>
            </p:spPr>
            <p:txBody>
              <a:bodyPr>
                <a:normAutofit/>
              </a:bodyPr>
              <a:lstStyle/>
              <a:p>
                <a:pPr>
                  <a:buClr>
                    <a:schemeClr val="tx1"/>
                  </a:buClr>
                </a:pPr>
                <a14:m>
                  <m:oMath xmlns:m="http://schemas.openxmlformats.org/officeDocument/2006/math">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m:t>
                    </m:r>
                    <m:nary>
                      <m:naryPr>
                        <m:chr m:val="∑"/>
                        <m:supHide m:val="on"/>
                        <m:ctrlPr>
                          <a:rPr lang="en-US" b="0" i="1" smtClean="0">
                            <a:solidFill>
                              <a:srgbClr val="C00000"/>
                            </a:solidFill>
                            <a:latin typeface="Cambria Math" panose="02040503050406030204" pitchFamily="18" charset="0"/>
                          </a:rPr>
                        </m:ctrlPr>
                      </m:naryPr>
                      <m:sub>
                        <m:r>
                          <m:rPr>
                            <m:brk m:alnAt="7"/>
                          </m:rP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𝑗</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sub>
                      <m:sup/>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𝑖</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𝑗</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e>
                    </m:nary>
                  </m:oMath>
                </a14:m>
                <a:endParaRPr lang="en-US" b="0" dirty="0">
                  <a:solidFill>
                    <a:srgbClr val="C00000"/>
                  </a:solidFill>
                </a:endParaRPr>
              </a:p>
              <a:p>
                <a:pPr>
                  <a:buClr>
                    <a:schemeClr val="tx1"/>
                  </a:buClr>
                </a:pPr>
                <a14:m>
                  <m:oMath xmlns:m="http://schemas.openxmlformats.org/officeDocument/2006/math">
                    <m:nary>
                      <m:naryPr>
                        <m:chr m:val="∑"/>
                        <m:supHide m:val="on"/>
                        <m:ctrlPr>
                          <a:rPr lang="en-US" i="1">
                            <a:solidFill>
                              <a:srgbClr val="C00000"/>
                            </a:solidFill>
                            <a:latin typeface="Cambria Math" panose="02040503050406030204" pitchFamily="18" charset="0"/>
                          </a:rPr>
                        </m:ctrlPr>
                      </m:naryPr>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𝑗</m:t>
                        </m:r>
                      </m:sub>
                      <m:sup/>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𝑗</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𝑗</m:t>
                            </m:r>
                          </m:sub>
                        </m:sSub>
                      </m:e>
                    </m:nary>
                    <m:r>
                      <a:rPr lang="en-US" b="0" i="1" smtClean="0">
                        <a:solidFill>
                          <a:srgbClr val="C00000"/>
                        </a:solidFill>
                        <a:latin typeface="Cambria Math" panose="02040503050406030204" pitchFamily="18" charset="0"/>
                      </a:rPr>
                      <m:t>=</m:t>
                    </m:r>
                    <m:d>
                      <m:dPr>
                        <m:ctrlPr>
                          <a:rPr lang="en-US" i="1">
                            <a:solidFill>
                              <a:srgbClr val="C00000"/>
                            </a:solidFill>
                            <a:latin typeface="Cambria Math" panose="02040503050406030204" pitchFamily="18" charset="0"/>
                          </a:rPr>
                        </m:ctrlPr>
                      </m:dPr>
                      <m:e>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1</m:t>
                            </m:r>
                          </m:sub>
                          <m:sup>
                            <m:r>
                              <a:rPr lang="en-US" i="1">
                                <a:solidFill>
                                  <a:srgbClr val="C00000"/>
                                </a:solidFill>
                                <a:latin typeface="Cambria Math" panose="02040503050406030204" pitchFamily="18" charset="0"/>
                              </a:rPr>
                              <m:t>2</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2</m:t>
                            </m:r>
                          </m:sub>
                          <m:sup>
                            <m:r>
                              <a:rPr lang="en-US" i="1">
                                <a:solidFill>
                                  <a:srgbClr val="C00000"/>
                                </a:solidFill>
                                <a:latin typeface="Cambria Math" panose="02040503050406030204" pitchFamily="18" charset="0"/>
                              </a:rPr>
                              <m:t>2</m:t>
                            </m:r>
                          </m:sup>
                        </m:sSubSup>
                        <m:r>
                          <a:rPr lang="en-US" i="1">
                            <a:solidFill>
                              <a:srgbClr val="C00000"/>
                            </a:solidFill>
                            <a:latin typeface="Cambria Math" panose="02040503050406030204" pitchFamily="18" charset="0"/>
                          </a:rPr>
                          <m:t>+…+</m:t>
                        </m:r>
                        <m:sSubSup>
                          <m:sSubSupPr>
                            <m:ctrlPr>
                              <a:rPr lang="en-US" i="1">
                                <a:solidFill>
                                  <a:srgbClr val="C00000"/>
                                </a:solidFill>
                                <a:latin typeface="Cambria Math" panose="02040503050406030204" pitchFamily="18" charset="0"/>
                              </a:rPr>
                            </m:ctrlPr>
                          </m:sSubSup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𝑛</m:t>
                            </m:r>
                          </m:sub>
                          <m:sup>
                            <m:r>
                              <a:rPr lang="en-US" i="1">
                                <a:solidFill>
                                  <a:srgbClr val="C00000"/>
                                </a:solidFill>
                                <a:latin typeface="Cambria Math" panose="02040503050406030204" pitchFamily="18" charset="0"/>
                              </a:rPr>
                              <m:t>2</m:t>
                            </m:r>
                          </m:sup>
                        </m:sSubSup>
                      </m:e>
                    </m:d>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oMath>
                </a14:m>
                <a:endParaRPr lang="en-US" b="0" dirty="0">
                  <a:solidFill>
                    <a:srgbClr val="C00000"/>
                  </a:solidFill>
                </a:endParaRPr>
              </a:p>
              <a:p>
                <a:pPr>
                  <a:buClr>
                    <a:schemeClr val="tx1"/>
                  </a:buClr>
                </a:pPr>
                <a:endParaRPr lang="en-US" b="0" dirty="0">
                  <a:solidFill>
                    <a:srgbClr val="C00000"/>
                  </a:solidFill>
                </a:endParaRPr>
              </a:p>
              <a:p>
                <a:pPr>
                  <a:buClr>
                    <a:schemeClr val="tx1"/>
                  </a:buClr>
                </a:pPr>
                <a14:m>
                  <m:oMath xmlns:m="http://schemas.openxmlformats.org/officeDocument/2006/math">
                    <m:r>
                      <m:rPr>
                        <m:sty m:val="p"/>
                      </m:rPr>
                      <a:rPr lang="en-US" b="0" i="0" smtClean="0">
                        <a:solidFill>
                          <a:srgbClr val="C00000"/>
                        </a:solidFill>
                        <a:latin typeface="Cambria Math" panose="02040503050406030204" pitchFamily="18" charset="0"/>
                      </a:rPr>
                      <m:t>E</m:t>
                    </m:r>
                    <m:r>
                      <a:rPr lang="en-US"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r>
                      <a:rPr lang="en-US" b="0" i="1" smtClean="0">
                        <a:solidFill>
                          <a:srgbClr val="C00000"/>
                        </a:solidFill>
                        <a:latin typeface="Cambria Math" panose="02040503050406030204" pitchFamily="18" charset="0"/>
                      </a:rPr>
                      <m:t>]</m:t>
                    </m:r>
                    <m:r>
                      <a:rPr lang="en-US" i="1">
                        <a:solidFill>
                          <a:srgbClr val="C00000"/>
                        </a:solidFill>
                        <a:latin typeface="Cambria Math" panose="02040503050406030204" pitchFamily="18" charset="0"/>
                      </a:rPr>
                      <m:t>=</m:t>
                    </m:r>
                    <m:nary>
                      <m:naryPr>
                        <m:chr m:val="∑"/>
                        <m:supHide m:val="on"/>
                        <m:ctrlPr>
                          <a:rPr lang="en-US" i="1">
                            <a:solidFill>
                              <a:srgbClr val="C00000"/>
                            </a:solidFill>
                            <a:latin typeface="Cambria Math" panose="02040503050406030204" pitchFamily="18" charset="0"/>
                          </a:rPr>
                        </m:ctrlPr>
                      </m:naryPr>
                      <m:sub>
                        <m:r>
                          <m:rPr>
                            <m:brk m:alnAt="7"/>
                          </m:rPr>
                          <a:rPr lang="en-US" i="1">
                            <a:solidFill>
                              <a:srgbClr val="C00000"/>
                            </a:solidFill>
                            <a:latin typeface="Cambria Math" panose="02040503050406030204" pitchFamily="18" charset="0"/>
                          </a:rPr>
                          <m:t>𝑖</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𝑗</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m:t>
                        </m:r>
                      </m:sub>
                      <m:sup/>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i="1">
                                <a:solidFill>
                                  <a:srgbClr val="C00000"/>
                                </a:solidFill>
                                <a:latin typeface="Cambria Math" panose="02040503050406030204" pitchFamily="18" charset="0"/>
                              </a:rPr>
                              <m:t>𝑗</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𝑗</m:t>
                            </m:r>
                          </m:sub>
                        </m:sSub>
                      </m:e>
                    </m:nary>
                  </m:oMath>
                </a14:m>
                <a:endParaRPr lang="en-US" dirty="0">
                  <a:solidFill>
                    <a:srgbClr val="C00000"/>
                  </a:solidFill>
                </a:endParaRPr>
              </a:p>
              <a:p>
                <a:pPr>
                  <a:buClr>
                    <a:schemeClr val="tx1"/>
                  </a:buClr>
                </a:pPr>
                <a14:m>
                  <m:oMath xmlns:m="http://schemas.openxmlformats.org/officeDocument/2006/math">
                    <m:r>
                      <m:rPr>
                        <m:sty m:val="p"/>
                      </m:rPr>
                      <a:rPr lang="en-US" b="0" i="0" smtClean="0">
                        <a:solidFill>
                          <a:srgbClr val="C00000"/>
                        </a:solidFill>
                        <a:latin typeface="Cambria Math" panose="02040503050406030204" pitchFamily="18" charset="0"/>
                      </a:rPr>
                      <m:t>Var</m:t>
                    </m:r>
                    <m:d>
                      <m:dPr>
                        <m:begChr m:val="["/>
                        <m:endChr m:val="]"/>
                        <m:ctrlPr>
                          <a:rPr lang="en-US" b="0" i="1" smtClean="0">
                            <a:solidFill>
                              <a:srgbClr val="C00000"/>
                            </a:solidFill>
                            <a:latin typeface="Cambria Math" panose="02040503050406030204" pitchFamily="18" charset="0"/>
                          </a:rPr>
                        </m:ctrlPr>
                      </m:dPr>
                      <m:e>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2</m:t>
                            </m:r>
                          </m:sup>
                        </m:sSup>
                      </m:e>
                    </m:d>
                    <m:r>
                      <a:rPr lang="en-US" b="0" i="1"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E</m:t>
                    </m:r>
                    <m:d>
                      <m:dPr>
                        <m:begChr m:val="["/>
                        <m:endChr m:val="]"/>
                        <m:ctrlPr>
                          <a:rPr lang="en-US" i="1">
                            <a:solidFill>
                              <a:srgbClr val="C00000"/>
                            </a:solidFill>
                            <a:latin typeface="Cambria Math" panose="02040503050406030204" pitchFamily="18" charset="0"/>
                          </a:rPr>
                        </m:ctrlPr>
                      </m:dPr>
                      <m:e>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𝑍</m:t>
                            </m:r>
                          </m:e>
                          <m:sup>
                            <m:r>
                              <a:rPr lang="en-US" b="0" i="1" smtClean="0">
                                <a:solidFill>
                                  <a:srgbClr val="C00000"/>
                                </a:solidFill>
                                <a:latin typeface="Cambria Math" panose="02040503050406030204" pitchFamily="18" charset="0"/>
                              </a:rPr>
                              <m:t>4</m:t>
                            </m:r>
                          </m:sup>
                        </m:sSup>
                      </m:e>
                    </m:d>
                    <m:r>
                      <a:rPr lang="en-US" i="1">
                        <a:solidFill>
                          <a:srgbClr val="C00000"/>
                        </a:solidFill>
                        <a:latin typeface="Cambria Math" panose="02040503050406030204" pitchFamily="18" charset="0"/>
                      </a:rPr>
                      <m:t>=</m:t>
                    </m:r>
                    <m:nary>
                      <m:naryPr>
                        <m:chr m:val="∑"/>
                        <m:supHide m:val="on"/>
                        <m:ctrlPr>
                          <a:rPr lang="en-US" i="1">
                            <a:solidFill>
                              <a:srgbClr val="C00000"/>
                            </a:solidFill>
                            <a:latin typeface="Cambria Math" panose="02040503050406030204" pitchFamily="18" charset="0"/>
                          </a:rPr>
                        </m:ctrlPr>
                      </m:naryPr>
                      <m:sub>
                        <m:r>
                          <a:rPr lang="en-US" b="0" i="1" smtClean="0">
                            <a:solidFill>
                              <a:srgbClr val="C00000"/>
                            </a:solidFill>
                            <a:latin typeface="Cambria Math" panose="02040503050406030204" pitchFamily="18" charset="0"/>
                          </a:rPr>
                          <m:t>𝑎</m:t>
                        </m:r>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𝑏</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𝑐</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𝑑</m:t>
                        </m:r>
                        <m:r>
                          <a:rPr lang="en-US" i="1">
                            <a:solidFill>
                              <a:srgbClr val="C00000"/>
                            </a:solidFill>
                            <a:latin typeface="Cambria Math" panose="02040503050406030204" pitchFamily="18" charset="0"/>
                          </a:rPr>
                          <m:t>∈</m:t>
                        </m:r>
                        <m:d>
                          <m:dPr>
                            <m:begChr m:val="["/>
                            <m:endChr m:val="]"/>
                            <m:ctrlPr>
                              <a:rPr lang="en-US" b="0"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𝑛</m:t>
                            </m:r>
                          </m:e>
                        </m:d>
                      </m:sub>
                      <m:sup/>
                      <m:e>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𝑎</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𝑏</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𝑐</m:t>
                            </m:r>
                          </m:sub>
                        </m:sSub>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𝑠</m:t>
                            </m:r>
                          </m:e>
                          <m:sub>
                            <m:r>
                              <a:rPr lang="en-US" b="0" i="1" smtClean="0">
                                <a:solidFill>
                                  <a:srgbClr val="C00000"/>
                                </a:solidFill>
                                <a:latin typeface="Cambria Math" panose="02040503050406030204" pitchFamily="18" charset="0"/>
                              </a:rPr>
                              <m:t>𝑑</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𝑎</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𝑏</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𝑐</m:t>
                            </m:r>
                          </m:sub>
                        </m:sSub>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𝑑</m:t>
                            </m:r>
                          </m:sub>
                        </m:sSub>
                      </m:e>
                    </m:nary>
                    <m:r>
                      <a:rPr lang="en-US" b="0" i="1" smtClean="0">
                        <a:solidFill>
                          <a:srgbClr val="C00000"/>
                        </a:solidFill>
                        <a:latin typeface="Cambria Math" panose="02040503050406030204" pitchFamily="18" charset="0"/>
                      </a:rPr>
                      <m:t>≤6</m:t>
                    </m:r>
                    <m:sSubSup>
                      <m:sSubSupPr>
                        <m:ctrlPr>
                          <a:rPr lang="en-US" b="0" i="1" smtClean="0">
                            <a:solidFill>
                              <a:srgbClr val="C00000"/>
                            </a:solidFill>
                            <a:latin typeface="Cambria Math" panose="02040503050406030204" pitchFamily="18" charset="0"/>
                          </a:rPr>
                        </m:ctrlPr>
                      </m:sSubSup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up>
                        <m:r>
                          <a:rPr lang="en-US" b="0" i="1" smtClean="0">
                            <a:solidFill>
                              <a:srgbClr val="C00000"/>
                            </a:solidFill>
                            <a:latin typeface="Cambria Math" panose="02040503050406030204" pitchFamily="18" charset="0"/>
                          </a:rPr>
                          <m:t>2</m:t>
                        </m:r>
                      </m:sup>
                    </m:sSubSup>
                  </m:oMath>
                </a14:m>
                <a:endParaRPr lang="en-US" dirty="0">
                  <a:solidFill>
                    <a:srgbClr val="C00000"/>
                  </a:solidFill>
                </a:endParaRPr>
              </a:p>
              <a:p>
                <a:pPr>
                  <a:buClr>
                    <a:schemeClr val="tx1"/>
                  </a:buClr>
                </a:pPr>
                <a:endParaRPr lang="en-US" dirty="0">
                  <a:solidFill>
                    <a:srgbClr val="C00000"/>
                  </a:solidFill>
                </a:endParaRPr>
              </a:p>
              <a:p>
                <a:pPr>
                  <a:buClr>
                    <a:schemeClr val="tx1"/>
                  </a:buClr>
                </a:pPr>
                <a:r>
                  <a:rPr lang="en-US" dirty="0"/>
                  <a:t>Chebyshev’s inequality: the average of </a:t>
                </a:r>
                <a14:m>
                  <m:oMath xmlns:m="http://schemas.openxmlformats.org/officeDocument/2006/math">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e>
                    </m:d>
                  </m:oMath>
                </a14:m>
                <a:r>
                  <a:rPr lang="en-US" dirty="0"/>
                  <a:t> independent instances gets </a:t>
                </a:r>
                <a14:m>
                  <m:oMath xmlns:m="http://schemas.openxmlformats.org/officeDocument/2006/math">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m:t>
                    </m:r>
                  </m:oMath>
                </a14:m>
                <a:r>
                  <a:rPr lang="en-US" dirty="0"/>
                  <a:t>-approximation with probability at least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b="0" i="0" smtClean="0">
                            <a:solidFill>
                              <a:srgbClr val="C00000"/>
                            </a:solidFill>
                            <a:latin typeface="Cambria Math" panose="02040503050406030204" pitchFamily="18" charset="0"/>
                          </a:rPr>
                          <m:t>2</m:t>
                        </m:r>
                      </m:num>
                      <m:den>
                        <m:r>
                          <a:rPr lang="en-US" b="0" i="0" smtClean="0">
                            <a:solidFill>
                              <a:srgbClr val="C00000"/>
                            </a:solidFill>
                            <a:latin typeface="Cambria Math" panose="02040503050406030204" pitchFamily="18" charset="0"/>
                          </a:rPr>
                          <m:t>3</m:t>
                        </m:r>
                      </m:den>
                    </m:f>
                  </m:oMath>
                </a14:m>
                <a:endParaRPr lang="en-US" dirty="0">
                  <a:solidFill>
                    <a:srgbClr val="C00000"/>
                  </a:solidFill>
                </a:endParaRPr>
              </a:p>
              <a:p>
                <a:pPr marL="0" indent="0">
                  <a:buClr>
                    <a:schemeClr val="tx1"/>
                  </a:buClr>
                  <a:buNone/>
                </a:pPr>
                <a:endParaRPr lang="en-US" b="0" dirty="0">
                  <a:solidFill>
                    <a:srgbClr val="C00000"/>
                  </a:solidFill>
                </a:endParaRPr>
              </a:p>
              <a:p>
                <a:pPr marL="0" indent="0">
                  <a:buClr>
                    <a:schemeClr val="tx1"/>
                  </a:buClr>
                  <a:buNone/>
                </a:pPr>
                <a:endParaRPr lang="en-US" b="0" dirty="0">
                  <a:solidFill>
                    <a:srgbClr val="C00000"/>
                  </a:solidFill>
                </a:endParaRPr>
              </a:p>
            </p:txBody>
          </p:sp>
        </mc:Choice>
        <mc:Fallback xmlns="">
          <p:sp>
            <p:nvSpPr>
              <p:cNvPr id="5" name="Content Placeholder 3">
                <a:extLst>
                  <a:ext uri="{FF2B5EF4-FFF2-40B4-BE49-F238E27FC236}">
                    <a16:creationId xmlns:a16="http://schemas.microsoft.com/office/drawing/2014/main" id="{8DFD944A-28B1-93B7-81BA-DB75EA58EDB0}"/>
                  </a:ext>
                </a:extLst>
              </p:cNvPr>
              <p:cNvSpPr>
                <a:spLocks noGrp="1" noRot="1" noChangeAspect="1" noMove="1" noResize="1" noEditPoints="1" noAdjustHandles="1" noChangeArrowheads="1" noChangeShapeType="1" noTextEdit="1"/>
              </p:cNvSpPr>
              <p:nvPr>
                <p:ph idx="1"/>
              </p:nvPr>
            </p:nvSpPr>
            <p:spPr>
              <a:xfrm>
                <a:off x="838200" y="1825624"/>
                <a:ext cx="10242755" cy="4734973"/>
              </a:xfrm>
              <a:blipFill>
                <a:blip r:embed="rId3"/>
                <a:stretch>
                  <a:fillRect l="-1071"/>
                </a:stretch>
              </a:blipFill>
            </p:spPr>
            <p:txBody>
              <a:bodyPr/>
              <a:lstStyle/>
              <a:p>
                <a:r>
                  <a:rPr lang="en-US">
                    <a:noFill/>
                  </a:rPr>
                  <a:t> </a:t>
                </a:r>
              </a:p>
            </p:txBody>
          </p:sp>
        </mc:Fallback>
      </mc:AlternateContent>
    </p:spTree>
    <p:extLst>
      <p:ext uri="{BB962C8B-B14F-4D97-AF65-F5344CB8AC3E}">
        <p14:creationId xmlns:p14="http://schemas.microsoft.com/office/powerpoint/2010/main" val="2827217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solidFill>
                  <a:srgbClr val="C00000"/>
                </a:solidFill>
              </a:rPr>
              <a:t>Heavy-Hitters</a:t>
            </a: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 be the norm of the frequency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 threshold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the elements </a:t>
                </a:r>
                <a14:m>
                  <m:oMath xmlns:m="http://schemas.openxmlformats.org/officeDocument/2006/math">
                    <m:r>
                      <a:rPr lang="en-US" i="1" smtClean="0">
                        <a:solidFill>
                          <a:srgbClr val="C00000"/>
                        </a:solidFill>
                        <a:latin typeface="Cambria Math" panose="02040503050406030204" pitchFamily="18" charset="0"/>
                      </a:rPr>
                      <m:t>𝑖</m:t>
                    </m:r>
                  </m:oMath>
                </a14:m>
                <a:r>
                  <a:rPr lang="en-US" dirty="0">
                    <a:solidFill>
                      <a:schemeClr val="tx1"/>
                    </a:solidFill>
                  </a:rPr>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i="1">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&gt;</m:t>
                    </m:r>
                  </m:oMath>
                </a14:m>
                <a:r>
                  <a:rPr lang="en-US" dirty="0">
                    <a:solidFill>
                      <a:srgbClr val="C00000"/>
                    </a:solidFill>
                  </a:rPr>
                  <a:t> </a:t>
                </a:r>
                <a14:m>
                  <m:oMath xmlns:m="http://schemas.openxmlformats.org/officeDocument/2006/math">
                    <m:r>
                      <a:rPr lang="en-US" i="1" smtClean="0">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r>
                  <a:rPr lang="en-US" dirty="0"/>
                  <a:t>...and no elements </a:t>
                </a:r>
                <a14:m>
                  <m:oMath xmlns:m="http://schemas.openxmlformats.org/officeDocument/2006/math">
                    <m:r>
                      <a:rPr lang="en-US" b="0" i="1" smtClean="0">
                        <a:solidFill>
                          <a:srgbClr val="C00000"/>
                        </a:solidFill>
                        <a:latin typeface="Cambria Math" panose="02040503050406030204" pitchFamily="18" charset="0"/>
                      </a:rPr>
                      <m:t>𝑗</m:t>
                    </m:r>
                  </m:oMath>
                </a14:m>
                <a:r>
                  <a:rPr lang="en-US" dirty="0"/>
                  <a:t> such that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𝑗</m:t>
                        </m:r>
                      </m:sub>
                    </m:sSub>
                    <m:r>
                      <a:rPr lang="en-US" b="0" i="1" smtClean="0">
                        <a:solidFill>
                          <a:srgbClr val="C00000"/>
                        </a:solidFill>
                        <a:latin typeface="Cambria Math" panose="02040503050406030204" pitchFamily="18" charset="0"/>
                      </a:rPr>
                      <m:t>&lt;</m:t>
                    </m:r>
                  </m:oMath>
                </a14:m>
                <a:r>
                  <a:rPr lang="en-US" dirty="0">
                    <a:solidFill>
                      <a:srgbClr val="C00000"/>
                    </a:solidFill>
                  </a:rPr>
                  <a:t> </a:t>
                </a:r>
                <a14:m>
                  <m:oMath xmlns:m="http://schemas.openxmlformats.org/officeDocument/2006/math">
                    <m:f>
                      <m:fPr>
                        <m:ctrlPr>
                          <a:rPr lang="en-US" b="0" i="1" smtClean="0">
                            <a:solidFill>
                              <a:srgbClr val="C00000"/>
                            </a:solidFill>
                            <a:latin typeface="Cambria Math" panose="02040503050406030204" pitchFamily="18" charset="0"/>
                          </a:rPr>
                        </m:ctrlPr>
                      </m:fPr>
                      <m:num>
                        <m:r>
                          <a:rPr lang="en-US" i="1" smtClean="0">
                            <a:solidFill>
                              <a:srgbClr val="C00000"/>
                            </a:solidFill>
                            <a:latin typeface="Cambria Math" panose="02040503050406030204" pitchFamily="18" charset="0"/>
                          </a:rPr>
                          <m:t>𝜀</m:t>
                        </m:r>
                      </m:num>
                      <m:den>
                        <m:r>
                          <a:rPr lang="en-US" b="0" i="0" smtClean="0">
                            <a:solidFill>
                              <a:srgbClr val="C00000"/>
                            </a:solidFill>
                            <a:latin typeface="Cambria Math" panose="02040503050406030204" pitchFamily="18" charset="0"/>
                          </a:rPr>
                          <m:t>16</m:t>
                        </m:r>
                      </m:den>
                    </m:f>
                    <m:r>
                      <a:rPr lang="en-US" i="1">
                        <a:solidFill>
                          <a:srgbClr val="C00000"/>
                        </a:solidFill>
                        <a:latin typeface="Cambria Math" panose="02040503050406030204" pitchFamily="18" charset="0"/>
                      </a:rPr>
                      <m:t> </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𝐿</m:t>
                        </m:r>
                      </m:e>
                      <m:sub>
                        <m:r>
                          <a:rPr lang="en-US" i="1">
                            <a:solidFill>
                              <a:srgbClr val="C00000"/>
                            </a:solidFill>
                            <a:latin typeface="Cambria Math" panose="02040503050406030204" pitchFamily="18" charset="0"/>
                          </a:rPr>
                          <m:t>2</m:t>
                        </m:r>
                      </m:sub>
                    </m:sSub>
                  </m:oMath>
                </a14:m>
                <a:endParaRPr lang="en-US" dirty="0"/>
              </a:p>
              <a:p>
                <a:pPr>
                  <a:buClr>
                    <a:schemeClr val="tx1"/>
                  </a:buClr>
                </a:pPr>
                <a:r>
                  <a:rPr lang="en-US" dirty="0">
                    <a:solidFill>
                      <a:srgbClr val="00B050"/>
                    </a:solidFill>
                  </a:rPr>
                  <a:t>Motivation</a:t>
                </a:r>
                <a:r>
                  <a:rPr lang="en-US" dirty="0"/>
                  <a:t>: DDoS prevention, iceberg queries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r="-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DE5084D-A1B2-4D22-92B3-FEB7B458DCC7}"/>
                  </a:ext>
                </a:extLst>
              </p:cNvPr>
              <p:cNvSpPr/>
              <p:nvPr/>
            </p:nvSpPr>
            <p:spPr>
              <a:xfrm>
                <a:off x="2369574" y="3263998"/>
                <a:ext cx="6253315" cy="1094467"/>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𝐿</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ad>
                        <m:radPr>
                          <m:degHide m:val="on"/>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radPr>
                        <m:deg/>
                        <m:e>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1</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m:t>
                          </m:r>
                          <m:sSubSup>
                            <m:sSubSupPr>
                              <m:ctrlP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ctrlPr>
                            </m:sSubSupPr>
                            <m:e>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𝑛</m:t>
                              </m:r>
                            </m:sub>
                            <m:sup>
                              <m:r>
                                <a:rPr kumimoji="0" lang="en-US" sz="3200" b="0" i="1" u="none" strike="noStrike" kern="1200" cap="none" spc="0" normalizeH="0" baseline="0" noProof="0">
                                  <a:ln>
                                    <a:noFill/>
                                  </a:ln>
                                  <a:solidFill>
                                    <a:srgbClr val="C00000"/>
                                  </a:solidFill>
                                  <a:effectLst/>
                                  <a:uLnTx/>
                                  <a:uFillTx/>
                                  <a:latin typeface="Cambria Math" panose="02040503050406030204" pitchFamily="18" charset="0"/>
                                  <a:ea typeface="+mn-ea"/>
                                  <a:cs typeface="+mn-cs"/>
                                </a:rPr>
                                <m:t>2</m:t>
                              </m:r>
                            </m:sup>
                          </m:sSubSup>
                        </m:e>
                      </m:rad>
                    </m:oMath>
                  </m:oMathPara>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2" name="Rectangle 1">
                <a:extLst>
                  <a:ext uri="{FF2B5EF4-FFF2-40B4-BE49-F238E27FC236}">
                    <a16:creationId xmlns:a16="http://schemas.microsoft.com/office/drawing/2014/main" id="{8DE5084D-A1B2-4D22-92B3-FEB7B458DCC7}"/>
                  </a:ext>
                </a:extLst>
              </p:cNvPr>
              <p:cNvSpPr>
                <a:spLocks noRot="1" noChangeAspect="1" noMove="1" noResize="1" noEditPoints="1" noAdjustHandles="1" noChangeArrowheads="1" noChangeShapeType="1" noTextEdit="1"/>
              </p:cNvSpPr>
              <p:nvPr/>
            </p:nvSpPr>
            <p:spPr>
              <a:xfrm>
                <a:off x="2369574" y="3263998"/>
                <a:ext cx="6253315" cy="1094467"/>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133876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Distinct Elements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a:p>
                <a:pPr>
                  <a:buClr>
                    <a:schemeClr val="tx1"/>
                  </a:buClr>
                </a:pPr>
                <a:r>
                  <a:rPr lang="en-US" dirty="0">
                    <a:solidFill>
                      <a:schemeClr val="tx1"/>
                    </a:solidFill>
                  </a:rPr>
                  <a:t>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be the frequency moment of the vector:</a:t>
                </a:r>
              </a:p>
              <a:p>
                <a:pPr lvl="1">
                  <a:buClr>
                    <a:schemeClr val="tx1"/>
                  </a:buClr>
                </a:pPr>
                <a:endParaRPr lang="en-US" dirty="0">
                  <a:solidFill>
                    <a:schemeClr val="tx1"/>
                  </a:solidFill>
                </a:endParaRPr>
              </a:p>
              <a:p>
                <a:pPr lvl="1">
                  <a:buClr>
                    <a:schemeClr val="tx1"/>
                  </a:buClr>
                </a:pPr>
                <a:endParaRPr lang="en-US" dirty="0"/>
              </a:p>
              <a:p>
                <a:pPr lvl="1">
                  <a:buClr>
                    <a:schemeClr val="tx1"/>
                  </a:buClr>
                </a:pPr>
                <a:endParaRPr lang="en-US" dirty="0">
                  <a:solidFill>
                    <a:schemeClr val="tx1"/>
                  </a:solidFill>
                </a:endParaRPr>
              </a:p>
              <a:p>
                <a:pPr>
                  <a:buClr>
                    <a:schemeClr val="tx1"/>
                  </a:buClr>
                </a:pPr>
                <a:r>
                  <a:rPr lang="en-US" dirty="0">
                    <a:solidFill>
                      <a:srgbClr val="00B050"/>
                    </a:solidFill>
                  </a:rPr>
                  <a:t>Goal</a:t>
                </a:r>
                <a:r>
                  <a:rPr lang="en-US" dirty="0"/>
                  <a:t>: </a:t>
                </a:r>
                <a:r>
                  <a:rPr lang="en-US" dirty="0">
                    <a:solidFill>
                      <a:schemeClr val="tx1"/>
                    </a:solidFill>
                  </a:rPr>
                  <a:t>Given a set </a:t>
                </a:r>
                <a14:m>
                  <m:oMath xmlns:m="http://schemas.openxmlformats.org/officeDocument/2006/math">
                    <m:r>
                      <a:rPr lang="en-US" b="0" i="1" smtClean="0">
                        <a:solidFill>
                          <a:srgbClr val="C00000"/>
                        </a:solidFill>
                        <a:latin typeface="Cambria Math" panose="02040503050406030204" pitchFamily="18" charset="0"/>
                      </a:rPr>
                      <m:t>𝑆</m:t>
                    </m:r>
                  </m:oMath>
                </a14:m>
                <a:r>
                  <a:rPr lang="en-US" dirty="0">
                    <a:solidFill>
                      <a:schemeClr val="tx1"/>
                    </a:solidFill>
                  </a:rPr>
                  <a:t> of </a:t>
                </a:r>
                <a14:m>
                  <m:oMath xmlns:m="http://schemas.openxmlformats.org/officeDocument/2006/math">
                    <m:r>
                      <a:rPr lang="en-US" b="0" i="1" smtClean="0">
                        <a:solidFill>
                          <a:srgbClr val="C00000"/>
                        </a:solidFill>
                        <a:latin typeface="Cambria Math" panose="02040503050406030204" pitchFamily="18" charset="0"/>
                      </a:rPr>
                      <m:t>𝑚</m:t>
                    </m:r>
                  </m:oMath>
                </a14:m>
                <a:r>
                  <a:rPr lang="en-US" dirty="0">
                    <a:solidFill>
                      <a:schemeClr val="tx1"/>
                    </a:solidFill>
                  </a:rPr>
                  <a:t> elements from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and an accuracy parameter </a:t>
                </a:r>
                <a14:m>
                  <m:oMath xmlns:m="http://schemas.openxmlformats.org/officeDocument/2006/math">
                    <m:r>
                      <a:rPr lang="en-US" b="0" i="1" smtClean="0">
                        <a:solidFill>
                          <a:srgbClr val="C00000"/>
                        </a:solidFill>
                        <a:latin typeface="Cambria Math" panose="02040503050406030204" pitchFamily="18" charset="0"/>
                      </a:rPr>
                      <m:t>𝜀</m:t>
                    </m:r>
                  </m:oMath>
                </a14:m>
                <a:r>
                  <a:rPr lang="en-US" dirty="0">
                    <a:solidFill>
                      <a:schemeClr val="tx1"/>
                    </a:solidFill>
                  </a:rPr>
                  <a:t>, output a </a:t>
                </a:r>
                <a14:m>
                  <m:oMath xmlns:m="http://schemas.openxmlformats.org/officeDocument/2006/math">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solidFill>
                      <a:schemeClr val="tx1"/>
                    </a:solidFill>
                  </a:rPr>
                  <a:t>-approximation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pPr>
                  <a:buClr>
                    <a:schemeClr val="tx1"/>
                  </a:buClr>
                </a:pPr>
                <a:r>
                  <a:rPr lang="en-US" dirty="0">
                    <a:solidFill>
                      <a:srgbClr val="00B050"/>
                    </a:solidFill>
                  </a:rPr>
                  <a:t>Motivation</a:t>
                </a:r>
                <a:r>
                  <a:rPr lang="en-US" dirty="0"/>
                  <a:t>: Traffic monitoring</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2FD8736-F162-41C2-9CE0-9BF3ADDC3736}"/>
                  </a:ext>
                </a:extLst>
              </p:cNvPr>
              <p:cNvSpPr/>
              <p:nvPr/>
            </p:nvSpPr>
            <p:spPr>
              <a:xfrm>
                <a:off x="3842774" y="3314798"/>
                <a:ext cx="6253315"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𝐹</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oMath>
                </a14:m>
                <a:r>
                  <a:rPr kumimoji="0" lang="en-US" sz="3200" b="0" i="1" u="none" strike="noStrike" kern="1200" cap="none" spc="0" normalizeH="0" baseline="0" noProof="0" dirty="0">
                    <a:ln>
                      <a:noFill/>
                    </a:ln>
                    <a:solidFill>
                      <a:srgbClr val="C00000"/>
                    </a:solidFill>
                    <a:effectLst/>
                    <a:uLnTx/>
                    <a:uFillTx/>
                    <a:latin typeface="Calibri" panose="020F0502020204030204"/>
                    <a:ea typeface="+mn-ea"/>
                    <a:cs typeface="+mn-cs"/>
                  </a:rPr>
                  <a:t> </a:t>
                </a:r>
                <a14:m>
                  <m:oMath xmlns:m="http://schemas.openxmlformats.org/officeDocument/2006/math">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 :</m:t>
                    </m:r>
                    <m:sSub>
                      <m:sSubPr>
                        <m:ctrlP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sSubPr>
                      <m:e>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e>
                      <m: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𝑖</m:t>
                        </m:r>
                      </m:sub>
                    </m:sSub>
                    <m:r>
                      <a:rPr kumimoji="0" lang="en-US" sz="32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≠0}|</m:t>
                    </m:r>
                  </m:oMath>
                </a14:m>
                <a:endParaRPr kumimoji="0" lang="en-US" sz="3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6" name="Rectangle 5">
                <a:extLst>
                  <a:ext uri="{FF2B5EF4-FFF2-40B4-BE49-F238E27FC236}">
                    <a16:creationId xmlns:a16="http://schemas.microsoft.com/office/drawing/2014/main" id="{B2FD8736-F162-41C2-9CE0-9BF3ADDC3736}"/>
                  </a:ext>
                </a:extLst>
              </p:cNvPr>
              <p:cNvSpPr>
                <a:spLocks noRot="1" noChangeAspect="1" noMove="1" noResize="1" noEditPoints="1" noAdjustHandles="1" noChangeArrowheads="1" noChangeShapeType="1" noTextEdit="1"/>
              </p:cNvSpPr>
              <p:nvPr/>
            </p:nvSpPr>
            <p:spPr>
              <a:xfrm>
                <a:off x="3842774" y="3314798"/>
                <a:ext cx="6253315"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5241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More generally…</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sz="3200" dirty="0"/>
              <a:t>Subspace embeddings, regression, low-rank approximation, clustering, etc.</a:t>
            </a:r>
          </a:p>
          <a:p>
            <a:pPr>
              <a:buClr>
                <a:schemeClr val="tx1"/>
              </a:buClr>
            </a:pPr>
            <a:endParaRPr lang="en-US" sz="3200" dirty="0"/>
          </a:p>
          <a:p>
            <a:pPr>
              <a:buClr>
                <a:schemeClr val="tx1"/>
              </a:buClr>
            </a:pPr>
            <a:endParaRPr lang="en-US" sz="3200" dirty="0"/>
          </a:p>
          <a:p>
            <a:pPr>
              <a:buClr>
                <a:schemeClr val="tx1"/>
              </a:buClr>
            </a:pPr>
            <a:endParaRPr lang="en-US" sz="3200" dirty="0"/>
          </a:p>
          <a:p>
            <a:pPr>
              <a:buClr>
                <a:schemeClr val="tx1"/>
              </a:buClr>
            </a:pPr>
            <a:r>
              <a:rPr lang="en-US" sz="3200" dirty="0"/>
              <a:t>(Can be handled by </a:t>
            </a:r>
            <a:r>
              <a:rPr lang="en-US" sz="3200"/>
              <a:t>sampling algorithms)</a:t>
            </a:r>
            <a:endParaRPr lang="en-US" sz="3200" dirty="0"/>
          </a:p>
        </p:txBody>
      </p:sp>
    </p:spTree>
    <p:extLst>
      <p:ext uri="{BB962C8B-B14F-4D97-AF65-F5344CB8AC3E}">
        <p14:creationId xmlns:p14="http://schemas.microsoft.com/office/powerpoint/2010/main" val="3874442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-Approximation Streaming Algorithms</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r="-81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a:rPr lang="en-US" b="0" i="0" smtClean="0">
                                <a:solidFill>
                                  <a:srgbClr val="C00000"/>
                                </a:solidFill>
                                <a:latin typeface="Cambria Math" panose="02040503050406030204" pitchFamily="18" charset="0"/>
                              </a:rPr>
                              <m:t>+</m:t>
                            </m:r>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r>
                  <a:rPr lang="en-US" dirty="0"/>
                  <a:t> </a:t>
                </a:r>
                <a:r>
                  <a:rPr lang="en-US" dirty="0">
                    <a:solidFill>
                      <a:schemeClr val="accent1"/>
                    </a:solidFill>
                  </a:rPr>
                  <a:t>[KaneNelsonWoodruff10], [Blasiok20] </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r>
                  <a:rPr lang="en-US" dirty="0"/>
                  <a:t> </a:t>
                </a:r>
                <a:r>
                  <a:rPr lang="en-US" dirty="0">
                    <a:solidFill>
                      <a:schemeClr val="accent1"/>
                    </a:solidFill>
                  </a:rPr>
                  <a:t>[BlasiokDingNelson17]</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1" smtClean="0">
                                    <a:solidFill>
                                      <a:srgbClr val="C00000"/>
                                    </a:solidFill>
                                    <a:latin typeface="Cambria Math" panose="02040503050406030204" pitchFamily="18" charset="0"/>
                                  </a:rPr>
                                  <m:t>2</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r>
                  <a:rPr lang="en-US" dirty="0"/>
                  <a:t> </a:t>
                </a:r>
                <a:r>
                  <a:rPr lang="en-US" dirty="0">
                    <a:solidFill>
                      <a:schemeClr val="accent1"/>
                    </a:solidFill>
                  </a:rPr>
                  <a:t>[Ganguly11, GangulyWoodruff18]</a:t>
                </a:r>
              </a:p>
              <a:p>
                <a:r>
                  <a:rPr lang="en-US" dirty="0"/>
                  <a:t>Space </a:t>
                </a:r>
                <a14:m>
                  <m:oMath xmlns:m="http://schemas.openxmlformats.org/officeDocument/2006/math">
                    <m:r>
                      <a:rPr lang="en-US" b="0" i="1" smtClean="0">
                        <a:solidFill>
                          <a:srgbClr val="C00000"/>
                        </a:solidFill>
                        <a:latin typeface="Cambria Math" panose="02040503050406030204" pitchFamily="18" charset="0"/>
                      </a:rPr>
                      <m:t>𝑂</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 </a:t>
                </a:r>
                <a:r>
                  <a:rPr lang="en-US" dirty="0">
                    <a:solidFill>
                      <a:schemeClr val="accent1"/>
                    </a:solidFill>
                  </a:rPr>
                  <a:t>[BravermanChestnutIvkinNelsonWangWoodruff17]</a:t>
                </a:r>
                <a:endParaRPr lang="en-US" b="0" i="1" dirty="0">
                  <a:solidFill>
                    <a:schemeClr val="accent1"/>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2468774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1471301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704039"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1</a:t>
            </a:r>
          </a:p>
        </p:txBody>
      </p:sp>
    </p:spTree>
    <p:extLst>
      <p:ext uri="{BB962C8B-B14F-4D97-AF65-F5344CB8AC3E}">
        <p14:creationId xmlns:p14="http://schemas.microsoft.com/office/powerpoint/2010/main" val="2294312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963725"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a:t>
            </a:r>
          </a:p>
        </p:txBody>
      </p:sp>
      <p:pic>
        <p:nvPicPr>
          <p:cNvPr id="10" name="Picture 9" descr="A picture containing clipart&#10;&#10;Description automatically generated">
            <a:extLst>
              <a:ext uri="{FF2B5EF4-FFF2-40B4-BE49-F238E27FC236}">
                <a16:creationId xmlns:a16="http://schemas.microsoft.com/office/drawing/2014/main" id="{8DC6FE31-B607-4356-85E4-A2BE83D9C96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00B050"/>
                </a:solidFill>
                <a:effectLst/>
                <a:uLnTx/>
                <a:uFillTx/>
                <a:latin typeface="Calibri" panose="020F0502020204030204"/>
                <a:ea typeface="+mn-ea"/>
                <a:cs typeface="+mn-cs"/>
              </a:rPr>
              <a:t>2</a:t>
            </a:r>
          </a:p>
        </p:txBody>
      </p:sp>
    </p:spTree>
    <p:extLst>
      <p:ext uri="{BB962C8B-B14F-4D97-AF65-F5344CB8AC3E}">
        <p14:creationId xmlns:p14="http://schemas.microsoft.com/office/powerpoint/2010/main" val="3603564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Why Adversarial Robustness?</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sz="2800" dirty="0"/>
              <a:t>Adversarial input</a:t>
            </a:r>
          </a:p>
          <a:p>
            <a:pPr lvl="1">
              <a:buClr>
                <a:schemeClr val="tx1"/>
              </a:buClr>
            </a:pPr>
            <a:r>
              <a:rPr lang="en-US" sz="2800" dirty="0"/>
              <a:t>Contested environments</a:t>
            </a:r>
          </a:p>
        </p:txBody>
      </p:sp>
      <p:pic>
        <p:nvPicPr>
          <p:cNvPr id="9" name="Picture 8">
            <a:extLst>
              <a:ext uri="{FF2B5EF4-FFF2-40B4-BE49-F238E27FC236}">
                <a16:creationId xmlns:a16="http://schemas.microsoft.com/office/drawing/2014/main" id="{842295AE-6D67-BA2E-9A30-0FF73DA7F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23434" y="2897554"/>
            <a:ext cx="4101734" cy="3072341"/>
          </a:xfrm>
          <a:prstGeom prst="rect">
            <a:avLst/>
          </a:prstGeom>
        </p:spPr>
      </p:pic>
      <p:pic>
        <p:nvPicPr>
          <p:cNvPr id="11" name="Picture 10">
            <a:extLst>
              <a:ext uri="{FF2B5EF4-FFF2-40B4-BE49-F238E27FC236}">
                <a16:creationId xmlns:a16="http://schemas.microsoft.com/office/drawing/2014/main" id="{E1ABB256-933C-F21E-7BBE-4020077D1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94802" y="3562186"/>
            <a:ext cx="2619375" cy="1743075"/>
          </a:xfrm>
          <a:prstGeom prst="rect">
            <a:avLst/>
          </a:prstGeom>
        </p:spPr>
      </p:pic>
    </p:spTree>
    <p:extLst>
      <p:ext uri="{BB962C8B-B14F-4D97-AF65-F5344CB8AC3E}">
        <p14:creationId xmlns:p14="http://schemas.microsoft.com/office/powerpoint/2010/main" val="115385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𝑚</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11" name="Picture 10" descr="A picture containing clipart&#10;&#10;Description automatically generated">
            <a:extLst>
              <a:ext uri="{FF2B5EF4-FFF2-40B4-BE49-F238E27FC236}">
                <a16:creationId xmlns:a16="http://schemas.microsoft.com/office/drawing/2014/main" id="{FF55506B-922C-4AEF-A5DD-6475EFA3311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390078" y="4001294"/>
            <a:ext cx="1620520" cy="2025650"/>
          </a:xfrm>
          <a:prstGeom prst="rect">
            <a:avLst/>
          </a:prstGeom>
        </p:spPr>
      </p:pic>
    </p:spTree>
    <p:extLst>
      <p:ext uri="{BB962C8B-B14F-4D97-AF65-F5344CB8AC3E}">
        <p14:creationId xmlns:p14="http://schemas.microsoft.com/office/powerpoint/2010/main" val="170515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pic>
        <p:nvPicPr>
          <p:cNvPr id="1026" name="Picture 2" descr="Image result for hacker clipart">
            <a:extLst>
              <a:ext uri="{FF2B5EF4-FFF2-40B4-BE49-F238E27FC236}">
                <a16:creationId xmlns:a16="http://schemas.microsoft.com/office/drawing/2014/main" id="{6157BAA3-7F96-4ED9-BBF4-8361607E3A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3081" y="4158264"/>
            <a:ext cx="1743075" cy="17907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942A8E-5218-4DA2-9563-772E9BC3A65A}"/>
              </a:ext>
            </a:extLst>
          </p:cNvPr>
          <p:cNvSpPr txBox="1"/>
          <p:nvPr/>
        </p:nvSpPr>
        <p:spPr>
          <a:xfrm>
            <a:off x="3175148" y="4699671"/>
            <a:ext cx="122341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1010</a:t>
            </a:r>
          </a:p>
        </p:txBody>
      </p:sp>
      <p:sp>
        <p:nvSpPr>
          <p:cNvPr id="12" name="TextBox 11">
            <a:extLst>
              <a:ext uri="{FF2B5EF4-FFF2-40B4-BE49-F238E27FC236}">
                <a16:creationId xmlns:a16="http://schemas.microsoft.com/office/drawing/2014/main" id="{353B686B-0020-4DE7-BA6E-01AEFC87D6C2}"/>
              </a:ext>
            </a:extLst>
          </p:cNvPr>
          <p:cNvSpPr txBox="1"/>
          <p:nvPr/>
        </p:nvSpPr>
        <p:spPr>
          <a:xfrm>
            <a:off x="8350326" y="4699671"/>
            <a:ext cx="444352"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srgbClr val="C00000"/>
                </a:solidFill>
                <a:effectLst/>
                <a:uLnTx/>
                <a:uFillTx/>
                <a:latin typeface="Calibri" panose="020F0502020204030204"/>
                <a:ea typeface="+mn-ea"/>
                <a:cs typeface="+mn-cs"/>
              </a:rPr>
              <a:t>3</a:t>
            </a:r>
          </a:p>
        </p:txBody>
      </p:sp>
      <p:pic>
        <p:nvPicPr>
          <p:cNvPr id="2050" name="Picture 2" descr="Image result for &quot;d'oh&quot; clipart">
            <a:extLst>
              <a:ext uri="{FF2B5EF4-FFF2-40B4-BE49-F238E27FC236}">
                <a16:creationId xmlns:a16="http://schemas.microsoft.com/office/drawing/2014/main" id="{B3CAF929-30F7-4105-91DA-601005364E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86769" y="4148739"/>
            <a:ext cx="1962150" cy="180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82974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Model #2: </a:t>
            </a:r>
            <a:r>
              <a:rPr lang="en-US" dirty="0" err="1">
                <a:solidFill>
                  <a:srgbClr val="C00000"/>
                </a:solidFill>
              </a:rPr>
              <a:t>Adversarially</a:t>
            </a:r>
            <a:r>
              <a:rPr lang="en-US" dirty="0">
                <a:solidFill>
                  <a:srgbClr val="C00000"/>
                </a:solidFill>
              </a:rPr>
              <a:t> Robust Streaming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 and </a:t>
                </a:r>
                <a:r>
                  <a:rPr lang="en-US" i="1" dirty="0" err="1">
                    <a:solidFill>
                      <a:srgbClr val="C00000"/>
                    </a:solidFill>
                  </a:rPr>
                  <a:t>adversarially</a:t>
                </a:r>
                <a:endParaRPr lang="en-US" i="1" dirty="0"/>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solidFill>
                    <a:srgbClr val="C00000"/>
                  </a:solidFill>
                </a:endParaRPr>
              </a:p>
              <a:p>
                <a:pPr>
                  <a:buClr>
                    <a:schemeClr val="tx1"/>
                  </a:buClr>
                </a:pPr>
                <a:r>
                  <a:rPr lang="en-US" dirty="0" err="1">
                    <a:solidFill>
                      <a:srgbClr val="00B050"/>
                    </a:solidFill>
                  </a:rPr>
                  <a:t>Adversarially</a:t>
                </a:r>
                <a:r>
                  <a:rPr lang="en-US" dirty="0">
                    <a:solidFill>
                      <a:srgbClr val="00B050"/>
                    </a:solidFill>
                  </a:rPr>
                  <a:t> Robust</a:t>
                </a:r>
                <a:r>
                  <a:rPr lang="en-US" dirty="0"/>
                  <a:t>: “Future queries may depend on previous queries”</a:t>
                </a:r>
              </a:p>
              <a:p>
                <a:pPr>
                  <a:buClr>
                    <a:schemeClr val="tx1"/>
                  </a:buClr>
                </a:pPr>
                <a:r>
                  <a:rPr lang="en-US" dirty="0">
                    <a:solidFill>
                      <a:srgbClr val="00B050"/>
                    </a:solidFill>
                  </a:rPr>
                  <a:t>Motivation</a:t>
                </a:r>
                <a:r>
                  <a:rPr lang="en-US" dirty="0"/>
                  <a:t>: Database queries, adversarial ML</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05190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“Attack” on AMS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58520" y="1825625"/>
                <a:ext cx="10242755" cy="4351338"/>
              </a:xfrm>
            </p:spPr>
            <p:txBody>
              <a:bodyPr>
                <a:normAutofit/>
              </a:bodyPr>
              <a:lstStyle/>
              <a:p>
                <a:pPr>
                  <a:buClr>
                    <a:schemeClr val="tx1"/>
                  </a:buClr>
                </a:pPr>
                <a:r>
                  <a:rPr lang="en-US" sz="3200" dirty="0"/>
                  <a:t>Can learn whether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0"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𝑗</m:t>
                        </m:r>
                      </m:sub>
                    </m:sSub>
                  </m:oMath>
                </a14:m>
                <a:r>
                  <a:rPr lang="en-US" sz="3200" dirty="0"/>
                  <a:t> from </a:t>
                </a:r>
                <a14:m>
                  <m:oMath xmlns:m="http://schemas.openxmlformats.org/officeDocument/2006/math">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𝑒</m:t>
                            </m:r>
                          </m:e>
                          <m:sub>
                            <m:r>
                              <a:rPr lang="en-US" sz="3200" b="0" i="1" smtClean="0">
                                <a:solidFill>
                                  <a:srgbClr val="C00000"/>
                                </a:solidFill>
                                <a:latin typeface="Cambria Math" panose="02040503050406030204" pitchFamily="18" charset="0"/>
                              </a:rPr>
                              <m:t>𝑗</m:t>
                            </m:r>
                          </m:sub>
                        </m:sSub>
                      </m:e>
                    </m:d>
                  </m:oMath>
                </a14:m>
                <a:r>
                  <a:rPr lang="en-US" sz="3200" dirty="0"/>
                  <a:t> </a:t>
                </a:r>
              </a:p>
              <a:p>
                <a:pPr>
                  <a:buClr>
                    <a:schemeClr val="tx1"/>
                  </a:buClr>
                </a:pPr>
                <a:r>
                  <a:rPr lang="en-US" sz="3200" dirty="0"/>
                  <a:t>Let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=1</m:t>
                    </m:r>
                  </m:oMath>
                </a14:m>
                <a:r>
                  <a:rPr lang="en-US" sz="3200" dirty="0"/>
                  <a:t> if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oMath>
                </a14:m>
                <a:r>
                  <a:rPr lang="en-US" sz="3200" dirty="0"/>
                  <a:t> and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=−1</m:t>
                    </m:r>
                  </m:oMath>
                </a14:m>
                <a:r>
                  <a:rPr lang="en-US" sz="3200" dirty="0"/>
                  <a:t> if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oMath>
                </a14:m>
                <a:endParaRPr lang="en-US" sz="3200" dirty="0">
                  <a:solidFill>
                    <a:schemeClr val="tx1"/>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𝑍</m:t>
                    </m:r>
                    <m:r>
                      <a:rPr lang="en-US" sz="3200" b="0" i="1" smtClean="0">
                        <a:solidFill>
                          <a:srgbClr val="C00000"/>
                        </a:solidFill>
                        <a:latin typeface="Cambria Math" panose="02040503050406030204" pitchFamily="18" charset="0"/>
                      </a:rPr>
                      <m:t>=</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𝑠</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1</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𝑠</m:t>
                        </m:r>
                      </m:e>
                      <m:sub>
                        <m:r>
                          <a:rPr lang="en-US" sz="3200" b="0" i="1" smtClean="0">
                            <a:solidFill>
                              <a:srgbClr val="C00000"/>
                            </a:solidFill>
                            <a:latin typeface="Cambria Math" panose="02040503050406030204" pitchFamily="18" charset="0"/>
                          </a:rPr>
                          <m:t>𝑛</m:t>
                        </m:r>
                      </m:sub>
                    </m:sSub>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𝑓</m:t>
                        </m:r>
                      </m:e>
                      <m:sub>
                        <m:r>
                          <a:rPr lang="en-US" sz="3200" b="0" i="1" smtClean="0">
                            <a:solidFill>
                              <a:srgbClr val="C00000"/>
                            </a:solidFill>
                            <a:latin typeface="Cambria Math" panose="02040503050406030204" pitchFamily="18" charset="0"/>
                          </a:rPr>
                          <m:t>𝑛</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𝑚</m:t>
                    </m:r>
                  </m:oMath>
                </a14:m>
                <a:r>
                  <a:rPr lang="en-US" sz="3200" dirty="0">
                    <a:solidFill>
                      <a:schemeClr val="tx1"/>
                    </a:solidFill>
                  </a:rPr>
                  <a:t> and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𝑍</m:t>
                        </m:r>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𝑚</m:t>
                        </m:r>
                      </m:e>
                      <m:sup>
                        <m:r>
                          <a:rPr lang="en-US" sz="3200" b="0" i="1" smtClean="0">
                            <a:solidFill>
                              <a:srgbClr val="C00000"/>
                            </a:solidFill>
                            <a:latin typeface="Cambria Math" panose="02040503050406030204" pitchFamily="18" charset="0"/>
                          </a:rPr>
                          <m:t>2</m:t>
                        </m:r>
                      </m:sup>
                    </m:sSup>
                  </m:oMath>
                </a14:m>
                <a:r>
                  <a:rPr lang="en-US" sz="3200" dirty="0">
                    <a:solidFill>
                      <a:schemeClr val="tx1"/>
                    </a:solidFill>
                  </a:rPr>
                  <a:t> deterministically</a:t>
                </a:r>
              </a:p>
              <a:p>
                <a:pPr>
                  <a:buClr>
                    <a:schemeClr val="tx1"/>
                  </a:buClr>
                </a:pPr>
                <a:endParaRPr lang="en-US" sz="3200" dirty="0"/>
              </a:p>
              <a:p>
                <a:pPr>
                  <a:buClr>
                    <a:schemeClr val="tx1"/>
                  </a:buClr>
                </a:pPr>
                <a:r>
                  <a:rPr lang="en-US" sz="3200" dirty="0">
                    <a:solidFill>
                      <a:schemeClr val="tx1"/>
                    </a:solidFill>
                  </a:rPr>
                  <a:t>What happened?</a:t>
                </a:r>
                <a:r>
                  <a:rPr lang="en-US" sz="3200" dirty="0"/>
                  <a:t> Randomness of algorithm not independent of input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58520" y="1825625"/>
                <a:ext cx="10242755" cy="4351338"/>
              </a:xfrm>
              <a:blipFill>
                <a:blip r:embed="rId2"/>
                <a:stretch>
                  <a:fillRect l="-1369" t="-1821"/>
                </a:stretch>
              </a:blipFill>
            </p:spPr>
            <p:txBody>
              <a:bodyPr/>
              <a:lstStyle/>
              <a:p>
                <a:r>
                  <a:rPr lang="en-US">
                    <a:noFill/>
                  </a:rPr>
                  <a:t> </a:t>
                </a:r>
              </a:p>
            </p:txBody>
          </p:sp>
        </mc:Fallback>
      </mc:AlternateContent>
    </p:spTree>
    <p:extLst>
      <p:ext uri="{BB962C8B-B14F-4D97-AF65-F5344CB8AC3E}">
        <p14:creationId xmlns:p14="http://schemas.microsoft.com/office/powerpoint/2010/main" val="934212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dirty="0">
                    <a:solidFill>
                      <a:schemeClr val="tx1"/>
                    </a:solidFill>
                  </a:rPr>
                  <a:t>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space </a:t>
                </a:r>
                <a:r>
                  <a:rPr lang="en-US" dirty="0">
                    <a:solidFill>
                      <a:schemeClr val="accent1"/>
                    </a:solidFill>
                  </a:rPr>
                  <a:t>[HardtWoodruff13] </a:t>
                </a:r>
              </a:p>
              <a:p>
                <a:pPr>
                  <a:buClr>
                    <a:schemeClr val="tx1"/>
                  </a:buClr>
                </a:pPr>
                <a:r>
                  <a:rPr lang="en-US" dirty="0">
                    <a:solidFill>
                      <a:schemeClr val="tx1"/>
                    </a:solidFill>
                  </a:rPr>
                  <a:t>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Clr>
                    <a:schemeClr val="tx1"/>
                  </a:buClr>
                </a:pPr>
                <a:r>
                  <a:rPr lang="en-US" dirty="0">
                    <a:solidFill>
                      <a:schemeClr val="tx1"/>
                    </a:solidFill>
                  </a:rPr>
                  <a:t>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Clr>
                    <a:schemeClr val="tx1"/>
                  </a:buClr>
                </a:pPr>
                <a:endParaRPr lang="en-US" dirty="0">
                  <a:solidFill>
                    <a:schemeClr val="tx1"/>
                  </a:solidFill>
                </a:endParaRPr>
              </a:p>
              <a:p>
                <a:pPr>
                  <a:buClr>
                    <a:schemeClr val="tx1"/>
                  </a:buClr>
                </a:pPr>
                <a:r>
                  <a:rPr lang="en-US" dirty="0">
                    <a:solidFill>
                      <a:srgbClr val="00B050"/>
                    </a:solidFill>
                  </a:rPr>
                  <a:t>Correlation finding</a:t>
                </a:r>
                <a:r>
                  <a:rPr lang="en-US" dirty="0">
                    <a:solidFill>
                      <a:schemeClr val="tx1"/>
                    </a:solidFill>
                  </a:rPr>
                  <a:t>: Find vectors strongly correlated </a:t>
                </a:r>
                <a:r>
                  <a:rPr lang="en-US" dirty="0"/>
                  <a:t>with vector </a:t>
                </a:r>
                <a14:m>
                  <m:oMath xmlns:m="http://schemas.openxmlformats.org/officeDocument/2006/math">
                    <m:r>
                      <a:rPr lang="en-US" i="1">
                        <a:solidFill>
                          <a:srgbClr val="C00000"/>
                        </a:solidFill>
                        <a:latin typeface="Cambria Math" panose="02040503050406030204" pitchFamily="18" charset="0"/>
                      </a:rPr>
                      <m:t>𝑣</m:t>
                    </m:r>
                  </m:oMath>
                </a14:m>
                <a:r>
                  <a:rPr lang="en-US" dirty="0"/>
                  <a:t> in orthogonal subspace</a:t>
                </a:r>
                <a:r>
                  <a:rPr lang="en-US" dirty="0">
                    <a:solidFill>
                      <a:schemeClr val="tx1"/>
                    </a:solidFill>
                  </a:rPr>
                  <a:t>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b="0" dirty="0">
                  <a:solidFill>
                    <a:srgbClr val="C00000"/>
                  </a:solidFill>
                </a:endParaRPr>
              </a:p>
              <a:p>
                <a:pPr>
                  <a:buClr>
                    <a:schemeClr val="tx1"/>
                  </a:buClr>
                </a:pP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r="-1310" b="-140"/>
                </a:stretch>
              </a:blipFill>
            </p:spPr>
            <p:txBody>
              <a:bodyPr/>
              <a:lstStyle/>
              <a:p>
                <a:r>
                  <a:rPr lang="en-US">
                    <a:noFill/>
                  </a:rPr>
                  <a:t> </a:t>
                </a:r>
              </a:p>
            </p:txBody>
          </p:sp>
        </mc:Fallback>
      </mc:AlternateContent>
    </p:spTree>
    <p:extLst>
      <p:ext uri="{BB962C8B-B14F-4D97-AF65-F5344CB8AC3E}">
        <p14:creationId xmlns:p14="http://schemas.microsoft.com/office/powerpoint/2010/main" val="24292754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201965F7-7FCA-F6F7-8F4A-A21FB86955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5408A0-C7D9-6592-6C12-502BDC2AC848}"/>
              </a:ext>
            </a:extLst>
          </p:cNvPr>
          <p:cNvSpPr>
            <a:spLocks noGrp="1"/>
          </p:cNvSpPr>
          <p:nvPr>
            <p:ph type="title"/>
          </p:nvPr>
        </p:nvSpPr>
        <p:spPr/>
        <p:txBody>
          <a:bodyPr/>
          <a:lstStyle/>
          <a:p>
            <a:r>
              <a:rPr lang="en-US" dirty="0">
                <a:solidFill>
                  <a:srgbClr val="C00000"/>
                </a:solidFill>
              </a:rPr>
              <a:t>Reconstruction Attack on Linear Sketches</a:t>
            </a:r>
            <a:endParaRPr lang="en-US" dirty="0"/>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D90BBA10-22A2-930F-5CFF-BD4537341901}"/>
                  </a:ext>
                </a:extLst>
              </p:cNvPr>
              <p:cNvSpPr>
                <a:spLocks noGrp="1"/>
              </p:cNvSpPr>
              <p:nvPr>
                <p:ph idx="1"/>
              </p:nvPr>
            </p:nvSpPr>
            <p:spPr>
              <a:xfrm>
                <a:off x="838200" y="1825625"/>
                <a:ext cx="10242755" cy="4351338"/>
              </a:xfrm>
            </p:spPr>
            <p:txBody>
              <a:bodyPr>
                <a:normAutofit/>
              </a:bodyPr>
              <a:lstStyle/>
              <a:p>
                <a:pPr>
                  <a:buClr>
                    <a:schemeClr val="tx1"/>
                  </a:buClr>
                </a:pPr>
                <a:r>
                  <a:rPr lang="en-US" dirty="0">
                    <a:solidFill>
                      <a:schemeClr val="tx1"/>
                    </a:solidFill>
                  </a:rPr>
                  <a:t>Linear sketches are “not robust” to adversarial attacks, must use </a:t>
                </a:r>
                <a14:m>
                  <m:oMath xmlns:m="http://schemas.openxmlformats.org/officeDocument/2006/math">
                    <m:r>
                      <m:rPr>
                        <m:sty m:val="p"/>
                      </m:rPr>
                      <a:rPr lang="en-US" sz="2800" b="0" i="0" smtClean="0">
                        <a:solidFill>
                          <a:srgbClr val="C00000"/>
                        </a:solidFill>
                        <a:latin typeface="Cambria Math" panose="02040503050406030204" pitchFamily="18" charset="0"/>
                      </a:rPr>
                      <m:t>Ω</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𝑛</m:t>
                    </m:r>
                    <m:r>
                      <a:rPr lang="en-US" sz="2800" b="0" i="0" smtClean="0">
                        <a:solidFill>
                          <a:srgbClr val="C00000"/>
                        </a:solidFill>
                        <a:latin typeface="Cambria Math" panose="02040503050406030204" pitchFamily="18" charset="0"/>
                      </a:rPr>
                      <m:t>)</m:t>
                    </m:r>
                  </m:oMath>
                </a14:m>
                <a:r>
                  <a:rPr lang="en-US" dirty="0">
                    <a:solidFill>
                      <a:srgbClr val="C00000"/>
                    </a:solidFill>
                  </a:rPr>
                  <a:t> </a:t>
                </a:r>
                <a:r>
                  <a:rPr lang="en-US" dirty="0">
                    <a:solidFill>
                      <a:schemeClr val="tx1"/>
                    </a:solidFill>
                  </a:rPr>
                  <a:t>space </a:t>
                </a:r>
                <a:r>
                  <a:rPr lang="en-US" dirty="0">
                    <a:solidFill>
                      <a:schemeClr val="accent1"/>
                    </a:solidFill>
                  </a:rPr>
                  <a:t>[HardtWoodruff13] </a:t>
                </a:r>
              </a:p>
              <a:p>
                <a:pPr>
                  <a:buClr>
                    <a:schemeClr val="tx1"/>
                  </a:buClr>
                </a:pPr>
                <a:r>
                  <a:rPr lang="en-US" dirty="0">
                    <a:solidFill>
                      <a:schemeClr val="tx1"/>
                    </a:solidFill>
                  </a:rPr>
                  <a:t>Approximately learn sketch matrix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query something in the kernel of </a:t>
                </a:r>
                <a14:m>
                  <m:oMath xmlns:m="http://schemas.openxmlformats.org/officeDocument/2006/math">
                    <m:r>
                      <a:rPr lang="en-US" b="0" i="1" smtClean="0">
                        <a:solidFill>
                          <a:srgbClr val="C00000"/>
                        </a:solidFill>
                        <a:latin typeface="Cambria Math" panose="02040503050406030204" pitchFamily="18" charset="0"/>
                      </a:rPr>
                      <m:t>𝑈</m:t>
                    </m:r>
                  </m:oMath>
                </a14:m>
                <a:endParaRPr lang="en-US" b="0" dirty="0">
                  <a:solidFill>
                    <a:srgbClr val="C00000"/>
                  </a:solidFill>
                </a:endParaRPr>
              </a:p>
              <a:p>
                <a:pPr>
                  <a:buClr>
                    <a:schemeClr val="tx1"/>
                  </a:buClr>
                </a:pPr>
                <a:r>
                  <a:rPr lang="en-US" dirty="0">
                    <a:solidFill>
                      <a:schemeClr val="tx1"/>
                    </a:solidFill>
                  </a:rPr>
                  <a:t>Iterative process, start with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𝑟</m:t>
                        </m:r>
                      </m:sub>
                    </m:sSub>
                  </m:oMath>
                </a14:m>
                <a:endParaRPr lang="en-US" dirty="0">
                  <a:solidFill>
                    <a:schemeClr val="tx1"/>
                  </a:solidFill>
                </a:endParaRPr>
              </a:p>
              <a:p>
                <a:pPr>
                  <a:buClr>
                    <a:schemeClr val="tx1"/>
                  </a:buClr>
                </a:pPr>
                <a:r>
                  <a:rPr lang="en-US" dirty="0">
                    <a:solidFill>
                      <a:schemeClr val="tx1"/>
                    </a:solidFill>
                  </a:rPr>
                  <a:t>Correlation finding: Find vectors weakly correlated with </a:t>
                </a:r>
                <a14:m>
                  <m:oMath xmlns:m="http://schemas.openxmlformats.org/officeDocument/2006/math">
                    <m:r>
                      <a:rPr lang="en-US" b="0" i="1" smtClean="0">
                        <a:solidFill>
                          <a:srgbClr val="C00000"/>
                        </a:solidFill>
                        <a:latin typeface="Cambria Math" panose="02040503050406030204" pitchFamily="18" charset="0"/>
                      </a:rPr>
                      <m:t>𝑈</m:t>
                    </m:r>
                  </m:oMath>
                </a14:m>
                <a:r>
                  <a:rPr lang="en-US" dirty="0">
                    <a:solidFill>
                      <a:schemeClr val="tx1"/>
                    </a:solidFill>
                  </a:rPr>
                  <a:t> orthogonal to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oMath>
                </a14:m>
                <a:endParaRPr lang="en-US" dirty="0">
                  <a:solidFill>
                    <a:schemeClr val="tx1"/>
                  </a:solidFill>
                </a:endParaRPr>
              </a:p>
              <a:p>
                <a:pPr>
                  <a:buClr>
                    <a:schemeClr val="tx1"/>
                  </a:buClr>
                </a:pPr>
                <a:r>
                  <a:rPr lang="en-US" dirty="0">
                    <a:solidFill>
                      <a:srgbClr val="00B050"/>
                    </a:solidFill>
                  </a:rPr>
                  <a:t>Boosting</a:t>
                </a:r>
                <a:r>
                  <a:rPr lang="en-US" dirty="0">
                    <a:solidFill>
                      <a:schemeClr val="tx1"/>
                    </a:solidFill>
                  </a:rPr>
                  <a:t>: Use these vectors to find strongly correlated vector </a:t>
                </a:r>
                <a14:m>
                  <m:oMath xmlns:m="http://schemas.openxmlformats.org/officeDocument/2006/math">
                    <m:r>
                      <a:rPr lang="en-US" b="0" i="1" smtClean="0">
                        <a:solidFill>
                          <a:srgbClr val="C00000"/>
                        </a:solidFill>
                        <a:latin typeface="Cambria Math" panose="02040503050406030204" pitchFamily="18" charset="0"/>
                      </a:rPr>
                      <m:t>𝑣</m:t>
                    </m:r>
                  </m:oMath>
                </a14:m>
                <a:endParaRPr lang="en-US" dirty="0">
                  <a:solidFill>
                    <a:srgbClr val="C00000"/>
                  </a:solidFill>
                </a:endParaRPr>
              </a:p>
              <a:p>
                <a:pPr>
                  <a:buClr>
                    <a:schemeClr val="tx1"/>
                  </a:buClr>
                </a:pPr>
                <a:r>
                  <a:rPr lang="en-US" dirty="0">
                    <a:solidFill>
                      <a:srgbClr val="00B050"/>
                    </a:solidFill>
                  </a:rPr>
                  <a:t>Progress</a:t>
                </a:r>
                <a:r>
                  <a:rPr lang="en-US" dirty="0">
                    <a:solidFill>
                      <a:schemeClr val="tx1"/>
                    </a:solidFill>
                  </a:rPr>
                  <a:t>: Set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sub>
                    </m:sSub>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span</m:t>
                    </m:r>
                    <m:r>
                      <a:rPr lang="en-US" b="0" i="1" smtClean="0">
                        <a:solidFill>
                          <a:srgbClr val="C00000"/>
                        </a:solidFill>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𝑉</m:t>
                        </m:r>
                      </m:e>
                      <m:sub>
                        <m:r>
                          <a:rPr lang="en-US" b="0" i="1" smtClean="0">
                            <a:solidFill>
                              <a:srgbClr val="C00000"/>
                            </a:solidFill>
                            <a:latin typeface="Cambria Math" panose="02040503050406030204" pitchFamily="18" charset="0"/>
                          </a:rPr>
                          <m:t>𝑖</m:t>
                        </m:r>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endParaRPr lang="en-US" dirty="0">
                  <a:solidFill>
                    <a:schemeClr val="tx1"/>
                  </a:solidFill>
                </a:endParaRPr>
              </a:p>
            </p:txBody>
          </p:sp>
        </mc:Choice>
        <mc:Fallback xmlns="">
          <p:sp>
            <p:nvSpPr>
              <p:cNvPr id="5" name="Content Placeholder 3">
                <a:extLst>
                  <a:ext uri="{FF2B5EF4-FFF2-40B4-BE49-F238E27FC236}">
                    <a16:creationId xmlns:a16="http://schemas.microsoft.com/office/drawing/2014/main" id="{D90BBA10-22A2-930F-5CFF-BD4537341901}"/>
                  </a:ext>
                </a:extLst>
              </p:cNvPr>
              <p:cNvSpPr>
                <a:spLocks noGrp="1" noRot="1" noChangeAspect="1" noMove="1" noResize="1" noEditPoints="1" noAdjustHandles="1" noChangeArrowheads="1" noChangeShapeType="1" noTextEdit="1"/>
              </p:cNvSpPr>
              <p:nvPr>
                <p:ph idx="1"/>
              </p:nvPr>
            </p:nvSpPr>
            <p:spPr>
              <a:xfrm>
                <a:off x="838200" y="1825625"/>
                <a:ext cx="10242755" cy="4351338"/>
              </a:xfrm>
              <a:blipFill>
                <a:blip r:embed="rId2"/>
                <a:stretch>
                  <a:fillRect l="-1071" t="-2241" r="-1310" b="-140"/>
                </a:stretch>
              </a:blipFill>
            </p:spPr>
            <p:txBody>
              <a:bodyPr/>
              <a:lstStyle/>
              <a:p>
                <a:r>
                  <a:rPr lang="en-US">
                    <a:noFill/>
                  </a:rPr>
                  <a:t> </a:t>
                </a:r>
              </a:p>
            </p:txBody>
          </p:sp>
        </mc:Fallback>
      </mc:AlternateContent>
    </p:spTree>
    <p:extLst>
      <p:ext uri="{BB962C8B-B14F-4D97-AF65-F5344CB8AC3E}">
        <p14:creationId xmlns:p14="http://schemas.microsoft.com/office/powerpoint/2010/main" val="36338660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Insertion-Only Streams</a:t>
            </a:r>
            <a:endParaRPr lang="en-US" dirty="0"/>
          </a:p>
        </p:txBody>
      </p:sp>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242755" cy="4351338"/>
          </a:xfrm>
        </p:spPr>
        <p:txBody>
          <a:bodyPr>
            <a:normAutofit/>
          </a:bodyPr>
          <a:lstStyle/>
          <a:p>
            <a:pPr>
              <a:buClr>
                <a:schemeClr val="tx1"/>
              </a:buClr>
            </a:pPr>
            <a:r>
              <a:rPr lang="en-US" sz="3200" dirty="0">
                <a:solidFill>
                  <a:srgbClr val="00B050"/>
                </a:solidFill>
              </a:rPr>
              <a:t>Key</a:t>
            </a:r>
            <a:r>
              <a:rPr lang="en-US" sz="3200" dirty="0">
                <a:solidFill>
                  <a:schemeClr val="tx1"/>
                </a:solidFill>
              </a:rPr>
              <a:t>: Deletions are needed to perform this attack</a:t>
            </a:r>
          </a:p>
          <a:p>
            <a:pPr>
              <a:buClr>
                <a:schemeClr val="tx1"/>
              </a:buClr>
            </a:pPr>
            <a:endParaRPr lang="en-US" sz="3200" dirty="0">
              <a:solidFill>
                <a:srgbClr val="00B0F0"/>
              </a:solidFill>
            </a:endParaRPr>
          </a:p>
          <a:p>
            <a:pPr>
              <a:buClr>
                <a:schemeClr val="tx1"/>
              </a:buClr>
            </a:pPr>
            <a:r>
              <a:rPr lang="en-US" sz="3200" dirty="0">
                <a:solidFill>
                  <a:schemeClr val="tx1"/>
                </a:solidFill>
              </a:rPr>
              <a:t>Assume insertion-only updates</a:t>
            </a:r>
          </a:p>
          <a:p>
            <a:pPr>
              <a:buClr>
                <a:schemeClr val="tx1"/>
              </a:buClr>
            </a:pPr>
            <a:r>
              <a:rPr lang="en-US" sz="3200" dirty="0"/>
              <a:t>How do the previous results work?</a:t>
            </a:r>
            <a:endParaRPr lang="en-US" sz="3200" dirty="0">
              <a:solidFill>
                <a:schemeClr val="tx1"/>
              </a:solidFill>
            </a:endParaRPr>
          </a:p>
        </p:txBody>
      </p:sp>
    </p:spTree>
    <p:extLst>
      <p:ext uri="{BB962C8B-B14F-4D97-AF65-F5344CB8AC3E}">
        <p14:creationId xmlns:p14="http://schemas.microsoft.com/office/powerpoint/2010/main" val="21883250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Robust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lvl="1"/>
                <a:r>
                  <a:rPr lang="en-US" dirty="0"/>
                  <a:t>Suppose we have a streaming algorithm for this function</a:t>
                </a:r>
              </a:p>
              <a:p>
                <a:pPr lvl="1"/>
                <a:r>
                  <a:rPr lang="en-US" dirty="0"/>
                  <a:t>Suppose this function is monotonic and the stream is insertion-only</a:t>
                </a:r>
              </a:p>
              <a:p>
                <a:r>
                  <a:rPr lang="en-US" dirty="0"/>
                  <a:t>Sketch switching framework </a:t>
                </a:r>
                <a:r>
                  <a:rPr lang="en-US" dirty="0">
                    <a:solidFill>
                      <a:schemeClr val="accent1"/>
                    </a:solidFill>
                  </a:rPr>
                  <a:t>[Ben-EliezerJayaramWoodruffYogev20] </a:t>
                </a:r>
                <a:r>
                  <a:rPr lang="en-US" dirty="0"/>
                  <a:t>gives a robust for this function </a:t>
                </a:r>
              </a:p>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Tree>
    <p:extLst>
      <p:ext uri="{BB962C8B-B14F-4D97-AF65-F5344CB8AC3E}">
        <p14:creationId xmlns:p14="http://schemas.microsoft.com/office/powerpoint/2010/main" val="34354289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3016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2" y="5517333"/>
            <a:ext cx="30168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301687"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F1789404-7015-42A9-B405-95F8E898CA7B}"/>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7BB07607-246C-4B56-A6D4-5BAD6EAFC3CC}"/>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21" name="Content Placeholder 2">
                <a:extLst>
                  <a:ext uri="{FF2B5EF4-FFF2-40B4-BE49-F238E27FC236}">
                    <a16:creationId xmlns:a16="http://schemas.microsoft.com/office/drawing/2014/main" id="{7BB07607-246C-4B56-A6D4-5BAD6EAFC3CC}"/>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2" name="Rectangle 21">
            <a:extLst>
              <a:ext uri="{FF2B5EF4-FFF2-40B4-BE49-F238E27FC236}">
                <a16:creationId xmlns:a16="http://schemas.microsoft.com/office/drawing/2014/main" id="{C68214A7-BCF9-467D-B735-573B9E3EDD03}"/>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4927079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819455" cy="707886"/>
          </a:xfrm>
          <a:prstGeom prst="rect">
            <a:avLst/>
          </a:prstGeom>
          <a:noFill/>
        </p:spPr>
        <p:txBody>
          <a:bodyPr wrap="none" rtlCol="0">
            <a:spAutoFit/>
          </a:bodyPr>
          <a:lstStyle/>
          <a:p>
            <a:r>
              <a:rPr lang="en-US" sz="4000" dirty="0"/>
              <a:t>1 0</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57738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1</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4" y="5163390"/>
            <a:ext cx="5773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1</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577385"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57738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22988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9FF1C8CC-8D91-47F3-BBD1-A30E40F83E34}"/>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242540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E5130-D175-5BC8-7C60-2A2A5DDBBD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ACF5B7-1B7F-6FBB-4769-1EC9733175D8}"/>
              </a:ext>
            </a:extLst>
          </p:cNvPr>
          <p:cNvSpPr>
            <a:spLocks noGrp="1"/>
          </p:cNvSpPr>
          <p:nvPr>
            <p:ph type="title"/>
          </p:nvPr>
        </p:nvSpPr>
        <p:spPr/>
        <p:txBody>
          <a:bodyPr/>
          <a:lstStyle/>
          <a:p>
            <a:r>
              <a:rPr lang="en-US" dirty="0">
                <a:solidFill>
                  <a:srgbClr val="C00000"/>
                </a:solidFill>
              </a:rPr>
              <a:t>Why Adversarial Robustness?</a:t>
            </a:r>
            <a:endParaRPr lang="en-US" dirty="0"/>
          </a:p>
        </p:txBody>
      </p:sp>
      <p:sp>
        <p:nvSpPr>
          <p:cNvPr id="3" name="Content Placeholder 2">
            <a:extLst>
              <a:ext uri="{FF2B5EF4-FFF2-40B4-BE49-F238E27FC236}">
                <a16:creationId xmlns:a16="http://schemas.microsoft.com/office/drawing/2014/main" id="{6FABFA49-1B9F-A32F-D105-D697DD808923}"/>
              </a:ext>
            </a:extLst>
          </p:cNvPr>
          <p:cNvSpPr>
            <a:spLocks noGrp="1"/>
          </p:cNvSpPr>
          <p:nvPr>
            <p:ph idx="1"/>
          </p:nvPr>
        </p:nvSpPr>
        <p:spPr/>
        <p:txBody>
          <a:bodyPr/>
          <a:lstStyle/>
          <a:p>
            <a:pPr>
              <a:buClr>
                <a:schemeClr val="tx1"/>
              </a:buClr>
            </a:pPr>
            <a:r>
              <a:rPr lang="en-US" sz="2800" dirty="0"/>
              <a:t>Adversarial input</a:t>
            </a:r>
          </a:p>
          <a:p>
            <a:pPr lvl="1">
              <a:buClr>
                <a:schemeClr val="tx1"/>
              </a:buClr>
            </a:pPr>
            <a:r>
              <a:rPr lang="en-US" sz="2800" dirty="0"/>
              <a:t>Adversarial ML</a:t>
            </a:r>
          </a:p>
        </p:txBody>
      </p:sp>
      <p:pic>
        <p:nvPicPr>
          <p:cNvPr id="7" name="Picture 6">
            <a:extLst>
              <a:ext uri="{FF2B5EF4-FFF2-40B4-BE49-F238E27FC236}">
                <a16:creationId xmlns:a16="http://schemas.microsoft.com/office/drawing/2014/main" id="{E7309ED2-EA16-D8BC-DD60-616F04679B3C}"/>
              </a:ext>
            </a:extLst>
          </p:cNvPr>
          <p:cNvPicPr>
            <a:picLocks noChangeAspect="1"/>
          </p:cNvPicPr>
          <p:nvPr/>
        </p:nvPicPr>
        <p:blipFill>
          <a:blip r:embed="rId3"/>
          <a:stretch>
            <a:fillRect/>
          </a:stretch>
        </p:blipFill>
        <p:spPr>
          <a:xfrm>
            <a:off x="1882077" y="2950778"/>
            <a:ext cx="7574538" cy="3739107"/>
          </a:xfrm>
          <a:prstGeom prst="rect">
            <a:avLst/>
          </a:prstGeom>
        </p:spPr>
      </p:pic>
    </p:spTree>
    <p:extLst>
      <p:ext uri="{BB962C8B-B14F-4D97-AF65-F5344CB8AC3E}">
        <p14:creationId xmlns:p14="http://schemas.microsoft.com/office/powerpoint/2010/main" val="555953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solidFill>
                  <a:srgbClr val="FF0000"/>
                </a:solidFill>
              </a:rPr>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730999" y="4721791"/>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5C83B51A-D078-4E77-AF5A-B46F1835FB5D}"/>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38317959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3" y="4794058"/>
            <a:ext cx="879074"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879073"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879073"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2</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87907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676921"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14215"/>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2"/>
                <a:stretch>
                  <a:fillRect l="-1043" t="-2159"/>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DE08EFFE-93FF-4DF5-89C9-E7D081A5FCD6}"/>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16175956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32922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3" y="5163390"/>
            <a:ext cx="132922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3</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32922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3</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1" y="5886665"/>
            <a:ext cx="132922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195359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1" name="Rectangle 20">
            <a:extLst>
              <a:ext uri="{FF2B5EF4-FFF2-40B4-BE49-F238E27FC236}">
                <a16:creationId xmlns:a16="http://schemas.microsoft.com/office/drawing/2014/main" id="{736FFFA7-270E-4B9A-9D5A-DECE6B24846A}"/>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88990650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solidFill>
                  <a:srgbClr val="FF0000"/>
                </a:solidFill>
              </a:rPr>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4" y="5119138"/>
            <a:ext cx="2278715" cy="45783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5455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p:sp>
        <p:nvSpPr>
          <p:cNvPr id="9" name="TextBox 8">
            <a:extLst>
              <a:ext uri="{FF2B5EF4-FFF2-40B4-BE49-F238E27FC236}">
                <a16:creationId xmlns:a16="http://schemas.microsoft.com/office/drawing/2014/main" id="{9102B3D2-112D-4480-AE62-7AA5FA21BB73}"/>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10" name="TextBox 9">
            <a:extLst>
              <a:ext uri="{FF2B5EF4-FFF2-40B4-BE49-F238E27FC236}">
                <a16:creationId xmlns:a16="http://schemas.microsoft.com/office/drawing/2014/main" id="{302F9860-8D34-4577-A3B5-BD1237CD165B}"/>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D4842CC5-5A97-4995-97E0-4180E9C96A63}"/>
              </a:ext>
            </a:extLst>
          </p:cNvPr>
          <p:cNvSpPr/>
          <p:nvPr/>
        </p:nvSpPr>
        <p:spPr>
          <a:xfrm>
            <a:off x="838200" y="4794058"/>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FDF58C4A-634C-4597-80EB-F9ED98AF7E22}"/>
              </a:ext>
            </a:extLst>
          </p:cNvPr>
          <p:cNvSpPr/>
          <p:nvPr/>
        </p:nvSpPr>
        <p:spPr>
          <a:xfrm>
            <a:off x="838201" y="5163390"/>
            <a:ext cx="301686" cy="369332"/>
          </a:xfrm>
          <a:prstGeom prst="rect">
            <a:avLst/>
          </a:prstGeom>
        </p:spPr>
        <p:txBody>
          <a:bodyPr wrap="none">
            <a:spAutoFit/>
          </a:bodyPr>
          <a:lstStyle/>
          <a:p>
            <a:r>
              <a:rPr lang="en-US" dirty="0"/>
              <a:t>2</a:t>
            </a:r>
          </a:p>
        </p:txBody>
      </p:sp>
      <p:sp>
        <p:nvSpPr>
          <p:cNvPr id="13" name="TextBox 12">
            <a:extLst>
              <a:ext uri="{FF2B5EF4-FFF2-40B4-BE49-F238E27FC236}">
                <a16:creationId xmlns:a16="http://schemas.microsoft.com/office/drawing/2014/main" id="{452B9929-80E6-4233-BCAE-8E4D75844032}"/>
              </a:ext>
            </a:extLst>
          </p:cNvPr>
          <p:cNvSpPr txBox="1"/>
          <p:nvPr/>
        </p:nvSpPr>
        <p:spPr>
          <a:xfrm>
            <a:off x="1281892" y="5163390"/>
            <a:ext cx="1654347"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6729DDCE-A8D7-4258-9295-F21B58F81BD0}"/>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15" name="TextBox 14">
            <a:extLst>
              <a:ext uri="{FF2B5EF4-FFF2-40B4-BE49-F238E27FC236}">
                <a16:creationId xmlns:a16="http://schemas.microsoft.com/office/drawing/2014/main" id="{42FABA2C-39E2-4D41-98C3-057B2C748E20}"/>
              </a:ext>
            </a:extLst>
          </p:cNvPr>
          <p:cNvSpPr txBox="1"/>
          <p:nvPr/>
        </p:nvSpPr>
        <p:spPr>
          <a:xfrm>
            <a:off x="1281891" y="5517333"/>
            <a:ext cx="1654346"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1B03D971-376F-4AA9-B7F9-A01316EBD9DE}"/>
              </a:ext>
            </a:extLst>
          </p:cNvPr>
          <p:cNvSpPr/>
          <p:nvPr/>
        </p:nvSpPr>
        <p:spPr>
          <a:xfrm>
            <a:off x="838200" y="5963864"/>
            <a:ext cx="301686" cy="369332"/>
          </a:xfrm>
          <a:prstGeom prst="rect">
            <a:avLst/>
          </a:prstGeom>
        </p:spPr>
        <p:txBody>
          <a:bodyPr wrap="none">
            <a:spAutoFit/>
          </a:bodyPr>
          <a:lstStyle/>
          <a:p>
            <a:r>
              <a:rPr lang="en-US" dirty="0"/>
              <a:t>4</a:t>
            </a:r>
          </a:p>
        </p:txBody>
      </p:sp>
      <p:sp>
        <p:nvSpPr>
          <p:cNvPr id="17" name="TextBox 16">
            <a:extLst>
              <a:ext uri="{FF2B5EF4-FFF2-40B4-BE49-F238E27FC236}">
                <a16:creationId xmlns:a16="http://schemas.microsoft.com/office/drawing/2014/main" id="{D32233E3-CEE4-460C-9865-83CA548834B6}"/>
              </a:ext>
            </a:extLst>
          </p:cNvPr>
          <p:cNvSpPr txBox="1"/>
          <p:nvPr/>
        </p:nvSpPr>
        <p:spPr>
          <a:xfrm>
            <a:off x="1281890" y="5886665"/>
            <a:ext cx="1654345"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7B23FF7A-FCDB-402D-BA13-5050846DBE7F}"/>
              </a:ext>
            </a:extLst>
          </p:cNvPr>
          <p:cNvSpPr/>
          <p:nvPr/>
        </p:nvSpPr>
        <p:spPr>
          <a:xfrm>
            <a:off x="657522" y="5501944"/>
            <a:ext cx="2278715"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954107"/>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p:txBody>
      </p:sp>
    </p:spTree>
    <p:extLst>
      <p:ext uri="{BB962C8B-B14F-4D97-AF65-F5344CB8AC3E}">
        <p14:creationId xmlns:p14="http://schemas.microsoft.com/office/powerpoint/2010/main" val="200277255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5"/>
                <a:ext cx="10515600" cy="2136776"/>
              </a:xfrm>
            </p:spPr>
            <p:txBody>
              <a:bodyPr>
                <a:normAutofit/>
              </a:bodyPr>
              <a:lstStyle/>
              <a:p>
                <a:r>
                  <a:rPr lang="en-US" dirty="0"/>
                  <a:t>Start many instances of the streaming algorithm at the beginning</a:t>
                </a:r>
              </a:p>
              <a:p>
                <a:r>
                  <a:rPr lang="en-US" dirty="0"/>
                  <a:t>Use an instance of the algorithm but “freeze” the output</a:t>
                </a:r>
              </a:p>
              <a:p>
                <a:r>
                  <a:rPr lang="en-US" dirty="0"/>
                  <a:t>Each time the next instance has value </a:t>
                </a:r>
                <a14:m>
                  <m:oMath xmlns:m="http://schemas.openxmlformats.org/officeDocument/2006/math">
                    <m:r>
                      <a:rPr lang="en-US" b="0" i="0"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𝑂</m:t>
                    </m:r>
                    <m:d>
                      <m:dPr>
                        <m:ctrlPr>
                          <a:rPr lang="en-US" b="0" i="1" smtClean="0">
                            <a:solidFill>
                              <a:srgbClr val="C00000"/>
                            </a:solidFill>
                            <a:latin typeface="Cambria Math" panose="02040503050406030204" pitchFamily="18" charset="0"/>
                          </a:rPr>
                        </m:ctrlPr>
                      </m:dPr>
                      <m:e>
                        <m:r>
                          <a:rPr lang="en-US" i="1" smtClean="0">
                            <a:solidFill>
                              <a:srgbClr val="C00000"/>
                            </a:solidFill>
                            <a:latin typeface="Cambria Math" panose="02040503050406030204" pitchFamily="18" charset="0"/>
                          </a:rPr>
                          <m:t>𝜀</m:t>
                        </m:r>
                      </m:e>
                    </m:d>
                    <m:r>
                      <a:rPr lang="en-US" b="0" i="1" smtClean="0">
                        <a:solidFill>
                          <a:srgbClr val="C00000"/>
                        </a:solidFill>
                        <a:latin typeface="Cambria Math" panose="02040503050406030204" pitchFamily="18" charset="0"/>
                      </a:rPr>
                      <m:t>)</m:t>
                    </m:r>
                  </m:oMath>
                </a14:m>
                <a:r>
                  <a:rPr lang="en-US" dirty="0"/>
                  <a:t> more than the “frozen” output, use the next instance and “freeze” its output</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5"/>
                <a:ext cx="10515600" cy="2136776"/>
              </a:xfrm>
              <a:blipFill>
                <a:blip r:embed="rId2"/>
                <a:stretch>
                  <a:fillRect l="-1043" t="-4558"/>
                </a:stretch>
              </a:blipFill>
            </p:spPr>
            <p:txBody>
              <a:bodyPr/>
              <a:lstStyle/>
              <a:p>
                <a:r>
                  <a:rPr lang="en-US">
                    <a:noFill/>
                  </a:rPr>
                  <a:t> </a:t>
                </a:r>
              </a:p>
            </p:txBody>
          </p:sp>
        </mc:Fallback>
      </mc:AlternateContent>
      <p:sp>
        <p:nvSpPr>
          <p:cNvPr id="20" name="Rectangle 19">
            <a:extLst>
              <a:ext uri="{FF2B5EF4-FFF2-40B4-BE49-F238E27FC236}">
                <a16:creationId xmlns:a16="http://schemas.microsoft.com/office/drawing/2014/main" id="{7A073CEC-1D48-4E65-BE7B-D65D903F54D7}"/>
              </a:ext>
            </a:extLst>
          </p:cNvPr>
          <p:cNvSpPr/>
          <p:nvPr/>
        </p:nvSpPr>
        <p:spPr>
          <a:xfrm>
            <a:off x="6247106" y="4205719"/>
            <a:ext cx="5631302" cy="2246769"/>
          </a:xfrm>
          <a:prstGeom prst="rect">
            <a:avLst/>
          </a:prstGeom>
        </p:spPr>
        <p:txBody>
          <a:bodyPr wrap="square">
            <a:spAutoFit/>
          </a:bodyPr>
          <a:lstStyle/>
          <a:p>
            <a:pPr marL="457200" indent="-457200">
              <a:buFont typeface="Arial" panose="020B0604020202020204" pitchFamily="34" charset="0"/>
              <a:buChar char="•"/>
            </a:pPr>
            <a:r>
              <a:rPr lang="en-US" sz="2800" dirty="0"/>
              <a:t>Example: Number of ones in the  stream (2-approximation)</a:t>
            </a:r>
          </a:p>
          <a:p>
            <a:pPr marL="514350" indent="-514350">
              <a:buFont typeface="Arial" panose="020B0604020202020204" pitchFamily="34" charset="0"/>
              <a:buChar char="•"/>
            </a:pPr>
            <a:r>
              <a:rPr lang="en-US" sz="2800" dirty="0"/>
              <a:t>Number of ones stream is at least 4 and at most 8</a:t>
            </a:r>
          </a:p>
          <a:p>
            <a:pPr marL="514350" indent="-514350">
              <a:buFont typeface="Arial" panose="020B0604020202020204" pitchFamily="34" charset="0"/>
              <a:buChar char="•"/>
            </a:pPr>
            <a:r>
              <a:rPr lang="en-US" sz="2800" dirty="0"/>
              <a:t>4 is a good approximation</a:t>
            </a:r>
          </a:p>
        </p:txBody>
      </p:sp>
      <p:sp>
        <p:nvSpPr>
          <p:cNvPr id="21" name="TextBox 20">
            <a:extLst>
              <a:ext uri="{FF2B5EF4-FFF2-40B4-BE49-F238E27FC236}">
                <a16:creationId xmlns:a16="http://schemas.microsoft.com/office/drawing/2014/main" id="{D9BAD7CF-C0B4-494A-BDD2-FF71E7C24BB9}"/>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22" name="TextBox 21">
            <a:extLst>
              <a:ext uri="{FF2B5EF4-FFF2-40B4-BE49-F238E27FC236}">
                <a16:creationId xmlns:a16="http://schemas.microsoft.com/office/drawing/2014/main" id="{FE2112C0-20DE-4852-A7C3-7F6AEDB0168E}"/>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23" name="Rectangle 22">
            <a:extLst>
              <a:ext uri="{FF2B5EF4-FFF2-40B4-BE49-F238E27FC236}">
                <a16:creationId xmlns:a16="http://schemas.microsoft.com/office/drawing/2014/main" id="{BF671745-947B-44FE-92BB-CC9E85EF2C38}"/>
              </a:ext>
            </a:extLst>
          </p:cNvPr>
          <p:cNvSpPr/>
          <p:nvPr/>
        </p:nvSpPr>
        <p:spPr>
          <a:xfrm>
            <a:off x="838200" y="4794058"/>
            <a:ext cx="301686" cy="369332"/>
          </a:xfrm>
          <a:prstGeom prst="rect">
            <a:avLst/>
          </a:prstGeom>
        </p:spPr>
        <p:txBody>
          <a:bodyPr wrap="none">
            <a:spAutoFit/>
          </a:bodyPr>
          <a:lstStyle/>
          <a:p>
            <a:r>
              <a:rPr lang="en-US" dirty="0"/>
              <a:t>1</a:t>
            </a:r>
          </a:p>
        </p:txBody>
      </p:sp>
      <p:sp>
        <p:nvSpPr>
          <p:cNvPr id="24" name="Rectangle 23">
            <a:extLst>
              <a:ext uri="{FF2B5EF4-FFF2-40B4-BE49-F238E27FC236}">
                <a16:creationId xmlns:a16="http://schemas.microsoft.com/office/drawing/2014/main" id="{B2255730-CCD7-41FF-9A22-8ABDDC96B9CE}"/>
              </a:ext>
            </a:extLst>
          </p:cNvPr>
          <p:cNvSpPr/>
          <p:nvPr/>
        </p:nvSpPr>
        <p:spPr>
          <a:xfrm>
            <a:off x="838201" y="5163390"/>
            <a:ext cx="301686" cy="369332"/>
          </a:xfrm>
          <a:prstGeom prst="rect">
            <a:avLst/>
          </a:prstGeom>
        </p:spPr>
        <p:txBody>
          <a:bodyPr wrap="square">
            <a:spAutoFit/>
          </a:bodyPr>
          <a:lstStyle/>
          <a:p>
            <a:r>
              <a:rPr lang="en-US" dirty="0"/>
              <a:t>2</a:t>
            </a:r>
          </a:p>
        </p:txBody>
      </p:sp>
      <p:sp>
        <p:nvSpPr>
          <p:cNvPr id="25" name="TextBox 24">
            <a:extLst>
              <a:ext uri="{FF2B5EF4-FFF2-40B4-BE49-F238E27FC236}">
                <a16:creationId xmlns:a16="http://schemas.microsoft.com/office/drawing/2014/main" id="{40F84019-3A41-4D2E-8072-259B8C5389C9}"/>
              </a:ext>
            </a:extLst>
          </p:cNvPr>
          <p:cNvSpPr txBox="1"/>
          <p:nvPr/>
        </p:nvSpPr>
        <p:spPr>
          <a:xfrm>
            <a:off x="1281893" y="5163390"/>
            <a:ext cx="396986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26" name="Rectangle 25">
            <a:extLst>
              <a:ext uri="{FF2B5EF4-FFF2-40B4-BE49-F238E27FC236}">
                <a16:creationId xmlns:a16="http://schemas.microsoft.com/office/drawing/2014/main" id="{2775419B-D42A-4BDF-8BB2-563E59658929}"/>
              </a:ext>
            </a:extLst>
          </p:cNvPr>
          <p:cNvSpPr/>
          <p:nvPr/>
        </p:nvSpPr>
        <p:spPr>
          <a:xfrm>
            <a:off x="838200" y="5563627"/>
            <a:ext cx="301686" cy="369332"/>
          </a:xfrm>
          <a:prstGeom prst="rect">
            <a:avLst/>
          </a:prstGeom>
        </p:spPr>
        <p:txBody>
          <a:bodyPr wrap="none">
            <a:spAutoFit/>
          </a:bodyPr>
          <a:lstStyle/>
          <a:p>
            <a:r>
              <a:rPr lang="en-US" dirty="0">
                <a:solidFill>
                  <a:srgbClr val="FF0000"/>
                </a:solidFill>
              </a:rPr>
              <a:t>4</a:t>
            </a:r>
          </a:p>
        </p:txBody>
      </p:sp>
      <p:sp>
        <p:nvSpPr>
          <p:cNvPr id="27" name="TextBox 26">
            <a:extLst>
              <a:ext uri="{FF2B5EF4-FFF2-40B4-BE49-F238E27FC236}">
                <a16:creationId xmlns:a16="http://schemas.microsoft.com/office/drawing/2014/main" id="{253D4DDD-64BE-4BC4-BD09-E20AF821C0AD}"/>
              </a:ext>
            </a:extLst>
          </p:cNvPr>
          <p:cNvSpPr txBox="1"/>
          <p:nvPr/>
        </p:nvSpPr>
        <p:spPr>
          <a:xfrm>
            <a:off x="1281892" y="5517333"/>
            <a:ext cx="39698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28" name="Rectangle 27">
            <a:extLst>
              <a:ext uri="{FF2B5EF4-FFF2-40B4-BE49-F238E27FC236}">
                <a16:creationId xmlns:a16="http://schemas.microsoft.com/office/drawing/2014/main" id="{4B5EF681-7B4F-41A5-8883-1C02637DE229}"/>
              </a:ext>
            </a:extLst>
          </p:cNvPr>
          <p:cNvSpPr/>
          <p:nvPr/>
        </p:nvSpPr>
        <p:spPr>
          <a:xfrm>
            <a:off x="838200" y="5963864"/>
            <a:ext cx="301686" cy="369332"/>
          </a:xfrm>
          <a:prstGeom prst="rect">
            <a:avLst/>
          </a:prstGeom>
        </p:spPr>
        <p:txBody>
          <a:bodyPr wrap="none">
            <a:spAutoFit/>
          </a:bodyPr>
          <a:lstStyle/>
          <a:p>
            <a:r>
              <a:rPr lang="en-US" dirty="0"/>
              <a:t>7</a:t>
            </a:r>
          </a:p>
        </p:txBody>
      </p:sp>
      <p:sp>
        <p:nvSpPr>
          <p:cNvPr id="29" name="TextBox 28">
            <a:extLst>
              <a:ext uri="{FF2B5EF4-FFF2-40B4-BE49-F238E27FC236}">
                <a16:creationId xmlns:a16="http://schemas.microsoft.com/office/drawing/2014/main" id="{26AB055C-CF6A-45DE-A156-FEF024B38E01}"/>
              </a:ext>
            </a:extLst>
          </p:cNvPr>
          <p:cNvSpPr txBox="1"/>
          <p:nvPr/>
        </p:nvSpPr>
        <p:spPr>
          <a:xfrm>
            <a:off x="1281891" y="5886665"/>
            <a:ext cx="3969863"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30" name="Rectangle 29">
            <a:extLst>
              <a:ext uri="{FF2B5EF4-FFF2-40B4-BE49-F238E27FC236}">
                <a16:creationId xmlns:a16="http://schemas.microsoft.com/office/drawing/2014/main" id="{3FEABCE3-A5D3-4747-9D68-890ABFC6FFE5}"/>
              </a:ext>
            </a:extLst>
          </p:cNvPr>
          <p:cNvSpPr/>
          <p:nvPr/>
        </p:nvSpPr>
        <p:spPr>
          <a:xfrm>
            <a:off x="657522" y="5501944"/>
            <a:ext cx="4594232" cy="42883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36606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Sketch Switching Summary</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sz="3200" dirty="0"/>
                  <a:t>Sketch switching for robust algorithms uses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sSup>
                          <m:sSupPr>
                            <m:ctrlPr>
                              <a:rPr lang="en-US" sz="320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oMath>
                </a14:m>
                <a:r>
                  <a:rPr lang="en-US" sz="3200" dirty="0"/>
                  <a:t> space each time </a:t>
                </a:r>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𝐹</m:t>
                        </m:r>
                      </m:e>
                      <m:sub>
                        <m:r>
                          <a:rPr lang="en-US" sz="3200" b="0" i="1" smtClean="0">
                            <a:solidFill>
                              <a:srgbClr val="C00000"/>
                            </a:solidFill>
                            <a:latin typeface="Cambria Math" panose="02040503050406030204" pitchFamily="18" charset="0"/>
                          </a:rPr>
                          <m:t>𝑝</m:t>
                        </m:r>
                      </m:sub>
                    </m:sSub>
                  </m:oMath>
                </a14:m>
                <a:r>
                  <a:rPr lang="en-US" sz="3200" dirty="0"/>
                  <a:t> increases by </a:t>
                </a:r>
                <a14:m>
                  <m:oMath xmlns:m="http://schemas.openxmlformats.org/officeDocument/2006/math">
                    <m:r>
                      <a:rPr lang="en-US" sz="320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oMath>
                </a14:m>
                <a:r>
                  <a:rPr lang="en-US" sz="3200" dirty="0"/>
                  <a:t> and function increases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r>
                              <a:rPr lang="en-US" sz="3200" b="0" i="1" smtClean="0">
                                <a:solidFill>
                                  <a:srgbClr val="C00000"/>
                                </a:solidFill>
                                <a:latin typeface="Cambria Math" panose="02040503050406030204" pitchFamily="18" charset="0"/>
                              </a:rPr>
                              <m:t>𝑛</m:t>
                            </m:r>
                          </m:e>
                        </m:func>
                      </m:e>
                    </m:d>
                  </m:oMath>
                </a14:m>
                <a:r>
                  <a:rPr lang="en-US" sz="3200" dirty="0"/>
                  <a:t> times</a:t>
                </a:r>
              </a:p>
              <a:p>
                <a:endParaRPr lang="en-US" sz="3200" dirty="0"/>
              </a:p>
              <a:p>
                <a:endParaRPr lang="en-US" sz="3200" dirty="0"/>
              </a:p>
              <a:p>
                <a:r>
                  <a:rPr lang="en-US" sz="3200" dirty="0"/>
                  <a:t>How much space do “typical” algorithms use?</a:t>
                </a:r>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333" t="-531"/>
                </a:stretch>
              </a:blipFill>
            </p:spPr>
            <p:txBody>
              <a:bodyPr/>
              <a:lstStyle/>
              <a:p>
                <a:r>
                  <a:rPr lang="en-US">
                    <a:noFill/>
                  </a:rPr>
                  <a:t> </a:t>
                </a:r>
              </a:p>
            </p:txBody>
          </p:sp>
        </mc:Fallback>
      </mc:AlternateContent>
    </p:spTree>
    <p:extLst>
      <p:ext uri="{BB962C8B-B14F-4D97-AF65-F5344CB8AC3E}">
        <p14:creationId xmlns:p14="http://schemas.microsoft.com/office/powerpoint/2010/main" val="35644816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a:t>
                </a:r>
                <a:r>
                  <a:rPr lang="en-US" dirty="0">
                    <a:solidFill>
                      <a:schemeClr val="accent1"/>
                    </a:solidFill>
                  </a:rPr>
                  <a:t>[Ben-EliezerJayaramWoodruffYogev20]</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3</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838200" y="5096718"/>
                <a:ext cx="10190480" cy="790088"/>
              </a:xfrm>
              <a:prstGeom prst="rect">
                <a:avLst/>
              </a:prstGeom>
            </p:spPr>
            <p:txBody>
              <a:bodyPr wrap="square">
                <a:spAutoFit/>
              </a:bodyPr>
              <a:lstStyle/>
              <a:p>
                <a:r>
                  <a:rPr lang="en-US" sz="3200" dirty="0">
                    <a:solidFill>
                      <a:srgbClr val="00B050"/>
                    </a:solidFill>
                  </a:rPr>
                  <a:t>“A general framework that loses* nothing in </a:t>
                </a:r>
                <a14:m>
                  <m:oMath xmlns:m="http://schemas.openxmlformats.org/officeDocument/2006/math">
                    <m:r>
                      <a:rPr lang="en-US" sz="3200" b="0" i="1" smtClean="0">
                        <a:solidFill>
                          <a:srgbClr val="C00000"/>
                        </a:solidFill>
                        <a:latin typeface="Cambria Math" panose="02040503050406030204" pitchFamily="18" charset="0"/>
                      </a:rPr>
                      <m:t>𝑛</m:t>
                    </m:r>
                  </m:oMath>
                </a14:m>
                <a:r>
                  <a:rPr lang="en-US" sz="3200" dirty="0">
                    <a:solidFill>
                      <a:srgbClr val="00B050"/>
                    </a:solidFill>
                  </a:rPr>
                  <a:t> and only </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838200" y="5096718"/>
                <a:ext cx="10190480" cy="790088"/>
              </a:xfrm>
              <a:prstGeom prst="rect">
                <a:avLst/>
              </a:prstGeom>
              <a:blipFill>
                <a:blip r:embed="rId5"/>
                <a:stretch>
                  <a:fillRect l="-1556" b="-11538"/>
                </a:stretch>
              </a:blipFill>
            </p:spPr>
            <p:txBody>
              <a:bodyPr/>
              <a:lstStyle/>
              <a:p>
                <a:r>
                  <a:rPr lang="en-US">
                    <a:noFill/>
                  </a:rPr>
                  <a:t> </a:t>
                </a:r>
              </a:p>
            </p:txBody>
          </p:sp>
        </mc:Fallback>
      </mc:AlternateContent>
    </p:spTree>
    <p:extLst>
      <p:ext uri="{BB962C8B-B14F-4D97-AF65-F5344CB8AC3E}">
        <p14:creationId xmlns:p14="http://schemas.microsoft.com/office/powerpoint/2010/main" val="9333719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2F748-7448-4F57-F97E-AB22169FA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A0748-207A-8DAE-217A-3B42D272AED6}"/>
              </a:ext>
            </a:extLst>
          </p:cNvPr>
          <p:cNvSpPr>
            <a:spLocks noGrp="1"/>
          </p:cNvSpPr>
          <p:nvPr>
            <p:ph type="title"/>
          </p:nvPr>
        </p:nvSpPr>
        <p:spPr/>
        <p:txBody>
          <a:bodyPr/>
          <a:lstStyle/>
          <a:p>
            <a:r>
              <a:rPr lang="en-US" dirty="0">
                <a:solidFill>
                  <a:srgbClr val="C00000"/>
                </a:solidFill>
              </a:rPr>
              <a:t>Computation Paths</a:t>
            </a:r>
            <a:endParaRPr lang="en-US" dirty="0"/>
          </a:p>
        </p:txBody>
      </p:sp>
      <p:sp>
        <p:nvSpPr>
          <p:cNvPr id="21" name="Content Placeholder 2">
            <a:extLst>
              <a:ext uri="{FF2B5EF4-FFF2-40B4-BE49-F238E27FC236}">
                <a16:creationId xmlns:a16="http://schemas.microsoft.com/office/drawing/2014/main" id="{12C43B23-1164-F9FD-BB81-1D6C97F79C36}"/>
              </a:ext>
            </a:extLst>
          </p:cNvPr>
          <p:cNvSpPr>
            <a:spLocks noGrp="1"/>
          </p:cNvSpPr>
          <p:nvPr>
            <p:ph idx="1"/>
          </p:nvPr>
        </p:nvSpPr>
        <p:spPr>
          <a:xfrm>
            <a:off x="838200" y="1825624"/>
            <a:ext cx="10515600" cy="4514215"/>
          </a:xfrm>
        </p:spPr>
        <p:txBody>
          <a:bodyPr>
            <a:normAutofit/>
          </a:bodyPr>
          <a:lstStyle/>
          <a:p>
            <a:r>
              <a:rPr lang="en-US" dirty="0"/>
              <a:t>Upper bound the number of total possible inputs</a:t>
            </a:r>
          </a:p>
          <a:p>
            <a:r>
              <a:rPr lang="en-US" dirty="0"/>
              <a:t>Union bound over all of these inputs</a:t>
            </a:r>
          </a:p>
        </p:txBody>
      </p:sp>
    </p:spTree>
    <p:extLst>
      <p:ext uri="{BB962C8B-B14F-4D97-AF65-F5344CB8AC3E}">
        <p14:creationId xmlns:p14="http://schemas.microsoft.com/office/powerpoint/2010/main" val="309359132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3C1B2-3A6C-40C6-8E68-EF9A0F4941EA}"/>
              </a:ext>
            </a:extLst>
          </p:cNvPr>
          <p:cNvSpPr>
            <a:spLocks noGrp="1"/>
          </p:cNvSpPr>
          <p:nvPr>
            <p:ph type="title"/>
          </p:nvPr>
        </p:nvSpPr>
        <p:spPr/>
        <p:txBody>
          <a:bodyPr>
            <a:normAutofit/>
          </a:bodyPr>
          <a:lstStyle/>
          <a:p>
            <a:r>
              <a:rPr lang="en-US" b="0" dirty="0">
                <a:solidFill>
                  <a:srgbClr val="C00000"/>
                </a:solidFill>
              </a:rPr>
              <a:t>“What’s an epsilon between friends?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391914-389D-439F-9A02-832CD8BD0F39}"/>
                  </a:ext>
                </a:extLst>
              </p:cNvPr>
              <p:cNvSpPr>
                <a:spLocks noGrp="1"/>
              </p:cNvSpPr>
              <p:nvPr>
                <p:ph idx="1"/>
              </p:nvPr>
            </p:nvSpPr>
            <p:spPr/>
            <p:txBody>
              <a:bodyPr>
                <a:normAutofit/>
              </a:bodyPr>
              <a:lstStyle/>
              <a:p>
                <a:r>
                  <a:rPr lang="en-US" sz="3200" dirty="0"/>
                  <a:t>Statista: </a:t>
                </a:r>
                <a14:m>
                  <m:oMath xmlns:m="http://schemas.openxmlformats.org/officeDocument/2006/math">
                    <m:r>
                      <a:rPr lang="en-US" sz="3200" b="0" i="1" smtClean="0">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3</m:t>
                    </m:r>
                    <m:r>
                      <a:rPr lang="en-US" sz="3200" b="0" i="1" smtClean="0">
                        <a:solidFill>
                          <a:srgbClr val="C00000"/>
                        </a:solidFill>
                        <a:latin typeface="Cambria Math" panose="02040503050406030204" pitchFamily="18" charset="0"/>
                      </a:rPr>
                      <m:t>00</m:t>
                    </m:r>
                    <m:r>
                      <a:rPr lang="en-US" sz="3200" b="0" i="1" smtClean="0">
                        <a:solidFill>
                          <a:srgbClr val="C00000"/>
                        </a:solidFill>
                        <a:latin typeface="Cambria Math" panose="02040503050406030204" pitchFamily="18" charset="0"/>
                      </a:rPr>
                      <m:t>𝐵</m:t>
                    </m:r>
                  </m:oMath>
                </a14:m>
                <a:r>
                  <a:rPr lang="en-US" sz="3200" dirty="0"/>
                  <a:t> e-mails sent per day</a:t>
                </a:r>
              </a:p>
              <a:p>
                <a:r>
                  <a:rPr lang="en-US" sz="3200" dirty="0"/>
                  <a:t>Unsigned integer range: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0"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2</m:t>
                        </m:r>
                      </m:e>
                      <m:sup>
                        <m:r>
                          <a:rPr lang="en-US" sz="3200" b="0" i="1" smtClean="0">
                            <a:solidFill>
                              <a:srgbClr val="C00000"/>
                            </a:solidFill>
                            <a:latin typeface="Cambria Math" panose="02040503050406030204" pitchFamily="18" charset="0"/>
                          </a:rPr>
                          <m:t>32</m:t>
                        </m:r>
                      </m:sup>
                    </m:sSup>
                    <m:r>
                      <a:rPr lang="en-US" sz="3200" b="0" i="1" smtClean="0">
                        <a:solidFill>
                          <a:srgbClr val="C00000"/>
                        </a:solidFill>
                        <a:latin typeface="Cambria Math" panose="02040503050406030204" pitchFamily="18" charset="0"/>
                      </a:rPr>
                      <m:t>∼4</m:t>
                    </m:r>
                    <m:r>
                      <a:rPr lang="en-US" sz="3200" b="0" i="1" smtClean="0">
                        <a:solidFill>
                          <a:srgbClr val="C00000"/>
                        </a:solidFill>
                        <a:latin typeface="Cambria Math" panose="02040503050406030204" pitchFamily="18" charset="0"/>
                      </a:rPr>
                      <m:t>𝐵</m:t>
                    </m:r>
                  </m:oMath>
                </a14:m>
                <a:endParaRPr lang="en-US" sz="3200" dirty="0"/>
              </a:p>
              <a:p>
                <a:r>
                  <a:rPr lang="en-US" sz="3200" dirty="0"/>
                  <a:t>Accuracy: </a:t>
                </a:r>
                <a14:m>
                  <m:oMath xmlns:m="http://schemas.openxmlformats.org/officeDocument/2006/math">
                    <m:r>
                      <a:rPr lang="en-US" sz="3200" i="1" smtClean="0">
                        <a:solidFill>
                          <a:srgbClr val="C00000"/>
                        </a:solidFill>
                        <a:latin typeface="Cambria Math" panose="02040503050406030204" pitchFamily="18" charset="0"/>
                      </a:rPr>
                      <m:t>𝜀</m:t>
                    </m:r>
                    <m:r>
                      <a:rPr lang="en-US" sz="3200" b="0" i="0" smtClean="0">
                        <a:solidFill>
                          <a:srgbClr val="C00000"/>
                        </a:solidFill>
                        <a:latin typeface="Cambria Math" panose="02040503050406030204" pitchFamily="18" charset="0"/>
                      </a:rPr>
                      <m:t>=0.01</m:t>
                    </m:r>
                  </m:oMath>
                </a14:m>
                <a:endParaRPr lang="en-US" sz="3200" i="1" dirty="0">
                  <a:solidFill>
                    <a:srgbClr val="00B0F0"/>
                  </a:solidFill>
                  <a:latin typeface="Cambria Math" panose="02040503050406030204" pitchFamily="18" charset="0"/>
                </a:endParaRPr>
              </a:p>
              <a:p>
                <a:r>
                  <a:rPr lang="en-US" sz="3200" dirty="0"/>
                  <a:t>Since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r>
                      <a:rPr lang="en-US" sz="3200" b="0" i="0" smtClean="0">
                        <a:solidFill>
                          <a:srgbClr val="C00000"/>
                        </a:solidFill>
                        <a:latin typeface="Cambria Math" panose="02040503050406030204" pitchFamily="18" charset="0"/>
                      </a:rPr>
                      <m:t>&gt;</m:t>
                    </m:r>
                    <m:r>
                      <m:rPr>
                        <m:sty m:val="p"/>
                      </m:rPr>
                      <a:rPr lang="en-US" sz="3200" b="0" i="0" smtClean="0">
                        <a:solidFill>
                          <a:srgbClr val="C00000"/>
                        </a:solidFill>
                        <a:latin typeface="Cambria Math" panose="02040503050406030204" pitchFamily="18" charset="0"/>
                      </a:rPr>
                      <m:t>log</m:t>
                    </m:r>
                    <m:r>
                      <a:rPr lang="en-US" sz="3200" b="0" i="1" smtClean="0">
                        <a:solidFill>
                          <a:srgbClr val="C00000"/>
                        </a:solidFill>
                        <a:latin typeface="Cambria Math" panose="02040503050406030204" pitchFamily="18" charset="0"/>
                      </a:rPr>
                      <m:t> </m:t>
                    </m:r>
                    <m:r>
                      <a:rPr lang="en-US" sz="3200" i="1">
                        <a:solidFill>
                          <a:srgbClr val="C00000"/>
                        </a:solidFill>
                        <a:latin typeface="Cambria Math" panose="02040503050406030204" pitchFamily="18" charset="0"/>
                      </a:rPr>
                      <m:t>𝑛</m:t>
                    </m:r>
                  </m:oMath>
                </a14:m>
                <a:r>
                  <a:rPr lang="en-US" sz="3200" dirty="0"/>
                  <a:t>, we should care about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0" smtClean="0">
                            <a:solidFill>
                              <a:srgbClr val="C00000"/>
                            </a:solidFill>
                            <a:latin typeface="Cambria Math" panose="02040503050406030204" pitchFamily="18" charset="0"/>
                          </a:rPr>
                          <m:t>1</m:t>
                        </m:r>
                      </m:num>
                      <m:den>
                        <m:r>
                          <a:rPr lang="en-US" sz="3200" i="1" smtClean="0">
                            <a:solidFill>
                              <a:srgbClr val="C00000"/>
                            </a:solidFill>
                            <a:latin typeface="Cambria Math" panose="02040503050406030204" pitchFamily="18" charset="0"/>
                          </a:rPr>
                          <m:t>𝜀</m:t>
                        </m:r>
                      </m:den>
                    </m:f>
                  </m:oMath>
                </a14:m>
                <a:r>
                  <a:rPr lang="en-US" sz="3200" dirty="0"/>
                  <a:t> factors!</a:t>
                </a:r>
              </a:p>
            </p:txBody>
          </p:sp>
        </mc:Choice>
        <mc:Fallback xmlns="">
          <p:sp>
            <p:nvSpPr>
              <p:cNvPr id="3" name="Content Placeholder 2">
                <a:extLst>
                  <a:ext uri="{FF2B5EF4-FFF2-40B4-BE49-F238E27FC236}">
                    <a16:creationId xmlns:a16="http://schemas.microsoft.com/office/drawing/2014/main" id="{45391914-389D-439F-9A02-832CD8BD0F39}"/>
                  </a:ext>
                </a:extLst>
              </p:cNvPr>
              <p:cNvSpPr>
                <a:spLocks noGrp="1" noRot="1" noChangeAspect="1" noMove="1" noResize="1" noEditPoints="1" noAdjustHandles="1" noChangeArrowheads="1" noChangeShapeType="1" noTextEdit="1"/>
              </p:cNvSpPr>
              <p:nvPr>
                <p:ph idx="1"/>
              </p:nvPr>
            </p:nvSpPr>
            <p:spPr>
              <a:blipFill>
                <a:blip r:embed="rId2"/>
                <a:stretch>
                  <a:fillRect l="-1333" t="-2801"/>
                </a:stretch>
              </a:blipFill>
            </p:spPr>
            <p:txBody>
              <a:bodyPr/>
              <a:lstStyle/>
              <a:p>
                <a:r>
                  <a:rPr lang="en-US">
                    <a:noFill/>
                  </a:rPr>
                  <a:t> </a:t>
                </a:r>
              </a:p>
            </p:txBody>
          </p:sp>
        </mc:Fallback>
      </mc:AlternateContent>
    </p:spTree>
    <p:extLst>
      <p:ext uri="{BB962C8B-B14F-4D97-AF65-F5344CB8AC3E}">
        <p14:creationId xmlns:p14="http://schemas.microsoft.com/office/powerpoint/2010/main" val="4252115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230D1-82A9-0543-A5A6-D14682A8AF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6828F3-0A3B-6830-CCB6-F8EFA36B4DA2}"/>
              </a:ext>
            </a:extLst>
          </p:cNvPr>
          <p:cNvSpPr>
            <a:spLocks noGrp="1"/>
          </p:cNvSpPr>
          <p:nvPr>
            <p:ph type="title"/>
          </p:nvPr>
        </p:nvSpPr>
        <p:spPr/>
        <p:txBody>
          <a:bodyPr/>
          <a:lstStyle/>
          <a:p>
            <a:r>
              <a:rPr lang="en-US" dirty="0">
                <a:solidFill>
                  <a:srgbClr val="C00000"/>
                </a:solidFill>
              </a:rPr>
              <a:t>Why Adversarial Robustness?</a:t>
            </a:r>
            <a:endParaRPr lang="en-US" dirty="0"/>
          </a:p>
        </p:txBody>
      </p:sp>
      <p:sp>
        <p:nvSpPr>
          <p:cNvPr id="3" name="Content Placeholder 2">
            <a:extLst>
              <a:ext uri="{FF2B5EF4-FFF2-40B4-BE49-F238E27FC236}">
                <a16:creationId xmlns:a16="http://schemas.microsoft.com/office/drawing/2014/main" id="{242E6D75-C6F4-66F7-3B25-D4B4AEAAE377}"/>
              </a:ext>
            </a:extLst>
          </p:cNvPr>
          <p:cNvSpPr>
            <a:spLocks noGrp="1"/>
          </p:cNvSpPr>
          <p:nvPr>
            <p:ph idx="1"/>
          </p:nvPr>
        </p:nvSpPr>
        <p:spPr/>
        <p:txBody>
          <a:bodyPr/>
          <a:lstStyle/>
          <a:p>
            <a:pPr>
              <a:buClr>
                <a:schemeClr val="tx1"/>
              </a:buClr>
            </a:pPr>
            <a:r>
              <a:rPr lang="en-US" sz="2800" dirty="0"/>
              <a:t>Adaptive input</a:t>
            </a:r>
          </a:p>
          <a:p>
            <a:pPr lvl="1">
              <a:buClr>
                <a:schemeClr val="tx1"/>
              </a:buClr>
            </a:pPr>
            <a:r>
              <a:rPr lang="en-US" sz="2800" dirty="0"/>
              <a:t>Repeated interactions</a:t>
            </a:r>
          </a:p>
        </p:txBody>
      </p:sp>
      <p:pic>
        <p:nvPicPr>
          <p:cNvPr id="10" name="Picture 9">
            <a:extLst>
              <a:ext uri="{FF2B5EF4-FFF2-40B4-BE49-F238E27FC236}">
                <a16:creationId xmlns:a16="http://schemas.microsoft.com/office/drawing/2014/main" id="{456DDB56-1F3D-FDFA-E001-5172D7F399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846" y="3703712"/>
            <a:ext cx="4486030" cy="2789162"/>
          </a:xfrm>
          <a:prstGeom prst="rect">
            <a:avLst/>
          </a:prstGeom>
        </p:spPr>
      </p:pic>
      <p:sp>
        <p:nvSpPr>
          <p:cNvPr id="11" name="TextBox 10">
            <a:extLst>
              <a:ext uri="{FF2B5EF4-FFF2-40B4-BE49-F238E27FC236}">
                <a16:creationId xmlns:a16="http://schemas.microsoft.com/office/drawing/2014/main" id="{3D22AD6A-0017-3190-CCAC-8FD29EB96713}"/>
              </a:ext>
            </a:extLst>
          </p:cNvPr>
          <p:cNvSpPr txBox="1"/>
          <p:nvPr/>
        </p:nvSpPr>
        <p:spPr>
          <a:xfrm>
            <a:off x="4582642" y="3044013"/>
            <a:ext cx="3710439" cy="523220"/>
          </a:xfrm>
          <a:prstGeom prst="rect">
            <a:avLst/>
          </a:prstGeom>
          <a:noFill/>
        </p:spPr>
        <p:txBody>
          <a:bodyPr wrap="none" rtlCol="0">
            <a:spAutoFit/>
          </a:bodyPr>
          <a:lstStyle/>
          <a:p>
            <a:r>
              <a:rPr lang="en-US" sz="2800" b="1" dirty="0">
                <a:solidFill>
                  <a:schemeClr val="accent1"/>
                </a:solidFill>
              </a:rPr>
              <a:t>Stochastic Optimization</a:t>
            </a:r>
          </a:p>
        </p:txBody>
      </p:sp>
      <p:pic>
        <p:nvPicPr>
          <p:cNvPr id="17" name="Picture 16">
            <a:extLst>
              <a:ext uri="{FF2B5EF4-FFF2-40B4-BE49-F238E27FC236}">
                <a16:creationId xmlns:a16="http://schemas.microsoft.com/office/drawing/2014/main" id="{93996A0D-07A6-15FE-09F2-88EEA9F9EF3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2955" y="3703712"/>
            <a:ext cx="3718884" cy="2789163"/>
          </a:xfrm>
          <a:prstGeom prst="rect">
            <a:avLst/>
          </a:prstGeom>
        </p:spPr>
      </p:pic>
      <p:sp>
        <p:nvSpPr>
          <p:cNvPr id="18" name="TextBox 17">
            <a:extLst>
              <a:ext uri="{FF2B5EF4-FFF2-40B4-BE49-F238E27FC236}">
                <a16:creationId xmlns:a16="http://schemas.microsoft.com/office/drawing/2014/main" id="{F0F62D23-9F00-9E10-4ACE-71459AD58453}"/>
              </a:ext>
            </a:extLst>
          </p:cNvPr>
          <p:cNvSpPr txBox="1"/>
          <p:nvPr/>
        </p:nvSpPr>
        <p:spPr>
          <a:xfrm>
            <a:off x="983656" y="3044013"/>
            <a:ext cx="2821157" cy="523220"/>
          </a:xfrm>
          <a:prstGeom prst="rect">
            <a:avLst/>
          </a:prstGeom>
          <a:noFill/>
        </p:spPr>
        <p:txBody>
          <a:bodyPr wrap="none" rtlCol="0">
            <a:spAutoFit/>
          </a:bodyPr>
          <a:lstStyle/>
          <a:p>
            <a:r>
              <a:rPr lang="en-US" sz="2800" b="1" dirty="0">
                <a:solidFill>
                  <a:schemeClr val="accent1"/>
                </a:solidFill>
              </a:rPr>
              <a:t>Database Queries</a:t>
            </a:r>
          </a:p>
        </p:txBody>
      </p:sp>
      <p:pic>
        <p:nvPicPr>
          <p:cNvPr id="20" name="Picture 19">
            <a:extLst>
              <a:ext uri="{FF2B5EF4-FFF2-40B4-BE49-F238E27FC236}">
                <a16:creationId xmlns:a16="http://schemas.microsoft.com/office/drawing/2014/main" id="{AAAB4D80-73DD-D8E9-3C90-CDF21F7EC3D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85594" y="3728290"/>
            <a:ext cx="3430161" cy="2384536"/>
          </a:xfrm>
          <a:prstGeom prst="rect">
            <a:avLst/>
          </a:prstGeom>
        </p:spPr>
      </p:pic>
      <p:sp>
        <p:nvSpPr>
          <p:cNvPr id="21" name="TextBox 20">
            <a:extLst>
              <a:ext uri="{FF2B5EF4-FFF2-40B4-BE49-F238E27FC236}">
                <a16:creationId xmlns:a16="http://schemas.microsoft.com/office/drawing/2014/main" id="{203D0738-EBDA-4840-E40C-4DEBD16B9DA7}"/>
              </a:ext>
            </a:extLst>
          </p:cNvPr>
          <p:cNvSpPr txBox="1"/>
          <p:nvPr/>
        </p:nvSpPr>
        <p:spPr>
          <a:xfrm>
            <a:off x="8800122" y="3044013"/>
            <a:ext cx="3001107" cy="523220"/>
          </a:xfrm>
          <a:prstGeom prst="rect">
            <a:avLst/>
          </a:prstGeom>
          <a:noFill/>
        </p:spPr>
        <p:txBody>
          <a:bodyPr wrap="square" rtlCol="0">
            <a:spAutoFit/>
          </a:bodyPr>
          <a:lstStyle/>
          <a:p>
            <a:r>
              <a:rPr lang="en-US" sz="2800" b="1" dirty="0">
                <a:solidFill>
                  <a:schemeClr val="accent1"/>
                </a:solidFill>
              </a:rPr>
              <a:t>Financial Analytics</a:t>
            </a:r>
          </a:p>
        </p:txBody>
      </p:sp>
    </p:spTree>
    <p:extLst>
      <p:ext uri="{BB962C8B-B14F-4D97-AF65-F5344CB8AC3E}">
        <p14:creationId xmlns:p14="http://schemas.microsoft.com/office/powerpoint/2010/main" val="237198836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Differential Privacy</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1325563"/>
              </a:xfrm>
            </p:spPr>
            <p:txBody>
              <a:bodyPr>
                <a:noAutofit/>
              </a:bodyPr>
              <a:lstStyle/>
              <a:p>
                <a:pPr>
                  <a:buClr>
                    <a:schemeClr val="tx1"/>
                  </a:buClr>
                </a:pPr>
                <a:r>
                  <a:rPr lang="en-US" sz="3200" dirty="0">
                    <a:solidFill>
                      <a:schemeClr val="accent1"/>
                    </a:solidFill>
                  </a:rPr>
                  <a:t>[DMNS06] </a:t>
                </a:r>
                <a:r>
                  <a:rPr lang="en-US" sz="3200" dirty="0"/>
                  <a:t>Given </a:t>
                </a:r>
                <a14:m>
                  <m:oMath xmlns:m="http://schemas.openxmlformats.org/officeDocument/2006/math">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&gt;0 </m:t>
                    </m:r>
                  </m:oMath>
                </a14:m>
                <a:r>
                  <a:rPr lang="en-US" sz="3200" dirty="0"/>
                  <a:t>and </a:t>
                </a:r>
                <a14:m>
                  <m:oMath xmlns:m="http://schemas.openxmlformats.org/officeDocument/2006/math">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0,1</m:t>
                        </m:r>
                      </m:e>
                    </m:d>
                  </m:oMath>
                </a14:m>
                <a:r>
                  <a:rPr lang="en-US" sz="3200" dirty="0"/>
                  <a:t>, a randomized algorithm </a:t>
                </a:r>
                <a14:m>
                  <m:oMath xmlns:m="http://schemas.openxmlformats.org/officeDocument/2006/math">
                    <m:r>
                      <a:rPr lang="en-US" sz="3200" i="1">
                        <a:solidFill>
                          <a:srgbClr val="C00000"/>
                        </a:solidFill>
                        <a:latin typeface="Cambria Math" panose="02040503050406030204" pitchFamily="18" charset="0"/>
                      </a:rPr>
                      <m:t>𝐴</m:t>
                    </m:r>
                    <m:r>
                      <a:rPr lang="en-US" sz="3200" i="1">
                        <a:solidFill>
                          <a:srgbClr val="C00000"/>
                        </a:solidFill>
                        <a:latin typeface="Cambria Math" panose="02040503050406030204" pitchFamily="18" charset="0"/>
                      </a:rPr>
                      <m:t>:</m:t>
                    </m:r>
                    <m:sSup>
                      <m:sSupPr>
                        <m:ctrlPr>
                          <a:rPr lang="en-US" sz="3200" i="1">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𝑈</m:t>
                        </m:r>
                      </m:e>
                      <m:sup>
                        <m:r>
                          <a:rPr lang="en-US" sz="3200" i="1">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 is </a:t>
                </a:r>
                <a14:m>
                  <m:oMath xmlns:m="http://schemas.openxmlformats.org/officeDocument/2006/math">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𝜀</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𝛿</m:t>
                    </m:r>
                    <m:r>
                      <a:rPr lang="en-US" sz="3200" i="1">
                        <a:solidFill>
                          <a:srgbClr val="C00000"/>
                        </a:solidFill>
                        <a:latin typeface="Cambria Math" panose="02040503050406030204" pitchFamily="18" charset="0"/>
                      </a:rPr>
                      <m:t>)</m:t>
                    </m:r>
                  </m:oMath>
                </a14:m>
                <a:r>
                  <a:rPr lang="en-US" sz="3200" dirty="0"/>
                  <a:t>-differentially private if, for every neighboring frequency vectors </a:t>
                </a:r>
                <a14:m>
                  <m:oMath xmlns:m="http://schemas.openxmlformats.org/officeDocument/2006/math">
                    <m:r>
                      <a:rPr lang="en-US" sz="3200" i="1">
                        <a:solidFill>
                          <a:srgbClr val="C00000"/>
                        </a:solidFill>
                        <a:latin typeface="Cambria Math" panose="02040503050406030204" pitchFamily="18" charset="0"/>
                      </a:rPr>
                      <m:t>𝑓</m:t>
                    </m:r>
                  </m:oMath>
                </a14:m>
                <a:r>
                  <a:rPr lang="en-US" sz="3200" dirty="0"/>
                  <a:t> and </a:t>
                </a:r>
                <a14:m>
                  <m:oMath xmlns:m="http://schemas.openxmlformats.org/officeDocument/2006/math">
                    <m:r>
                      <a:rPr lang="en-US" sz="3200" i="1">
                        <a:solidFill>
                          <a:srgbClr val="C00000"/>
                        </a:solidFill>
                        <a:latin typeface="Cambria Math" panose="02040503050406030204" pitchFamily="18" charset="0"/>
                      </a:rPr>
                      <m:t>𝑓</m:t>
                    </m:r>
                    <m:r>
                      <a:rPr lang="en-US" sz="3200">
                        <a:solidFill>
                          <a:srgbClr val="C00000"/>
                        </a:solidFill>
                        <a:latin typeface="Cambria Math" panose="02040503050406030204" pitchFamily="18" charset="0"/>
                      </a:rPr>
                      <m:t>′</m:t>
                    </m:r>
                  </m:oMath>
                </a14:m>
                <a:r>
                  <a:rPr lang="en-US" sz="3200" dirty="0"/>
                  <a:t> and for all </a:t>
                </a:r>
                <a14:m>
                  <m:oMath xmlns:m="http://schemas.openxmlformats.org/officeDocument/2006/math">
                    <m:r>
                      <a:rPr lang="en-US" sz="3200" i="1">
                        <a:solidFill>
                          <a:srgbClr val="C00000"/>
                        </a:solidFill>
                        <a:latin typeface="Cambria Math" panose="02040503050406030204" pitchFamily="18" charset="0"/>
                      </a:rPr>
                      <m:t>𝐸</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𝑌</m:t>
                    </m:r>
                  </m:oMath>
                </a14:m>
                <a:r>
                  <a:rPr lang="en-US" sz="3200" dirty="0"/>
                  <a:t>,</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1325563"/>
              </a:xfrm>
              <a:blipFill>
                <a:blip r:embed="rId3"/>
                <a:stretch>
                  <a:fillRect l="-1369" t="-9174" b="-545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106110-DC86-2970-71E6-6FD1BE53A9F7}"/>
                  </a:ext>
                </a:extLst>
              </p:cNvPr>
              <p:cNvSpPr txBox="1"/>
              <p:nvPr/>
            </p:nvSpPr>
            <p:spPr>
              <a:xfrm>
                <a:off x="2039470" y="3414426"/>
                <a:ext cx="8113059"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𝑓</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m:rPr>
                          <m:sty m:val="p"/>
                        </m:rPr>
                        <a:rPr lang="en-US" sz="3200" b="0" i="0" smtClean="0">
                          <a:solidFill>
                            <a:srgbClr val="C00000"/>
                          </a:solidFill>
                          <a:latin typeface="Cambria Math" panose="02040503050406030204" pitchFamily="18" charset="0"/>
                        </a:rPr>
                        <m:t>Pr</m:t>
                      </m:r>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𝐴</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𝑓</m:t>
                                  </m:r>
                                </m:e>
                                <m:sup>
                                  <m:r>
                                    <a:rPr lang="en-US" sz="3200" b="0" i="1" smtClean="0">
                                      <a:solidFill>
                                        <a:srgbClr val="C00000"/>
                                      </a:solidFill>
                                      <a:latin typeface="Cambria Math" panose="02040503050406030204" pitchFamily="18" charset="0"/>
                                    </a:rPr>
                                    <m:t>′</m:t>
                                  </m:r>
                                </m:sup>
                              </m:sSup>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𝐸</m:t>
                          </m:r>
                        </m:e>
                      </m:d>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𝛿</m:t>
                      </m:r>
                    </m:oMath>
                  </m:oMathPara>
                </a14:m>
                <a:endParaRPr lang="en-US" sz="3200" i="1" dirty="0"/>
              </a:p>
            </p:txBody>
          </p:sp>
        </mc:Choice>
        <mc:Fallback xmlns="">
          <p:sp>
            <p:nvSpPr>
              <p:cNvPr id="6" name="TextBox 5">
                <a:extLst>
                  <a:ext uri="{FF2B5EF4-FFF2-40B4-BE49-F238E27FC236}">
                    <a16:creationId xmlns:a16="http://schemas.microsoft.com/office/drawing/2014/main" id="{05106110-DC86-2970-71E6-6FD1BE53A9F7}"/>
                  </a:ext>
                </a:extLst>
              </p:cNvPr>
              <p:cNvSpPr txBox="1">
                <a:spLocks noRot="1" noChangeAspect="1" noMove="1" noResize="1" noEditPoints="1" noAdjustHandles="1" noChangeArrowheads="1" noChangeShapeType="1" noTextEdit="1"/>
              </p:cNvSpPr>
              <p:nvPr/>
            </p:nvSpPr>
            <p:spPr>
              <a:xfrm>
                <a:off x="2039470" y="3414426"/>
                <a:ext cx="8113059" cy="58477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12D7605-326C-B9CF-1D08-12A96ADC35A9}"/>
                  </a:ext>
                </a:extLst>
              </p:cNvPr>
              <p:cNvSpPr txBox="1"/>
              <p:nvPr/>
            </p:nvSpPr>
            <p:spPr>
              <a:xfrm>
                <a:off x="419099" y="4811540"/>
                <a:ext cx="11353800" cy="132343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8000" b="0" i="1" smtClean="0">
                          <a:solidFill>
                            <a:srgbClr val="C00000"/>
                          </a:solidFill>
                          <a:latin typeface="Cambria Math" panose="02040503050406030204" pitchFamily="18" charset="0"/>
                        </a:rPr>
                        <m:t>𝐴</m:t>
                      </m:r>
                      <m:d>
                        <m:dPr>
                          <m:ctrlPr>
                            <a:rPr lang="en-US" sz="8000" b="0" i="1" smtClean="0">
                              <a:solidFill>
                                <a:srgbClr val="C00000"/>
                              </a:solidFill>
                              <a:latin typeface="Cambria Math" panose="02040503050406030204" pitchFamily="18" charset="0"/>
                            </a:rPr>
                          </m:ctrlPr>
                        </m:dPr>
                        <m:e>
                          <m:r>
                            <a:rPr lang="en-US" sz="8000" b="0" i="1" smtClean="0">
                              <a:solidFill>
                                <a:srgbClr val="C00000"/>
                              </a:solidFill>
                              <a:latin typeface="Cambria Math" panose="02040503050406030204" pitchFamily="18" charset="0"/>
                            </a:rPr>
                            <m:t>               </m:t>
                          </m:r>
                        </m:e>
                      </m:d>
                      <m:r>
                        <a:rPr lang="en-US" sz="8000" i="1">
                          <a:solidFill>
                            <a:srgbClr val="C00000"/>
                          </a:solidFill>
                          <a:latin typeface="Cambria Math" panose="02040503050406030204" pitchFamily="18" charset="0"/>
                        </a:rPr>
                        <m:t>≈</m:t>
                      </m:r>
                      <m:r>
                        <a:rPr lang="en-US" sz="8000" i="1">
                          <a:solidFill>
                            <a:srgbClr val="C00000"/>
                          </a:solidFill>
                          <a:latin typeface="Cambria Math" panose="02040503050406030204" pitchFamily="18" charset="0"/>
                        </a:rPr>
                        <m:t>𝐴</m:t>
                      </m:r>
                      <m:d>
                        <m:dPr>
                          <m:ctrlPr>
                            <a:rPr lang="en-US" sz="8000" i="1">
                              <a:solidFill>
                                <a:srgbClr val="C00000"/>
                              </a:solidFill>
                              <a:latin typeface="Cambria Math" panose="02040503050406030204" pitchFamily="18" charset="0"/>
                            </a:rPr>
                          </m:ctrlPr>
                        </m:dPr>
                        <m:e>
                          <m:r>
                            <a:rPr lang="en-US" sz="8000" i="1">
                              <a:solidFill>
                                <a:srgbClr val="C00000"/>
                              </a:solidFill>
                              <a:latin typeface="Cambria Math" panose="02040503050406030204" pitchFamily="18" charset="0"/>
                            </a:rPr>
                            <m:t>             </m:t>
                          </m:r>
                          <m:r>
                            <a:rPr lang="en-US" sz="8000" i="1" smtClean="0">
                              <a:solidFill>
                                <a:srgbClr val="C00000"/>
                              </a:solidFill>
                              <a:latin typeface="Cambria Math" panose="02040503050406030204" pitchFamily="18" charset="0"/>
                            </a:rPr>
                            <m:t> </m:t>
                          </m:r>
                          <m:r>
                            <a:rPr lang="en-US" sz="8000" i="1">
                              <a:solidFill>
                                <a:srgbClr val="C00000"/>
                              </a:solidFill>
                              <a:latin typeface="Cambria Math" panose="02040503050406030204" pitchFamily="18" charset="0"/>
                            </a:rPr>
                            <m:t> </m:t>
                          </m:r>
                        </m:e>
                      </m:d>
                    </m:oMath>
                  </m:oMathPara>
                </a14:m>
                <a:endParaRPr lang="en-US" sz="8000" dirty="0"/>
              </a:p>
            </p:txBody>
          </p:sp>
        </mc:Choice>
        <mc:Fallback xmlns="">
          <p:sp>
            <p:nvSpPr>
              <p:cNvPr id="4" name="TextBox 3">
                <a:extLst>
                  <a:ext uri="{FF2B5EF4-FFF2-40B4-BE49-F238E27FC236}">
                    <a16:creationId xmlns:a16="http://schemas.microsoft.com/office/drawing/2014/main" id="{D12D7605-326C-B9CF-1D08-12A96ADC35A9}"/>
                  </a:ext>
                </a:extLst>
              </p:cNvPr>
              <p:cNvSpPr txBox="1">
                <a:spLocks noRot="1" noChangeAspect="1" noMove="1" noResize="1" noEditPoints="1" noAdjustHandles="1" noChangeArrowheads="1" noChangeShapeType="1" noTextEdit="1"/>
              </p:cNvSpPr>
              <p:nvPr/>
            </p:nvSpPr>
            <p:spPr>
              <a:xfrm>
                <a:off x="419099" y="4811540"/>
                <a:ext cx="11353800" cy="1323439"/>
              </a:xfrm>
              <a:prstGeom prst="rect">
                <a:avLst/>
              </a:prstGeom>
              <a:blipFill>
                <a:blip r:embed="rId6"/>
                <a:stretch>
                  <a:fillRect/>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8012F46F-3E33-F607-244B-C989DDF5CF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3911" y="4688992"/>
            <a:ext cx="839248" cy="1571032"/>
          </a:xfrm>
          <a:prstGeom prst="rect">
            <a:avLst/>
          </a:prstGeom>
        </p:spPr>
      </p:pic>
      <p:pic>
        <p:nvPicPr>
          <p:cNvPr id="10" name="Picture 9">
            <a:extLst>
              <a:ext uri="{FF2B5EF4-FFF2-40B4-BE49-F238E27FC236}">
                <a16:creationId xmlns:a16="http://schemas.microsoft.com/office/drawing/2014/main" id="{78119EAB-42C0-ACD0-92F7-C5E19438EB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29338" y="4575870"/>
            <a:ext cx="927876" cy="1803883"/>
          </a:xfrm>
          <a:prstGeom prst="rect">
            <a:avLst/>
          </a:prstGeom>
        </p:spPr>
      </p:pic>
      <p:pic>
        <p:nvPicPr>
          <p:cNvPr id="12" name="Picture 11">
            <a:extLst>
              <a:ext uri="{FF2B5EF4-FFF2-40B4-BE49-F238E27FC236}">
                <a16:creationId xmlns:a16="http://schemas.microsoft.com/office/drawing/2014/main" id="{BC21EC0E-C239-569F-05AA-0E349989D9B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033393" y="4626549"/>
            <a:ext cx="927876" cy="1636137"/>
          </a:xfrm>
          <a:prstGeom prst="rect">
            <a:avLst/>
          </a:prstGeom>
        </p:spPr>
      </p:pic>
      <p:pic>
        <p:nvPicPr>
          <p:cNvPr id="13" name="Picture 12">
            <a:extLst>
              <a:ext uri="{FF2B5EF4-FFF2-40B4-BE49-F238E27FC236}">
                <a16:creationId xmlns:a16="http://schemas.microsoft.com/office/drawing/2014/main" id="{AB4B1481-5582-1114-61C0-C9FA5B082E4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33597" y="4688992"/>
            <a:ext cx="839248" cy="1571032"/>
          </a:xfrm>
          <a:prstGeom prst="rect">
            <a:avLst/>
          </a:prstGeom>
        </p:spPr>
      </p:pic>
      <p:pic>
        <p:nvPicPr>
          <p:cNvPr id="17" name="Picture 16">
            <a:extLst>
              <a:ext uri="{FF2B5EF4-FFF2-40B4-BE49-F238E27FC236}">
                <a16:creationId xmlns:a16="http://schemas.microsoft.com/office/drawing/2014/main" id="{5F9EDE6D-58FA-1653-F062-0EA7B4853C14}"/>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61928" y="4575870"/>
            <a:ext cx="927876" cy="1803883"/>
          </a:xfrm>
          <a:prstGeom prst="rect">
            <a:avLst/>
          </a:prstGeom>
        </p:spPr>
      </p:pic>
      <p:pic>
        <p:nvPicPr>
          <p:cNvPr id="21" name="Picture 20">
            <a:extLst>
              <a:ext uri="{FF2B5EF4-FFF2-40B4-BE49-F238E27FC236}">
                <a16:creationId xmlns:a16="http://schemas.microsoft.com/office/drawing/2014/main" id="{BE679284-A918-37F2-95E3-63743A74E421}"/>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978887" y="4659101"/>
            <a:ext cx="1102068" cy="1571032"/>
          </a:xfrm>
          <a:prstGeom prst="rect">
            <a:avLst/>
          </a:prstGeom>
        </p:spPr>
      </p:pic>
    </p:spTree>
    <p:extLst>
      <p:ext uri="{BB962C8B-B14F-4D97-AF65-F5344CB8AC3E}">
        <p14:creationId xmlns:p14="http://schemas.microsoft.com/office/powerpoint/2010/main" val="19177656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Composition Theorems</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Basic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𝑘</m:t>
                            </m:r>
                          </m:sub>
                        </m:sSub>
                      </m:e>
                    </m:d>
                  </m:oMath>
                </a14:m>
                <a:r>
                  <a:rPr lang="en-US" sz="3200" dirty="0"/>
                  <a:t>-differentially private</a:t>
                </a:r>
              </a:p>
              <a:p>
                <a:pPr marL="0" indent="0">
                  <a:buClr>
                    <a:schemeClr val="tx1"/>
                  </a:buClr>
                  <a:buNone/>
                </a:pPr>
                <a:endParaRPr lang="en-US" sz="3200" dirty="0"/>
              </a:p>
              <a:p>
                <a:pPr>
                  <a:buClr>
                    <a:schemeClr val="tx1"/>
                  </a:buClr>
                </a:pPr>
                <a:r>
                  <a:rPr lang="en-US" sz="3200" dirty="0">
                    <a:solidFill>
                      <a:srgbClr val="00B050"/>
                    </a:solidFill>
                  </a:rPr>
                  <a:t>Advanced composition</a:t>
                </a:r>
                <a:r>
                  <a:rPr lang="en-US" sz="3200" dirty="0"/>
                  <a:t>: Suppose </a:t>
                </a:r>
                <a14:m>
                  <m:oMath xmlns:m="http://schemas.openxmlformats.org/officeDocument/2006/math">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𝑖</m:t>
                        </m:r>
                      </m:sub>
                    </m:sSub>
                  </m:oMath>
                </a14:m>
                <a:r>
                  <a:rPr lang="en-US" sz="3200" dirty="0"/>
                  <a:t> is an </a:t>
                </a:r>
                <a14:m>
                  <m:oMath xmlns:m="http://schemas.openxmlformats.org/officeDocument/2006/math">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𝜀</m:t>
                            </m:r>
                          </m:e>
                          <m:sub>
                            <m:r>
                              <a:rPr lang="en-US" sz="3200" b="0" i="1" smtClean="0">
                                <a:solidFill>
                                  <a:srgbClr val="C00000"/>
                                </a:solidFill>
                                <a:latin typeface="Cambria Math" panose="02040503050406030204" pitchFamily="18" charset="0"/>
                              </a:rPr>
                              <m:t>𝑖</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𝛿</m:t>
                            </m:r>
                          </m:e>
                          <m:sub>
                            <m:r>
                              <a:rPr lang="en-US" sz="3200" b="0" i="1" smtClean="0">
                                <a:solidFill>
                                  <a:srgbClr val="C00000"/>
                                </a:solidFill>
                                <a:latin typeface="Cambria Math" panose="02040503050406030204" pitchFamily="18" charset="0"/>
                              </a:rPr>
                              <m:t>𝑖</m:t>
                            </m:r>
                          </m:sub>
                        </m:sSub>
                      </m:e>
                    </m:d>
                  </m:oMath>
                </a14:m>
                <a:r>
                  <a:rPr lang="en-US" sz="3200" dirty="0"/>
                  <a:t>-differentially private algorithm for </a:t>
                </a:r>
                <a14:m>
                  <m:oMath xmlns:m="http://schemas.openxmlformats.org/officeDocument/2006/math">
                    <m:r>
                      <a:rPr lang="en-US" sz="3200" b="0" i="1" smtClean="0">
                        <a:solidFill>
                          <a:srgbClr val="C00000"/>
                        </a:solidFill>
                        <a:latin typeface="Cambria Math" panose="02040503050406030204" pitchFamily="18" charset="0"/>
                      </a:rPr>
                      <m:t>𝑖</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Then </a:t>
                </a:r>
                <a14:m>
                  <m:oMath xmlns:m="http://schemas.openxmlformats.org/officeDocument/2006/math">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1</m:t>
                        </m:r>
                      </m:sub>
                    </m:sSub>
                    <m:r>
                      <a:rPr lang="en-US" sz="3200" b="0" i="0"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m:t>
                    </m:r>
                    <m:sSub>
                      <m:sSubPr>
                        <m:ctrlPr>
                          <a:rPr lang="en-US" sz="3200" i="1">
                            <a:solidFill>
                              <a:srgbClr val="C00000"/>
                            </a:solidFill>
                            <a:latin typeface="Cambria Math" panose="02040503050406030204" pitchFamily="18" charset="0"/>
                          </a:rPr>
                        </m:ctrlPr>
                      </m:sSubPr>
                      <m:e>
                        <m:r>
                          <a:rPr lang="en-US" sz="3200" i="1">
                            <a:solidFill>
                              <a:srgbClr val="C00000"/>
                            </a:solidFill>
                            <a:latin typeface="Cambria Math" panose="02040503050406030204" pitchFamily="18" charset="0"/>
                          </a:rPr>
                          <m:t>ℳ</m:t>
                        </m:r>
                      </m:e>
                      <m:sub>
                        <m:r>
                          <a:rPr lang="en-US" sz="3200" b="0" i="1" smtClean="0">
                            <a:solidFill>
                              <a:srgbClr val="C00000"/>
                            </a:solidFill>
                            <a:latin typeface="Cambria Math" panose="02040503050406030204" pitchFamily="18" charset="0"/>
                          </a:rPr>
                          <m:t>𝑘</m:t>
                        </m:r>
                      </m:sub>
                    </m:sSub>
                    <m:r>
                      <a:rPr lang="en-US" sz="3200" b="0" i="0" smtClean="0">
                        <a:solidFill>
                          <a:srgbClr val="C00000"/>
                        </a:solidFill>
                        <a:latin typeface="Cambria Math" panose="02040503050406030204" pitchFamily="18" charset="0"/>
                      </a:rPr>
                      <m:t>)</m:t>
                    </m:r>
                  </m:oMath>
                </a14:m>
                <a:r>
                  <a:rPr lang="en-US" sz="3200" dirty="0"/>
                  <a:t> is </a:t>
                </a:r>
                <a14:m>
                  <m:oMath xmlns:m="http://schemas.openxmlformats.org/officeDocument/2006/math">
                    <m:d>
                      <m:dPr>
                        <m:ctrlPr>
                          <a:rPr lang="en-US" sz="3200" i="1">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r>
                          <a:rPr lang="en-US" sz="320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oMath>
                </a14:m>
                <a:r>
                  <a:rPr lang="en-US" sz="3200" dirty="0"/>
                  <a:t>-differentially private, for </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t="-28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63486E4-BC41-27AE-DE03-608F2CDC1892}"/>
                  </a:ext>
                </a:extLst>
              </p:cNvPr>
              <p:cNvSpPr txBox="1"/>
              <p:nvPr/>
            </p:nvSpPr>
            <p:spPr>
              <a:xfrm>
                <a:off x="2911577" y="5470037"/>
                <a:ext cx="6096000" cy="6887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m:t>
                          </m:r>
                        </m:sup>
                      </m:sSup>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r>
                            <a:rPr lang="en-US" sz="3200" b="0" i="1" smtClean="0">
                              <a:solidFill>
                                <a:srgbClr val="C00000"/>
                              </a:solidFill>
                              <a:latin typeface="Cambria Math" panose="02040503050406030204" pitchFamily="18" charset="0"/>
                            </a:rPr>
                            <m:t>2</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 </m:t>
                          </m:r>
                          <m:r>
                            <m:rPr>
                              <m:sty m:val="p"/>
                            </m:rPr>
                            <a:rPr lang="en-US" sz="3200" b="0" i="0" smtClean="0">
                              <a:solidFill>
                                <a:srgbClr val="C00000"/>
                              </a:solidFill>
                              <a:latin typeface="Cambria Math" panose="02040503050406030204" pitchFamily="18" charset="0"/>
                            </a:rPr>
                            <m:t>ln</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r>
                                <a:rPr lang="en-US" sz="3200" b="0" i="1" smtClean="0">
                                  <a:solidFill>
                                    <a:srgbClr val="C00000"/>
                                  </a:solidFill>
                                  <a:latin typeface="Cambria Math" panose="02040503050406030204" pitchFamily="18" charset="0"/>
                                </a:rPr>
                                <m:t>′</m:t>
                              </m:r>
                            </m:e>
                          </m:d>
                        </m:e>
                      </m:rad>
                      <m:r>
                        <a:rPr lang="en-US" sz="3200" b="0" i="1" smtClean="0">
                          <a:solidFill>
                            <a:srgbClr val="C00000"/>
                          </a:solidFill>
                          <a:latin typeface="Cambria Math" panose="02040503050406030204" pitchFamily="18" charset="0"/>
                        </a:rPr>
                        <m:t>𝜀</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𝜀</m:t>
                      </m:r>
                      <m:d>
                        <m:dPr>
                          <m:ctrlPr>
                            <a:rPr lang="en-US" sz="3200" b="0" i="1" smtClean="0">
                              <a:solidFill>
                                <a:srgbClr val="C00000"/>
                              </a:solidFill>
                              <a:latin typeface="Cambria Math" panose="02040503050406030204" pitchFamily="18" charset="0"/>
                            </a:rPr>
                          </m:ctrlPr>
                        </m:dPr>
                        <m:e>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𝑒</m:t>
                              </m:r>
                            </m:e>
                            <m:sup>
                              <m:r>
                                <a:rPr lang="en-US" sz="3200" b="0" i="1" smtClean="0">
                                  <a:solidFill>
                                    <a:srgbClr val="C00000"/>
                                  </a:solidFill>
                                  <a:latin typeface="Cambria Math" panose="02040503050406030204" pitchFamily="18" charset="0"/>
                                </a:rPr>
                                <m:t>𝜀</m:t>
                              </m:r>
                            </m:sup>
                          </m:sSup>
                          <m:r>
                            <a:rPr lang="en-US" sz="3200" b="0" i="1" smtClean="0">
                              <a:solidFill>
                                <a:srgbClr val="C00000"/>
                              </a:solidFill>
                              <a:latin typeface="Cambria Math" panose="02040503050406030204" pitchFamily="18" charset="0"/>
                            </a:rPr>
                            <m:t>−1</m:t>
                          </m:r>
                        </m:e>
                      </m:d>
                    </m:oMath>
                  </m:oMathPara>
                </a14:m>
                <a:endParaRPr lang="en-US" sz="3200" dirty="0"/>
              </a:p>
            </p:txBody>
          </p:sp>
        </mc:Choice>
        <mc:Fallback xmlns="">
          <p:sp>
            <p:nvSpPr>
              <p:cNvPr id="8" name="TextBox 7">
                <a:extLst>
                  <a:ext uri="{FF2B5EF4-FFF2-40B4-BE49-F238E27FC236}">
                    <a16:creationId xmlns:a16="http://schemas.microsoft.com/office/drawing/2014/main" id="{763486E4-BC41-27AE-DE03-608F2CDC1892}"/>
                  </a:ext>
                </a:extLst>
              </p:cNvPr>
              <p:cNvSpPr txBox="1">
                <a:spLocks noRot="1" noChangeAspect="1" noMove="1" noResize="1" noEditPoints="1" noAdjustHandles="1" noChangeArrowheads="1" noChangeShapeType="1" noTextEdit="1"/>
              </p:cNvSpPr>
              <p:nvPr/>
            </p:nvSpPr>
            <p:spPr>
              <a:xfrm>
                <a:off x="2911577" y="5470037"/>
                <a:ext cx="6096000" cy="688715"/>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109625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Private Median</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Theorem</a:t>
                </a:r>
                <a:r>
                  <a:rPr lang="en-US" sz="3200" dirty="0"/>
                  <a:t>: There exists an </a:t>
                </a:r>
                <a14:m>
                  <m:oMath xmlns:m="http://schemas.openxmlformats.org/officeDocument/2006/math">
                    <m:r>
                      <a:rPr lang="en-US" sz="3200" i="1">
                        <a:solidFill>
                          <a:srgbClr val="C00000"/>
                        </a:solidFill>
                        <a:latin typeface="Cambria Math" panose="02040503050406030204" pitchFamily="18" charset="0"/>
                      </a:rPr>
                      <m:t>𝜀</m:t>
                    </m:r>
                  </m:oMath>
                </a14:m>
                <a:r>
                  <a:rPr lang="en-US" sz="3200" dirty="0"/>
                  <a:t>-DP algorithm that takes a dataset </a:t>
                </a:r>
                <a14:m>
                  <m:oMath xmlns:m="http://schemas.openxmlformats.org/officeDocument/2006/math">
                    <m:r>
                      <a:rPr lang="en-US" sz="3200" b="0" i="1" smtClean="0">
                        <a:solidFill>
                          <a:srgbClr val="C00000"/>
                        </a:solidFill>
                        <a:latin typeface="Cambria Math" panose="02040503050406030204" pitchFamily="18" charset="0"/>
                      </a:rPr>
                      <m:t>𝑆</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oMath>
                </a14:m>
                <a:r>
                  <a:rPr lang="en-US" sz="3200" dirty="0"/>
                  <a:t> and outputs </a:t>
                </a:r>
                <a14:m>
                  <m:oMath xmlns:m="http://schemas.openxmlformats.org/officeDocument/2006/math">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oMath>
                </a14:m>
                <a:r>
                  <a:rPr lang="en-US" sz="3200" dirty="0"/>
                  <a:t> such that with probability </a:t>
                </a:r>
                <a14:m>
                  <m:oMath xmlns:m="http://schemas.openxmlformats.org/officeDocument/2006/math">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𝛿</m:t>
                    </m:r>
                  </m:oMath>
                </a14:m>
                <a:r>
                  <a:rPr lang="en-US" sz="3200" dirty="0"/>
                  <a:t>, the rank of </a:t>
                </a:r>
                <a14:m>
                  <m:oMath xmlns:m="http://schemas.openxmlformats.org/officeDocument/2006/math">
                    <m:r>
                      <a:rPr lang="en-US" sz="3200" b="0" i="1" smtClean="0">
                        <a:solidFill>
                          <a:srgbClr val="C00000"/>
                        </a:solidFill>
                        <a:latin typeface="Cambria Math" panose="02040503050406030204" pitchFamily="18" charset="0"/>
                      </a:rPr>
                      <m:t>𝑥</m:t>
                    </m:r>
                  </m:oMath>
                </a14:m>
                <a:r>
                  <a:rPr lang="en-US" sz="3200" dirty="0"/>
                  <a:t> in </a:t>
                </a:r>
                <a14:m>
                  <m:oMath xmlns:m="http://schemas.openxmlformats.org/officeDocument/2006/math">
                    <m:r>
                      <a:rPr lang="en-US" sz="3200" b="0" i="1" smtClean="0">
                        <a:solidFill>
                          <a:srgbClr val="C00000"/>
                        </a:solidFill>
                        <a:latin typeface="Cambria Math" panose="02040503050406030204" pitchFamily="18" charset="0"/>
                      </a:rPr>
                      <m:t>𝑆</m:t>
                    </m:r>
                  </m:oMath>
                </a14:m>
                <a:r>
                  <a:rPr lang="en-US" sz="3200" dirty="0"/>
                  <a:t> is </a:t>
                </a:r>
                <a14:m>
                  <m:oMath xmlns:m="http://schemas.openxmlformats.org/officeDocument/2006/math">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𝑆</m:t>
                            </m:r>
                          </m:e>
                        </m:d>
                      </m:num>
                      <m:den>
                        <m:r>
                          <a:rPr lang="en-US" sz="3200" b="0" i="1" smtClean="0">
                            <a:solidFill>
                              <a:srgbClr val="C00000"/>
                            </a:solidFill>
                            <a:latin typeface="Cambria Math" panose="02040503050406030204" pitchFamily="18" charset="0"/>
                          </a:rPr>
                          <m:t>2</m:t>
                        </m:r>
                      </m:den>
                    </m:f>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Γ</m:t>
                    </m:r>
                  </m:oMath>
                </a14:m>
                <a:r>
                  <a:rPr lang="en-US" sz="3200" dirty="0"/>
                  <a:t>, where       </a:t>
                </a:r>
                <a14:m>
                  <m:oMath xmlns:m="http://schemas.openxmlformats.org/officeDocument/2006/math">
                    <m:r>
                      <m:rPr>
                        <m:sty m:val="p"/>
                      </m:rPr>
                      <a:rPr lang="en-US" sz="3200" b="0" i="0" smtClean="0">
                        <a:solidFill>
                          <a:srgbClr val="C00000"/>
                        </a:solidFill>
                        <a:latin typeface="Cambria Math" panose="02040503050406030204" pitchFamily="18" charset="0"/>
                      </a:rPr>
                      <m:t>Γ</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𝑋</m:t>
                                    </m:r>
                                  </m:e>
                                </m:d>
                              </m:num>
                              <m:den>
                                <m:r>
                                  <a:rPr lang="en-US" sz="3200" b="0" i="1" smtClean="0">
                                    <a:solidFill>
                                      <a:srgbClr val="C00000"/>
                                    </a:solidFill>
                                    <a:latin typeface="Cambria Math" panose="02040503050406030204" pitchFamily="18" charset="0"/>
                                  </a:rPr>
                                  <m:t>𝛿</m:t>
                                </m:r>
                              </m:den>
                            </m:f>
                          </m:e>
                        </m:func>
                      </m:e>
                    </m:d>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t="-2857"/>
                </a:stretch>
              </a:blipFill>
            </p:spPr>
            <p:txBody>
              <a:bodyPr/>
              <a:lstStyle/>
              <a:p>
                <a:r>
                  <a:rPr lang="en-US">
                    <a:noFill/>
                  </a:rPr>
                  <a:t> </a:t>
                </a:r>
              </a:p>
            </p:txBody>
          </p:sp>
        </mc:Fallback>
      </mc:AlternateContent>
    </p:spTree>
    <p:extLst>
      <p:ext uri="{BB962C8B-B14F-4D97-AF65-F5344CB8AC3E}">
        <p14:creationId xmlns:p14="http://schemas.microsoft.com/office/powerpoint/2010/main" val="26495461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DP for Adversarial Robustness</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4"/>
                <a:ext cx="10242755" cy="4261411"/>
              </a:xfrm>
            </p:spPr>
            <p:txBody>
              <a:bodyPr>
                <a:noAutofit/>
              </a:bodyPr>
              <a:lstStyle/>
              <a:p>
                <a:pPr>
                  <a:buClr>
                    <a:schemeClr val="tx1"/>
                  </a:buClr>
                </a:pPr>
                <a:r>
                  <a:rPr lang="en-US" sz="3200" dirty="0">
                    <a:solidFill>
                      <a:srgbClr val="00B050"/>
                    </a:solidFill>
                  </a:rPr>
                  <a:t>Recall</a:t>
                </a:r>
                <a:r>
                  <a:rPr lang="en-US" sz="3200" dirty="0"/>
                  <a:t>: sketch-switching needed </a:t>
                </a:r>
                <a14:m>
                  <m:oMath xmlns:m="http://schemas.openxmlformats.org/officeDocument/2006/math">
                    <m:r>
                      <a:rPr lang="en-US" sz="3200" b="0" i="1" smtClean="0">
                        <a:solidFill>
                          <a:srgbClr val="C00000"/>
                        </a:solidFill>
                        <a:latin typeface="Cambria Math" panose="02040503050406030204" pitchFamily="18" charset="0"/>
                      </a:rPr>
                      <m:t>𝑂</m:t>
                    </m:r>
                    <m:d>
                      <m:dPr>
                        <m:ctrlPr>
                          <a:rPr lang="en-US" sz="3200" b="0" i="1" smtClean="0">
                            <a:solidFill>
                              <a:srgbClr val="C00000"/>
                            </a:solidFill>
                            <a:latin typeface="Cambria Math" panose="02040503050406030204" pitchFamily="18" charset="0"/>
                          </a:rPr>
                        </m:ctrlPr>
                      </m:dPr>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r>
                              <a:rPr lang="en-US" sz="3200" b="0" i="1" smtClean="0">
                                <a:solidFill>
                                  <a:srgbClr val="C00000"/>
                                </a:solidFill>
                                <a:latin typeface="Cambria Math" panose="02040503050406030204" pitchFamily="18" charset="0"/>
                              </a:rPr>
                              <m:t>𝑛</m:t>
                            </m:r>
                          </m:e>
                        </m:func>
                      </m:e>
                    </m:d>
                  </m:oMath>
                </a14:m>
                <a:r>
                  <a:rPr lang="en-US" sz="3200" dirty="0"/>
                  <a:t> repetitions of the algorithm, one for each time the function increased by  </a:t>
                </a:r>
                <a14:m>
                  <m:oMath xmlns:m="http://schemas.openxmlformats.org/officeDocument/2006/math">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m:t>
                        </m:r>
                        <m:r>
                          <a:rPr lang="en-US" sz="3200" b="0" i="1" smtClean="0">
                            <a:solidFill>
                              <a:srgbClr val="C00000"/>
                            </a:solidFill>
                            <a:latin typeface="Cambria Math" panose="02040503050406030204" pitchFamily="18" charset="0"/>
                          </a:rPr>
                          <m:t>𝜀</m:t>
                        </m:r>
                      </m:e>
                    </m:d>
                  </m:oMath>
                </a14:m>
                <a:endParaRPr lang="en-US" sz="3200" dirty="0"/>
              </a:p>
              <a:p>
                <a:pPr>
                  <a:buClr>
                    <a:schemeClr val="tx1"/>
                  </a:buClr>
                </a:pPr>
                <a:endParaRPr lang="en-US" sz="3200" dirty="0"/>
              </a:p>
              <a:p>
                <a:pPr>
                  <a:buClr>
                    <a:schemeClr val="tx1"/>
                  </a:buClr>
                </a:pPr>
                <a:r>
                  <a:rPr lang="en-US" sz="3200" dirty="0"/>
                  <a:t>Run </a:t>
                </a:r>
                <a14:m>
                  <m:oMath xmlns:m="http://schemas.openxmlformats.org/officeDocument/2006/math">
                    <m:rad>
                      <m:radPr>
                        <m:degHide m:val="on"/>
                        <m:ctrlPr>
                          <a:rPr lang="en-US" sz="3200" b="0" i="1" smtClean="0">
                            <a:solidFill>
                              <a:srgbClr val="C00000"/>
                            </a:solidFill>
                            <a:latin typeface="Cambria Math" panose="02040503050406030204" pitchFamily="18" charset="0"/>
                          </a:rPr>
                        </m:ctrlPr>
                      </m:radPr>
                      <m:deg/>
                      <m:e>
                        <m:f>
                          <m:fPr>
                            <m:ctrlPr>
                              <a:rPr lang="en-US" sz="3200" i="1">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i="1">
                                <a:solidFill>
                                  <a:srgbClr val="C00000"/>
                                </a:solidFill>
                                <a:latin typeface="Cambria Math" panose="02040503050406030204" pitchFamily="18" charset="0"/>
                              </a:rPr>
                              <m:t>𝜀</m:t>
                            </m:r>
                          </m:den>
                        </m:f>
                      </m:e>
                    </m:rad>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polylog</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m:t>
                        </m:r>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e>
                    </m:d>
                  </m:oMath>
                </a14:m>
                <a:r>
                  <a:rPr lang="en-US" sz="3200" dirty="0"/>
                  <a:t> copies of the algorithm and output the private median of them each time the function increases by </a:t>
                </a:r>
                <a14:m>
                  <m:oMath xmlns:m="http://schemas.openxmlformats.org/officeDocument/2006/math">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1+</m:t>
                        </m:r>
                        <m:r>
                          <a:rPr lang="en-US" sz="3200" i="1">
                            <a:solidFill>
                              <a:srgbClr val="C00000"/>
                            </a:solidFill>
                            <a:latin typeface="Cambria Math" panose="02040503050406030204" pitchFamily="18" charset="0"/>
                          </a:rPr>
                          <m:t>𝜀</m:t>
                        </m:r>
                      </m:e>
                    </m:d>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4"/>
                <a:ext cx="10242755" cy="4261411"/>
              </a:xfrm>
              <a:blipFill>
                <a:blip r:embed="rId3"/>
                <a:stretch>
                  <a:fillRect l="-1369" r="-952" b="-714"/>
                </a:stretch>
              </a:blipFill>
            </p:spPr>
            <p:txBody>
              <a:bodyPr/>
              <a:lstStyle/>
              <a:p>
                <a:r>
                  <a:rPr lang="en-US">
                    <a:noFill/>
                  </a:rPr>
                  <a:t> </a:t>
                </a:r>
              </a:p>
            </p:txBody>
          </p:sp>
        </mc:Fallback>
      </mc:AlternateContent>
    </p:spTree>
    <p:extLst>
      <p:ext uri="{BB962C8B-B14F-4D97-AF65-F5344CB8AC3E}">
        <p14:creationId xmlns:p14="http://schemas.microsoft.com/office/powerpoint/2010/main" val="132130108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14:m>
                  <m:oMath xmlns:m="http://schemas.openxmlformats.org/officeDocument/2006/math">
                    <m:d>
                      <m:dPr>
                        <m:ctrlPr>
                          <a:rPr lang="en-US" b="0" i="1" smtClean="0">
                            <a:solidFill>
                              <a:srgbClr val="C00000"/>
                            </a:solidFill>
                            <a:latin typeface="Cambria Math" panose="02040503050406030204" pitchFamily="18" charset="0"/>
                          </a:rPr>
                        </m:ctrlPr>
                      </m:dPr>
                      <m:e>
                        <m:r>
                          <a:rPr lang="en-US" b="0" i="0" smtClean="0">
                            <a:solidFill>
                              <a:srgbClr val="C00000"/>
                            </a:solidFill>
                            <a:latin typeface="Cambria Math" panose="02040503050406030204" pitchFamily="18" charset="0"/>
                          </a:rPr>
                          <m:t>1+</m:t>
                        </m:r>
                        <m:r>
                          <a:rPr lang="en-US" i="1" smtClean="0">
                            <a:solidFill>
                              <a:srgbClr val="C00000"/>
                            </a:solidFill>
                            <a:latin typeface="Cambria Math" panose="02040503050406030204" pitchFamily="18" charset="0"/>
                          </a:rPr>
                          <m:t>𝜀</m:t>
                        </m:r>
                      </m:e>
                    </m:d>
                  </m:oMath>
                </a14:m>
                <a:r>
                  <a:rPr lang="en-US" dirty="0">
                    <a:solidFill>
                      <a:srgbClr val="C00000"/>
                    </a:solidFill>
                  </a:rPr>
                  <a:t>-Robust Algorithms via DP </a:t>
                </a:r>
                <a:r>
                  <a:rPr lang="en-US" dirty="0">
                    <a:solidFill>
                      <a:schemeClr val="accent1"/>
                    </a:solidFill>
                  </a:rPr>
                  <a:t>[HassidimKaplanMansourMatiasStemmer20]</a:t>
                </a:r>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smtClean="0">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2.5</m:t>
                                </m:r>
                              </m:sup>
                            </m:sSup>
                          </m:den>
                        </m:f>
                        <m:func>
                          <m:funcPr>
                            <m:ctrlPr>
                              <a:rPr lang="en-US" i="1">
                                <a:solidFill>
                                  <a:srgbClr val="C00000"/>
                                </a:solidFill>
                                <a:latin typeface="Cambria Math" panose="02040503050406030204" pitchFamily="18" charset="0"/>
                              </a:rPr>
                            </m:ctrlPr>
                          </m:funcPr>
                          <m:fName>
                            <m:sSup>
                              <m:sSupPr>
                                <m:ctrlPr>
                                  <a:rPr lang="en-US" b="0" i="1" smtClean="0">
                                    <a:solidFill>
                                      <a:srgbClr val="C00000"/>
                                    </a:solidFill>
                                    <a:latin typeface="Cambria Math" panose="02040503050406030204" pitchFamily="18" charset="0"/>
                                  </a:rPr>
                                </m:ctrlPr>
                              </m:sSupPr>
                              <m:e>
                                <m:r>
                                  <m:rPr>
                                    <m:sty m:val="p"/>
                                  </m:rPr>
                                  <a:rPr lang="en-US">
                                    <a:solidFill>
                                      <a:srgbClr val="C00000"/>
                                    </a:solidFill>
                                    <a:latin typeface="Cambria Math" panose="02040503050406030204" pitchFamily="18" charset="0"/>
                                  </a:rPr>
                                  <m:t>log</m:t>
                                </m:r>
                              </m:e>
                              <m:sup>
                                <m:r>
                                  <a:rPr lang="en-US" b="0" i="0" smtClean="0">
                                    <a:solidFill>
                                      <a:srgbClr val="C00000"/>
                                    </a:solidFill>
                                    <a:latin typeface="Cambria Math" panose="02040503050406030204" pitchFamily="18" charset="0"/>
                                  </a:rPr>
                                  <m:t>4</m:t>
                                </m:r>
                              </m:sup>
                            </m:sSup>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a:p>
                <a:endParaRPr lang="en-US" b="0" i="1" dirty="0">
                  <a:solidFill>
                    <a:srgbClr val="00B0F0"/>
                  </a:solidFill>
                  <a:latin typeface="Cambria Math" panose="02040503050406030204" pitchFamily="18" charset="0"/>
                </a:endParaRP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A5E8371F-758C-4D73-B565-1889EB6EFB3A}"/>
                  </a:ext>
                </a:extLst>
              </p:cNvPr>
              <p:cNvSpPr/>
              <p:nvPr/>
            </p:nvSpPr>
            <p:spPr>
              <a:xfrm>
                <a:off x="3205480" y="5025598"/>
                <a:ext cx="5054600" cy="790088"/>
              </a:xfrm>
              <a:prstGeom prst="rect">
                <a:avLst/>
              </a:prstGeom>
            </p:spPr>
            <p:txBody>
              <a:bodyPr wrap="square">
                <a:spAutoFit/>
              </a:bodyPr>
              <a:lstStyle/>
              <a:p>
                <a:r>
                  <a:rPr lang="en-US" sz="3200" dirty="0">
                    <a:solidFill>
                      <a:srgbClr val="00B050"/>
                    </a:solidFill>
                  </a:rPr>
                  <a:t>“</a:t>
                </a:r>
                <a14:m>
                  <m:oMath xmlns:m="http://schemas.openxmlformats.org/officeDocument/2006/math">
                    <m:f>
                      <m:fPr>
                        <m:ctrlPr>
                          <a:rPr lang="en-US" sz="3200" i="1" smtClean="0">
                            <a:solidFill>
                              <a:srgbClr val="C00000"/>
                            </a:solidFill>
                            <a:latin typeface="Cambria Math" panose="02040503050406030204" pitchFamily="18" charset="0"/>
                          </a:rPr>
                        </m:ctrlPr>
                      </m:fPr>
                      <m:num>
                        <m:r>
                          <a:rPr lang="en-US" sz="3200" i="1">
                            <a:solidFill>
                              <a:srgbClr val="C00000"/>
                            </a:solidFill>
                            <a:latin typeface="Cambria Math" panose="02040503050406030204" pitchFamily="18" charset="0"/>
                          </a:rPr>
                          <m:t>1</m:t>
                        </m:r>
                      </m:num>
                      <m:den>
                        <m:r>
                          <a:rPr lang="en-US" sz="3200" b="0" i="1" smtClean="0">
                            <a:solidFill>
                              <a:srgbClr val="C00000"/>
                            </a:solidFill>
                            <a:latin typeface="Cambria Math" panose="02040503050406030204" pitchFamily="18" charset="0"/>
                          </a:rPr>
                          <m:t>𝜀</m:t>
                        </m:r>
                      </m:den>
                    </m:f>
                  </m:oMath>
                </a14:m>
                <a:r>
                  <a:rPr lang="en-US" sz="3200" dirty="0">
                    <a:solidFill>
                      <a:srgbClr val="00B050"/>
                    </a:solidFill>
                  </a:rPr>
                  <a:t> losses are not necessary”</a:t>
                </a:r>
              </a:p>
            </p:txBody>
          </p:sp>
        </mc:Choice>
        <mc:Fallback xmlns="">
          <p:sp>
            <p:nvSpPr>
              <p:cNvPr id="4" name="Rectangle 3">
                <a:extLst>
                  <a:ext uri="{FF2B5EF4-FFF2-40B4-BE49-F238E27FC236}">
                    <a16:creationId xmlns:a16="http://schemas.microsoft.com/office/drawing/2014/main" id="{A5E8371F-758C-4D73-B565-1889EB6EFB3A}"/>
                  </a:ext>
                </a:extLst>
              </p:cNvPr>
              <p:cNvSpPr>
                <a:spLocks noRot="1" noChangeAspect="1" noMove="1" noResize="1" noEditPoints="1" noAdjustHandles="1" noChangeArrowheads="1" noChangeShapeType="1" noTextEdit="1"/>
              </p:cNvSpPr>
              <p:nvPr/>
            </p:nvSpPr>
            <p:spPr>
              <a:xfrm>
                <a:off x="3205480" y="5025598"/>
                <a:ext cx="5054600" cy="790088"/>
              </a:xfrm>
              <a:prstGeom prst="rect">
                <a:avLst/>
              </a:prstGeom>
              <a:blipFill>
                <a:blip r:embed="rId5"/>
                <a:stretch>
                  <a:fillRect l="-3136" b="-11538"/>
                </a:stretch>
              </a:blipFill>
            </p:spPr>
            <p:txBody>
              <a:bodyPr/>
              <a:lstStyle/>
              <a:p>
                <a:r>
                  <a:rPr lang="en-US">
                    <a:noFill/>
                  </a:rPr>
                  <a:t> </a:t>
                </a:r>
              </a:p>
            </p:txBody>
          </p:sp>
        </mc:Fallback>
      </mc:AlternateContent>
    </p:spTree>
    <p:extLst>
      <p:ext uri="{BB962C8B-B14F-4D97-AF65-F5344CB8AC3E}">
        <p14:creationId xmlns:p14="http://schemas.microsoft.com/office/powerpoint/2010/main" val="760892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A Curious Question…</a:t>
            </a:r>
            <a:endParaRPr lang="en-US" dirty="0">
              <a:solidFill>
                <a:schemeClr val="accent1"/>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pPr>
                  <a:buClr>
                    <a:schemeClr val="tx1"/>
                  </a:buClr>
                </a:pPr>
                <a:r>
                  <a:rPr lang="en-US" sz="3200" dirty="0">
                    <a:solidFill>
                      <a:schemeClr val="accent1"/>
                    </a:solidFill>
                  </a:rPr>
                  <a:t>[Blanc23]</a:t>
                </a:r>
                <a:r>
                  <a:rPr lang="en-US" sz="3200" dirty="0"/>
                  <a:t> showed that subsampling suffices for adaptive data analysis with the same rate, i.e., </a:t>
                </a:r>
                <a14:m>
                  <m:oMath xmlns:m="http://schemas.openxmlformats.org/officeDocument/2006/math">
                    <m:acc>
                      <m:accPr>
                        <m:chr m:val="̃"/>
                        <m:ctrlPr>
                          <a:rPr lang="en-US" sz="3200" b="0" i="1" smtClean="0">
                            <a:solidFill>
                              <a:srgbClr val="C00000"/>
                            </a:solidFill>
                            <a:latin typeface="Cambria Math" panose="02040503050406030204" pitchFamily="18" charset="0"/>
                          </a:rPr>
                        </m:ctrlPr>
                      </m:accPr>
                      <m:e>
                        <m:r>
                          <a:rPr lang="en-US" sz="3200" b="0" i="1" smtClean="0">
                            <a:solidFill>
                              <a:srgbClr val="C00000"/>
                            </a:solidFill>
                            <a:latin typeface="Cambria Math" panose="02040503050406030204" pitchFamily="18" charset="0"/>
                          </a:rPr>
                          <m:t>𝑂</m:t>
                        </m:r>
                      </m:e>
                    </m:acc>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r>
                  <a:rPr lang="en-US" sz="3200" dirty="0"/>
                  <a:t> samples suffice to handle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2</m:t>
                        </m:r>
                      </m:sup>
                    </m:sSup>
                  </m:oMath>
                </a14:m>
                <a:r>
                  <a:rPr lang="en-US" sz="3200" dirty="0"/>
                  <a:t> adaptive queries</a:t>
                </a:r>
              </a:p>
              <a:p>
                <a:pPr>
                  <a:buClr>
                    <a:schemeClr val="tx1"/>
                  </a:buClr>
                </a:pPr>
                <a:endParaRPr lang="en-US" sz="3200" dirty="0"/>
              </a:p>
              <a:p>
                <a:pPr>
                  <a:buClr>
                    <a:schemeClr val="tx1"/>
                  </a:buClr>
                </a:pPr>
                <a:endParaRPr lang="en-US" sz="3200" dirty="0"/>
              </a:p>
              <a:p>
                <a:pPr>
                  <a:buClr>
                    <a:schemeClr val="tx1"/>
                  </a:buClr>
                </a:pPr>
                <a:r>
                  <a:rPr lang="en-US" sz="3200" dirty="0"/>
                  <a:t>To what extent can this replace differential privacy in adversarial robustness for the streaming model?</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3"/>
                <a:stretch>
                  <a:fillRect l="-1333" t="-2672"/>
                </a:stretch>
              </a:blipFill>
            </p:spPr>
            <p:txBody>
              <a:bodyPr/>
              <a:lstStyle/>
              <a:p>
                <a:r>
                  <a:rPr lang="en-US">
                    <a:noFill/>
                  </a:rPr>
                  <a:t> </a:t>
                </a:r>
              </a:p>
            </p:txBody>
          </p:sp>
        </mc:Fallback>
      </mc:AlternateContent>
    </p:spTree>
    <p:extLst>
      <p:ext uri="{BB962C8B-B14F-4D97-AF65-F5344CB8AC3E}">
        <p14:creationId xmlns:p14="http://schemas.microsoft.com/office/powerpoint/2010/main" val="30160076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14:m>
                  <m:oMath xmlns:m="http://schemas.openxmlformats.org/officeDocument/2006/math">
                    <m:d>
                      <m:dPr>
                        <m:ctrlPr>
                          <a:rPr lang="en-US" i="1">
                            <a:solidFill>
                              <a:srgbClr val="C00000"/>
                            </a:solidFill>
                            <a:latin typeface="Cambria Math" panose="02040503050406030204" pitchFamily="18" charset="0"/>
                          </a:rPr>
                        </m:ctrlPr>
                      </m:dPr>
                      <m:e>
                        <m:r>
                          <a:rPr lang="en-US">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solidFill>
                      <a:srgbClr val="C00000"/>
                    </a:solidFill>
                  </a:rPr>
                  <a:t>-Robust Algorithms via Difference Estimators </a:t>
                </a:r>
                <a:r>
                  <a:rPr lang="en-US" dirty="0">
                    <a:solidFill>
                      <a:schemeClr val="accent1"/>
                    </a:solidFill>
                  </a:rPr>
                  <a:t>[WoodruffZhou21]</a:t>
                </a:r>
                <a:endParaRPr lang="en-US" dirty="0"/>
              </a:p>
            </p:txBody>
          </p:sp>
        </mc:Choice>
        <mc:Fallback xmlns="">
          <p:sp>
            <p:nvSpPr>
              <p:cNvPr id="2" name="Title 1">
                <a:extLst>
                  <a:ext uri="{FF2B5EF4-FFF2-40B4-BE49-F238E27FC236}">
                    <a16:creationId xmlns:a16="http://schemas.microsoft.com/office/drawing/2014/main" id="{11949F98-FC53-4C98-8C23-550048D4FCF9}"/>
                  </a:ext>
                </a:extLst>
              </p:cNvPr>
              <p:cNvSpPr>
                <a:spLocks noGrp="1" noRot="1" noChangeAspect="1" noMove="1" noResize="1" noEditPoints="1" noAdjustHandles="1" noChangeArrowheads="1" noChangeShapeType="1" noTextEdit="1"/>
              </p:cNvSpPr>
              <p:nvPr>
                <p:ph type="title"/>
              </p:nvPr>
            </p:nvSpPr>
            <p:spPr>
              <a:blipFill>
                <a:blip r:embed="rId3"/>
                <a:stretch>
                  <a:fillRect l="-2377" t="-13364" b="-2119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0</m:t>
                        </m:r>
                      </m:sub>
                    </m:sSub>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m:t>
                    </m:r>
                    <m:d>
                      <m:dPr>
                        <m:endChr m:val="]"/>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0, 2</m:t>
                        </m:r>
                      </m:e>
                    </m:d>
                  </m:oMath>
                </a14:m>
                <a:endParaRPr lang="en-US" dirty="0">
                  <a:solidFill>
                    <a:srgbClr val="00B0F0"/>
                  </a:solidFill>
                </a:endParaRPr>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1−2/</m:t>
                            </m:r>
                            <m:r>
                              <a:rPr lang="en-US" b="0" i="1" smtClean="0">
                                <a:solidFill>
                                  <a:srgbClr val="C00000"/>
                                </a:solidFill>
                                <a:latin typeface="Cambria Math" panose="02040503050406030204" pitchFamily="18" charset="0"/>
                              </a:rPr>
                              <m:t>𝑝</m:t>
                            </m:r>
                          </m:sup>
                        </m:sSup>
                      </m:e>
                    </m:d>
                  </m:oMath>
                </a14:m>
                <a:r>
                  <a:rPr lang="en-US" dirty="0"/>
                  <a:t> algorithm for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with </a:t>
                </a:r>
                <a:r>
                  <a:rPr lang="en-US" dirty="0">
                    <a:solidFill>
                      <a:srgbClr val="7030A0"/>
                    </a:solidFill>
                  </a:rPr>
                  <a:t>integer</a:t>
                </a:r>
                <a:r>
                  <a:rPr lang="en-US" dirty="0"/>
                  <a:t> </a:t>
                </a:r>
                <a14:m>
                  <m:oMath xmlns:m="http://schemas.openxmlformats.org/officeDocument/2006/math">
                    <m:r>
                      <a:rPr lang="en-US" b="0" i="1" smtClean="0">
                        <a:solidFill>
                          <a:srgbClr val="C00000"/>
                        </a:solidFill>
                        <a:latin typeface="Cambria Math" panose="02040503050406030204" pitchFamily="18" charset="0"/>
                      </a:rPr>
                      <m:t>𝑝</m:t>
                    </m:r>
                    <m:r>
                      <a:rPr lang="en-US" b="0" i="1" smtClean="0">
                        <a:solidFill>
                          <a:srgbClr val="C00000"/>
                        </a:solidFill>
                        <a:latin typeface="Cambria Math" panose="02040503050406030204" pitchFamily="18" charset="0"/>
                      </a:rPr>
                      <m:t>&gt;2</m:t>
                    </m:r>
                  </m:oMath>
                </a14:m>
                <a:endParaRPr lang="en-US" dirty="0"/>
              </a:p>
              <a:p>
                <a:r>
                  <a:rPr lang="en-US" dirty="0"/>
                  <a:t>Space </a:t>
                </a:r>
                <a14:m>
                  <m:oMath xmlns:m="http://schemas.openxmlformats.org/officeDocument/2006/math">
                    <m:acc>
                      <m:accPr>
                        <m:chr m:val="̃"/>
                        <m:ctrlPr>
                          <a:rPr lang="en-US" b="0" i="1" smtClean="0">
                            <a:solidFill>
                              <a:srgbClr val="C00000"/>
                            </a:solidFill>
                            <a:latin typeface="Cambria Math" panose="02040503050406030204" pitchFamily="18" charset="0"/>
                          </a:rPr>
                        </m:ctrlPr>
                      </m:accPr>
                      <m:e>
                        <m:r>
                          <a:rPr lang="en-US" i="1" smtClean="0">
                            <a:solidFill>
                              <a:srgbClr val="C00000"/>
                            </a:solidFill>
                            <a:latin typeface="Cambria Math" panose="02040503050406030204" pitchFamily="18" charset="0"/>
                          </a:rPr>
                          <m:t>𝑂</m:t>
                        </m:r>
                      </m:e>
                    </m:acc>
                    <m:d>
                      <m:dPr>
                        <m:ctrlPr>
                          <a:rPr lang="en-US" i="1">
                            <a:solidFill>
                              <a:srgbClr val="C00000"/>
                            </a:solidFill>
                            <a:latin typeface="Cambria Math" panose="02040503050406030204" pitchFamily="18" charset="0"/>
                          </a:rPr>
                        </m:ctrlPr>
                      </m:dPr>
                      <m:e>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algorithm for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i="1" smtClean="0">
                            <a:solidFill>
                              <a:srgbClr val="C00000"/>
                            </a:solidFill>
                            <a:latin typeface="Cambria Math" panose="02040503050406030204" pitchFamily="18" charset="0"/>
                          </a:rPr>
                          <m:t>𝐿</m:t>
                        </m:r>
                      </m:e>
                      <m:sub>
                        <m:r>
                          <a:rPr lang="en-US" b="0" i="1" smtClean="0">
                            <a:solidFill>
                              <a:srgbClr val="C00000"/>
                            </a:solidFill>
                            <a:latin typeface="Cambria Math" panose="02040503050406030204" pitchFamily="18" charset="0"/>
                          </a:rPr>
                          <m:t>2</m:t>
                        </m:r>
                      </m:sub>
                    </m:sSub>
                  </m:oMath>
                </a14:m>
                <a:r>
                  <a:rPr lang="en-US" dirty="0"/>
                  <a:t>-heavy hitters</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4"/>
                <a:stretch>
                  <a:fillRect l="-1043"/>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B7ED61C0-FB0D-4159-87CD-B8455882139E}"/>
              </a:ext>
            </a:extLst>
          </p:cNvPr>
          <p:cNvSpPr/>
          <p:nvPr/>
        </p:nvSpPr>
        <p:spPr>
          <a:xfrm>
            <a:off x="3205480" y="5025598"/>
            <a:ext cx="5054600" cy="584775"/>
          </a:xfrm>
          <a:prstGeom prst="rect">
            <a:avLst/>
          </a:prstGeom>
        </p:spPr>
        <p:txBody>
          <a:bodyPr wrap="square">
            <a:spAutoFit/>
          </a:bodyPr>
          <a:lstStyle/>
          <a:p>
            <a:r>
              <a:rPr lang="en-US" sz="3200" dirty="0">
                <a:solidFill>
                  <a:srgbClr val="00B050"/>
                </a:solidFill>
              </a:rPr>
              <a:t>“No losses* are necessary!”</a:t>
            </a:r>
          </a:p>
        </p:txBody>
      </p:sp>
    </p:spTree>
    <p:extLst>
      <p:ext uri="{BB962C8B-B14F-4D97-AF65-F5344CB8AC3E}">
        <p14:creationId xmlns:p14="http://schemas.microsoft.com/office/powerpoint/2010/main" val="603917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Difference Estimators Intuition</a:t>
            </a:r>
            <a:endParaRPr lang="en-US" dirty="0"/>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EE869CFC-7415-4DB8-A893-3B5ACA7E475E}"/>
                  </a:ext>
                </a:extLst>
              </p:cNvPr>
              <p:cNvSpPr>
                <a:spLocks noGrp="1"/>
              </p:cNvSpPr>
              <p:nvPr>
                <p:ph idx="1"/>
              </p:nvPr>
            </p:nvSpPr>
            <p:spPr>
              <a:xfrm>
                <a:off x="838200" y="1825624"/>
                <a:ext cx="10515600" cy="4585336"/>
              </a:xfrm>
            </p:spPr>
            <p:txBody>
              <a:bodyPr>
                <a:normAutofit/>
              </a:bodyPr>
              <a:lstStyle/>
              <a:p>
                <a:r>
                  <a:rPr lang="en-US" dirty="0"/>
                  <a:t> Do not need to pay </a:t>
                </a:r>
                <a14:m>
                  <m:oMath xmlns:m="http://schemas.openxmlformats.org/officeDocument/2006/math">
                    <m:f>
                      <m:fPr>
                        <m:ctrlPr>
                          <a:rPr lang="en-US" i="1" smtClean="0">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1</m:t>
                        </m:r>
                      </m:num>
                      <m:den>
                        <m:sSup>
                          <m:sSupPr>
                            <m:ctrlPr>
                              <a:rPr lang="en-US" i="1" smtClean="0">
                                <a:solidFill>
                                  <a:srgbClr val="C00000"/>
                                </a:solidFill>
                                <a:latin typeface="Cambria Math" panose="02040503050406030204" pitchFamily="18" charset="0"/>
                              </a:rPr>
                            </m:ctrlPr>
                          </m:sSupPr>
                          <m:e>
                            <m:r>
                              <a:rPr lang="en-US" i="1" smtClean="0">
                                <a:solidFill>
                                  <a:srgbClr val="C00000"/>
                                </a:solidFill>
                                <a:latin typeface="Cambria Math" panose="02040503050406030204" pitchFamily="18" charset="0"/>
                              </a:rPr>
                              <m:t>𝜀</m:t>
                            </m:r>
                          </m:e>
                          <m:sup>
                            <m:r>
                              <a:rPr lang="en-US" b="0" i="1" smtClean="0">
                                <a:solidFill>
                                  <a:srgbClr val="C00000"/>
                                </a:solidFill>
                                <a:latin typeface="Cambria Math" panose="02040503050406030204" pitchFamily="18" charset="0"/>
                              </a:rPr>
                              <m:t>2</m:t>
                            </m:r>
                          </m:sup>
                        </m:sSup>
                      </m:den>
                    </m:f>
                  </m:oMath>
                </a14:m>
                <a:r>
                  <a:rPr lang="en-US" dirty="0"/>
                  <a:t> space each time </a:t>
                </a:r>
                <a14:m>
                  <m:oMath xmlns:m="http://schemas.openxmlformats.org/officeDocument/2006/math">
                    <m:sSub>
                      <m:sSubPr>
                        <m:ctrlPr>
                          <a:rPr lang="en-US" i="1" smtClean="0">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𝑝</m:t>
                        </m:r>
                      </m:sub>
                    </m:sSub>
                  </m:oMath>
                </a14:m>
                <a:r>
                  <a:rPr lang="en-US" dirty="0"/>
                  <a:t> increases by </a:t>
                </a:r>
                <a14:m>
                  <m:oMath xmlns:m="http://schemas.openxmlformats.org/officeDocument/2006/math">
                    <m:r>
                      <a:rPr lang="en-US"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1+</m:t>
                    </m:r>
                    <m:r>
                      <a:rPr lang="en-US" b="0" i="1" smtClean="0">
                        <a:solidFill>
                          <a:srgbClr val="C00000"/>
                        </a:solidFill>
                        <a:latin typeface="Cambria Math" panose="02040503050406030204" pitchFamily="18" charset="0"/>
                      </a:rPr>
                      <m:t>𝜀</m:t>
                    </m:r>
                    <m:r>
                      <a:rPr lang="en-US" b="0" i="1" smtClean="0">
                        <a:solidFill>
                          <a:srgbClr val="C00000"/>
                        </a:solidFill>
                        <a:latin typeface="Cambria Math" panose="02040503050406030204" pitchFamily="18" charset="0"/>
                      </a:rPr>
                      <m:t>)</m:t>
                    </m:r>
                  </m:oMath>
                </a14:m>
                <a:r>
                  <a:rPr lang="en-US" dirty="0"/>
                  <a:t>?</a:t>
                </a:r>
              </a:p>
              <a:p>
                <a:r>
                  <a:rPr lang="en-US" dirty="0"/>
                  <a:t> Only need constant factor approximation to </a:t>
                </a:r>
                <a14:m>
                  <m:oMath xmlns:m="http://schemas.openxmlformats.org/officeDocument/2006/math">
                    <m:r>
                      <a:rPr lang="en-US" sz="2800" b="0" i="1" smtClean="0">
                        <a:solidFill>
                          <a:srgbClr val="C00000"/>
                        </a:solidFill>
                        <a:latin typeface="Cambria Math" panose="02040503050406030204" pitchFamily="18" charset="0"/>
                      </a:rPr>
                      <m:t>𝜀</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𝐹</m:t>
                        </m:r>
                      </m:e>
                      <m:sub>
                        <m:r>
                          <a:rPr lang="en-US" sz="2800" b="0" i="1" smtClean="0">
                            <a:solidFill>
                              <a:srgbClr val="C00000"/>
                            </a:solidFill>
                            <a:latin typeface="Cambria Math" panose="02040503050406030204" pitchFamily="18" charset="0"/>
                          </a:rPr>
                          <m:t>𝑝</m:t>
                        </m:r>
                      </m:sub>
                    </m:sSub>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𝑢</m:t>
                    </m:r>
                    <m:r>
                      <a:rPr lang="en-US" sz="2800" b="0" i="1" smtClean="0">
                        <a:solidFill>
                          <a:srgbClr val="C00000"/>
                        </a:solidFill>
                        <a:latin typeface="Cambria Math" panose="02040503050406030204" pitchFamily="18" charset="0"/>
                      </a:rPr>
                      <m:t>)</m:t>
                    </m:r>
                  </m:oMath>
                </a14:m>
                <a:r>
                  <a:rPr lang="en-US" dirty="0"/>
                  <a:t> </a:t>
                </a:r>
              </a:p>
              <a:p>
                <a:r>
                  <a:rPr lang="en-US" dirty="0"/>
                  <a:t> Only need constant factor approximation to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e>
                    </m:d>
                    <m:r>
                      <a:rPr lang="en-US">
                        <a:solidFill>
                          <a:srgbClr val="C00000"/>
                        </a:solidFill>
                        <a:latin typeface="Cambria Math" panose="02040503050406030204" pitchFamily="18" charset="0"/>
                      </a:rPr>
                      <m:t>−</m:t>
                    </m:r>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𝑝</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e>
                    </m:d>
                  </m:oMath>
                </a14:m>
                <a:endParaRPr lang="en-US" dirty="0"/>
              </a:p>
            </p:txBody>
          </p:sp>
        </mc:Choice>
        <mc:Fallback xmlns="">
          <p:sp>
            <p:nvSpPr>
              <p:cNvPr id="19" name="Content Placeholder 2">
                <a:extLst>
                  <a:ext uri="{FF2B5EF4-FFF2-40B4-BE49-F238E27FC236}">
                    <a16:creationId xmlns:a16="http://schemas.microsoft.com/office/drawing/2014/main" id="{EE869CFC-7415-4DB8-A893-3B5ACA7E475E}"/>
                  </a:ext>
                </a:extLst>
              </p:cNvPr>
              <p:cNvSpPr>
                <a:spLocks noGrp="1" noRot="1" noChangeAspect="1" noMove="1" noResize="1" noEditPoints="1" noAdjustHandles="1" noChangeArrowheads="1" noChangeShapeType="1" noTextEdit="1"/>
              </p:cNvSpPr>
              <p:nvPr>
                <p:ph idx="1"/>
              </p:nvPr>
            </p:nvSpPr>
            <p:spPr>
              <a:xfrm>
                <a:off x="838200" y="1825624"/>
                <a:ext cx="10515600" cy="4585336"/>
              </a:xfrm>
              <a:blipFill>
                <a:blip r:embed="rId2"/>
                <a:stretch>
                  <a:fillRect l="-1043" t="-266"/>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A3AFBAD-A273-4DB6-90B1-B634F6867351}"/>
              </a:ext>
            </a:extLst>
          </p:cNvPr>
          <p:cNvSpPr txBox="1"/>
          <p:nvPr/>
        </p:nvSpPr>
        <p:spPr>
          <a:xfrm>
            <a:off x="1281892" y="4794058"/>
            <a:ext cx="1654348" cy="369332"/>
          </a:xfrm>
          <a:prstGeom prst="rect">
            <a:avLst/>
          </a:prstGeom>
          <a:solidFill>
            <a:srgbClr val="C00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E99FCB3-5F17-456F-9A7D-C1975C9E4A8C}"/>
                  </a:ext>
                </a:extLst>
              </p:cNvPr>
              <p:cNvSpPr txBox="1"/>
              <p:nvPr/>
            </p:nvSpPr>
            <p:spPr>
              <a:xfrm>
                <a:off x="651972" y="4794058"/>
                <a:ext cx="629920"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oMath>
                  </m:oMathPara>
                </a14:m>
                <a:endParaRPr lang="en-US" sz="2000" dirty="0"/>
              </a:p>
            </p:txBody>
          </p:sp>
        </mc:Choice>
        <mc:Fallback xmlns="">
          <p:sp>
            <p:nvSpPr>
              <p:cNvPr id="6" name="TextBox 5">
                <a:extLst>
                  <a:ext uri="{FF2B5EF4-FFF2-40B4-BE49-F238E27FC236}">
                    <a16:creationId xmlns:a16="http://schemas.microsoft.com/office/drawing/2014/main" id="{BE99FCB3-5F17-456F-9A7D-C1975C9E4A8C}"/>
                  </a:ext>
                </a:extLst>
              </p:cNvPr>
              <p:cNvSpPr txBox="1">
                <a:spLocks noRot="1" noChangeAspect="1" noMove="1" noResize="1" noEditPoints="1" noAdjustHandles="1" noChangeArrowheads="1" noChangeShapeType="1" noTextEdit="1"/>
              </p:cNvSpPr>
              <p:nvPr/>
            </p:nvSpPr>
            <p:spPr>
              <a:xfrm>
                <a:off x="651972" y="4794058"/>
                <a:ext cx="629920" cy="400110"/>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E8626B67-7B2B-4EC1-82D1-0C18BEEB1D2E}"/>
              </a:ext>
            </a:extLst>
          </p:cNvPr>
          <p:cNvSpPr txBox="1"/>
          <p:nvPr/>
        </p:nvSpPr>
        <p:spPr>
          <a:xfrm>
            <a:off x="1281893" y="5163390"/>
            <a:ext cx="1989627" cy="369332"/>
          </a:xfrm>
          <a:prstGeom prst="rect">
            <a:avLst/>
          </a:prstGeom>
          <a:solidFill>
            <a:srgbClr val="FFC000"/>
          </a:solidFill>
        </p:spPr>
        <p:txBody>
          <a:bodyPr wrap="square" rtlCol="0">
            <a:spAutoFit/>
          </a:bodyPr>
          <a:lstStyle/>
          <a:p>
            <a:r>
              <a:rPr lang="en-US" dirty="0">
                <a:highlight>
                  <a:srgbClr val="FF0000"/>
                </a:highlight>
              </a:rPr>
              <a:t>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911E8D7-F390-4D7C-BFC9-0DB50D7CD6E4}"/>
                  </a:ext>
                </a:extLst>
              </p:cNvPr>
              <p:cNvSpPr txBox="1"/>
              <p:nvPr/>
            </p:nvSpPr>
            <p:spPr>
              <a:xfrm>
                <a:off x="416560" y="5111128"/>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0" name="TextBox 9">
                <a:extLst>
                  <a:ext uri="{FF2B5EF4-FFF2-40B4-BE49-F238E27FC236}">
                    <a16:creationId xmlns:a16="http://schemas.microsoft.com/office/drawing/2014/main" id="{C911E8D7-F390-4D7C-BFC9-0DB50D7CD6E4}"/>
                  </a:ext>
                </a:extLst>
              </p:cNvPr>
              <p:cNvSpPr txBox="1">
                <a:spLocks noRot="1" noChangeAspect="1" noMove="1" noResize="1" noEditPoints="1" noAdjustHandles="1" noChangeArrowheads="1" noChangeShapeType="1" noTextEdit="1"/>
              </p:cNvSpPr>
              <p:nvPr/>
            </p:nvSpPr>
            <p:spPr>
              <a:xfrm>
                <a:off x="416560" y="5111128"/>
                <a:ext cx="865332" cy="40011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E4B8E3B-9DAE-4004-AF74-BFB60A33F3F5}"/>
                  </a:ext>
                </a:extLst>
              </p:cNvPr>
              <p:cNvSpPr txBox="1"/>
              <p:nvPr/>
            </p:nvSpPr>
            <p:spPr>
              <a:xfrm>
                <a:off x="1645920" y="4235352"/>
                <a:ext cx="955040"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2" name="TextBox 11">
                <a:extLst>
                  <a:ext uri="{FF2B5EF4-FFF2-40B4-BE49-F238E27FC236}">
                    <a16:creationId xmlns:a16="http://schemas.microsoft.com/office/drawing/2014/main" id="{5E4B8E3B-9DAE-4004-AF74-BFB60A33F3F5}"/>
                  </a:ext>
                </a:extLst>
              </p:cNvPr>
              <p:cNvSpPr txBox="1">
                <a:spLocks noRot="1" noChangeAspect="1" noMove="1" noResize="1" noEditPoints="1" noAdjustHandles="1" noChangeArrowheads="1" noChangeShapeType="1" noTextEdit="1"/>
              </p:cNvSpPr>
              <p:nvPr/>
            </p:nvSpPr>
            <p:spPr>
              <a:xfrm>
                <a:off x="1645920" y="4235352"/>
                <a:ext cx="955040" cy="423770"/>
              </a:xfrm>
              <a:prstGeom prst="rect">
                <a:avLst/>
              </a:prstGeom>
              <a:blipFill>
                <a:blip r:embed="rId5"/>
                <a:stretch>
                  <a:fillRect b="-1014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5A4FBB0E-B245-4DB4-9E49-C6BBD539D684}"/>
                  </a:ext>
                </a:extLst>
              </p:cNvPr>
              <p:cNvSpPr txBox="1"/>
              <p:nvPr/>
            </p:nvSpPr>
            <p:spPr>
              <a:xfrm>
                <a:off x="1631546" y="5656130"/>
                <a:ext cx="1304694" cy="423770"/>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r>
                      <a:rPr lang="en-US" sz="2000" b="0" i="1" smtClean="0">
                        <a:solidFill>
                          <a:srgbClr val="C00000"/>
                        </a:solidFill>
                        <a:latin typeface="Cambria Math" panose="02040503050406030204" pitchFamily="18" charset="0"/>
                      </a:rPr>
                      <m:t>)</m:t>
                    </m:r>
                  </m:oMath>
                </a14:m>
                <a:r>
                  <a:rPr lang="en-US" sz="2000" dirty="0"/>
                  <a:t> </a:t>
                </a:r>
              </a:p>
            </p:txBody>
          </p:sp>
        </mc:Choice>
        <mc:Fallback xmlns="">
          <p:sp>
            <p:nvSpPr>
              <p:cNvPr id="13" name="TextBox 12">
                <a:extLst>
                  <a:ext uri="{FF2B5EF4-FFF2-40B4-BE49-F238E27FC236}">
                    <a16:creationId xmlns:a16="http://schemas.microsoft.com/office/drawing/2014/main" id="{5A4FBB0E-B245-4DB4-9E49-C6BBD539D684}"/>
                  </a:ext>
                </a:extLst>
              </p:cNvPr>
              <p:cNvSpPr txBox="1">
                <a:spLocks noRot="1" noChangeAspect="1" noMove="1" noResize="1" noEditPoints="1" noAdjustHandles="1" noChangeArrowheads="1" noChangeShapeType="1" noTextEdit="1"/>
              </p:cNvSpPr>
              <p:nvPr/>
            </p:nvSpPr>
            <p:spPr>
              <a:xfrm>
                <a:off x="1631546" y="5656130"/>
                <a:ext cx="1304694" cy="423770"/>
              </a:xfrm>
              <a:prstGeom prst="rect">
                <a:avLst/>
              </a:prstGeom>
              <a:blipFill>
                <a:blip r:embed="rId6"/>
                <a:stretch>
                  <a:fillRect b="-10145"/>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6429D4B1-3F8A-47AE-B754-5B4F7D84136A}"/>
              </a:ext>
            </a:extLst>
          </p:cNvPr>
          <p:cNvCxnSpPr/>
          <p:nvPr/>
        </p:nvCxnSpPr>
        <p:spPr>
          <a:xfrm>
            <a:off x="2936240" y="5163390"/>
            <a:ext cx="0" cy="36933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E8443B2-D998-4745-A870-2D276F416413}"/>
                  </a:ext>
                </a:extLst>
              </p:cNvPr>
              <p:cNvSpPr txBox="1"/>
              <p:nvPr/>
            </p:nvSpPr>
            <p:spPr>
              <a:xfrm>
                <a:off x="3499867" y="5163390"/>
                <a:ext cx="4561049" cy="731547"/>
              </a:xfrm>
              <a:prstGeom prst="rect">
                <a:avLst/>
              </a:prstGeom>
              <a:noFill/>
            </p:spPr>
            <p:txBody>
              <a:bodyPr wrap="square">
                <a:spAutoFit/>
              </a:bodyPr>
              <a:lstStyle/>
              <a:p>
                <a14:m>
                  <m:oMath xmlns:m="http://schemas.openxmlformats.org/officeDocument/2006/math">
                    <m:sSub>
                      <m:sSubPr>
                        <m:ctrlPr>
                          <a:rPr lang="en-US" sz="2000" i="1" smtClean="0">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d>
                      <m:dPr>
                        <m:ctrlPr>
                          <a:rPr lang="en-US" sz="2000" b="0" i="1" smtClean="0">
                            <a:solidFill>
                              <a:srgbClr val="C00000"/>
                            </a:solidFill>
                            <a:latin typeface="Cambria Math" panose="02040503050406030204" pitchFamily="18" charset="0"/>
                          </a:rPr>
                        </m:ctrlPr>
                      </m:dPr>
                      <m:e>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𝑣</m:t>
                        </m:r>
                      </m:e>
                    </m:d>
                    <m:r>
                      <a:rPr lang="en-US" sz="2000" b="0" i="0" smtClean="0">
                        <a:solidFill>
                          <a:srgbClr val="C00000"/>
                        </a:solidFill>
                        <a:latin typeface="Cambria Math" panose="02040503050406030204" pitchFamily="18" charset="0"/>
                      </a:rPr>
                      <m:t>−</m:t>
                    </m:r>
                    <m:sSub>
                      <m:sSubPr>
                        <m:ctrlPr>
                          <a:rPr lang="en-US" sz="2000" i="1">
                            <a:solidFill>
                              <a:srgbClr val="C00000"/>
                            </a:solidFill>
                            <a:latin typeface="Cambria Math" panose="02040503050406030204" pitchFamily="18" charset="0"/>
                          </a:rPr>
                        </m:ctrlPr>
                      </m:sSubPr>
                      <m:e>
                        <m:r>
                          <a:rPr lang="en-US" sz="2000" i="1">
                            <a:solidFill>
                              <a:srgbClr val="C00000"/>
                            </a:solidFill>
                            <a:latin typeface="Cambria Math" panose="02040503050406030204" pitchFamily="18" charset="0"/>
                          </a:rPr>
                          <m:t>𝐹</m:t>
                        </m:r>
                      </m:e>
                      <m:sub>
                        <m:r>
                          <a:rPr lang="en-US" sz="2000" i="1">
                            <a:solidFill>
                              <a:srgbClr val="C00000"/>
                            </a:solidFill>
                            <a:latin typeface="Cambria Math" panose="02040503050406030204" pitchFamily="18" charset="0"/>
                          </a:rPr>
                          <m:t>𝑝</m:t>
                        </m:r>
                      </m:sub>
                    </m:sSub>
                    <m:d>
                      <m:dPr>
                        <m:ctrlPr>
                          <a:rPr lang="en-US" sz="2000" i="1">
                            <a:solidFill>
                              <a:srgbClr val="C00000"/>
                            </a:solidFill>
                            <a:latin typeface="Cambria Math" panose="02040503050406030204" pitchFamily="18" charset="0"/>
                          </a:rPr>
                        </m:ctrlPr>
                      </m:dPr>
                      <m:e>
                        <m:r>
                          <a:rPr lang="en-US" sz="2000" i="1">
                            <a:solidFill>
                              <a:srgbClr val="C00000"/>
                            </a:solidFill>
                            <a:latin typeface="Cambria Math" panose="02040503050406030204" pitchFamily="18" charset="0"/>
                          </a:rPr>
                          <m:t>𝑢</m:t>
                        </m:r>
                      </m:e>
                    </m:d>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𝜀</m:t>
                    </m:r>
                    <m:sSub>
                      <m:sSubPr>
                        <m:ctrlPr>
                          <a:rPr lang="en-US" sz="2000" b="0" i="1" smtClean="0">
                            <a:solidFill>
                              <a:srgbClr val="C00000"/>
                            </a:solidFill>
                            <a:latin typeface="Cambria Math" panose="02040503050406030204" pitchFamily="18" charset="0"/>
                          </a:rPr>
                        </m:ctrlPr>
                      </m:sSubPr>
                      <m:e>
                        <m:r>
                          <a:rPr lang="en-US" sz="2000" b="0" i="1" smtClean="0">
                            <a:solidFill>
                              <a:srgbClr val="C00000"/>
                            </a:solidFill>
                            <a:latin typeface="Cambria Math" panose="02040503050406030204" pitchFamily="18" charset="0"/>
                          </a:rPr>
                          <m:t>𝐹</m:t>
                        </m:r>
                      </m:e>
                      <m:sub>
                        <m:r>
                          <a:rPr lang="en-US" sz="2000" b="0" i="1" smtClean="0">
                            <a:solidFill>
                              <a:srgbClr val="C00000"/>
                            </a:solidFill>
                            <a:latin typeface="Cambria Math" panose="02040503050406030204" pitchFamily="18" charset="0"/>
                          </a:rPr>
                          <m:t>𝑝</m:t>
                        </m:r>
                      </m:sub>
                    </m:sSub>
                    <m:r>
                      <a:rPr lang="en-US" sz="2000" b="0" i="1" smtClean="0">
                        <a:solidFill>
                          <a:srgbClr val="C00000"/>
                        </a:solidFill>
                        <a:latin typeface="Cambria Math" panose="02040503050406030204" pitchFamily="18" charset="0"/>
                      </a:rPr>
                      <m:t>(</m:t>
                    </m:r>
                    <m:r>
                      <a:rPr lang="en-US" sz="2000" b="0" i="1" smtClean="0">
                        <a:solidFill>
                          <a:srgbClr val="C00000"/>
                        </a:solidFill>
                        <a:latin typeface="Cambria Math" panose="02040503050406030204" pitchFamily="18" charset="0"/>
                      </a:rPr>
                      <m:t>𝑢</m:t>
                    </m:r>
                    <m:r>
                      <a:rPr lang="en-US" sz="2000" b="0" i="1" smtClean="0">
                        <a:solidFill>
                          <a:srgbClr val="C00000"/>
                        </a:solidFill>
                        <a:latin typeface="Cambria Math" panose="02040503050406030204" pitchFamily="18" charset="0"/>
                      </a:rPr>
                      <m:t>)</m:t>
                    </m:r>
                  </m:oMath>
                </a14:m>
                <a:r>
                  <a:rPr lang="en-US" sz="2000" dirty="0"/>
                  <a:t> </a:t>
                </a:r>
              </a:p>
              <a:p>
                <a:r>
                  <a:rPr lang="en-US" sz="2000" dirty="0"/>
                  <a:t> </a:t>
                </a:r>
              </a:p>
            </p:txBody>
          </p:sp>
        </mc:Choice>
        <mc:Fallback xmlns="">
          <p:sp>
            <p:nvSpPr>
              <p:cNvPr id="14" name="TextBox 13">
                <a:extLst>
                  <a:ext uri="{FF2B5EF4-FFF2-40B4-BE49-F238E27FC236}">
                    <a16:creationId xmlns:a16="http://schemas.microsoft.com/office/drawing/2014/main" id="{9E8443B2-D998-4745-A870-2D276F416413}"/>
                  </a:ext>
                </a:extLst>
              </p:cNvPr>
              <p:cNvSpPr txBox="1">
                <a:spLocks noRot="1" noChangeAspect="1" noMove="1" noResize="1" noEditPoints="1" noAdjustHandles="1" noChangeArrowheads="1" noChangeShapeType="1" noTextEdit="1"/>
              </p:cNvSpPr>
              <p:nvPr/>
            </p:nvSpPr>
            <p:spPr>
              <a:xfrm>
                <a:off x="3499867" y="5163390"/>
                <a:ext cx="4561049" cy="731547"/>
              </a:xfrm>
              <a:prstGeom prst="rect">
                <a:avLst/>
              </a:prstGeom>
              <a:blipFill>
                <a:blip r:embed="rId7"/>
                <a:stretch>
                  <a:fillRect/>
                </a:stretch>
              </a:blipFill>
            </p:spPr>
            <p:txBody>
              <a:bodyPr/>
              <a:lstStyle/>
              <a:p>
                <a:r>
                  <a:rPr lang="en-US">
                    <a:noFill/>
                  </a:rPr>
                  <a:t> </a:t>
                </a:r>
              </a:p>
            </p:txBody>
          </p:sp>
        </mc:Fallback>
      </mc:AlternateContent>
      <p:sp>
        <p:nvSpPr>
          <p:cNvPr id="8" name="Right Brace 7">
            <a:extLst>
              <a:ext uri="{FF2B5EF4-FFF2-40B4-BE49-F238E27FC236}">
                <a16:creationId xmlns:a16="http://schemas.microsoft.com/office/drawing/2014/main" id="{42F7A2C5-44A6-4DAA-B895-953A8D50618C}"/>
              </a:ext>
            </a:extLst>
          </p:cNvPr>
          <p:cNvSpPr/>
          <p:nvPr/>
        </p:nvSpPr>
        <p:spPr>
          <a:xfrm rot="5400000">
            <a:off x="2915914" y="5627203"/>
            <a:ext cx="375919" cy="335268"/>
          </a:xfrm>
          <a:prstGeom prst="rightBrace">
            <a:avLst>
              <a:gd name="adj1" fmla="val 8333"/>
              <a:gd name="adj2" fmla="val 50585"/>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6F014C0-5007-45A2-819F-AFE570704844}"/>
                  </a:ext>
                </a:extLst>
              </p:cNvPr>
              <p:cNvSpPr txBox="1"/>
              <p:nvPr/>
            </p:nvSpPr>
            <p:spPr>
              <a:xfrm>
                <a:off x="2671207" y="6092765"/>
                <a:ext cx="86533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C00000"/>
                          </a:solidFill>
                          <a:latin typeface="Cambria Math" panose="02040503050406030204" pitchFamily="18" charset="0"/>
                        </a:rPr>
                        <m:t>𝑣</m:t>
                      </m:r>
                    </m:oMath>
                  </m:oMathPara>
                </a14:m>
                <a:endParaRPr lang="en-US" sz="2000" dirty="0"/>
              </a:p>
            </p:txBody>
          </p:sp>
        </mc:Choice>
        <mc:Fallback xmlns="">
          <p:sp>
            <p:nvSpPr>
              <p:cNvPr id="17" name="TextBox 16">
                <a:extLst>
                  <a:ext uri="{FF2B5EF4-FFF2-40B4-BE49-F238E27FC236}">
                    <a16:creationId xmlns:a16="http://schemas.microsoft.com/office/drawing/2014/main" id="{F6F014C0-5007-45A2-819F-AFE570704844}"/>
                  </a:ext>
                </a:extLst>
              </p:cNvPr>
              <p:cNvSpPr txBox="1">
                <a:spLocks noRot="1" noChangeAspect="1" noMove="1" noResize="1" noEditPoints="1" noAdjustHandles="1" noChangeArrowheads="1" noChangeShapeType="1" noTextEdit="1"/>
              </p:cNvSpPr>
              <p:nvPr/>
            </p:nvSpPr>
            <p:spPr>
              <a:xfrm>
                <a:off x="2671207" y="6092765"/>
                <a:ext cx="865332" cy="400110"/>
              </a:xfrm>
              <a:prstGeom prst="rect">
                <a:avLst/>
              </a:prstGeom>
              <a:blipFill>
                <a:blip r:embed="rId8"/>
                <a:stretch>
                  <a:fillRect/>
                </a:stretch>
              </a:blipFill>
            </p:spPr>
            <p:txBody>
              <a:bodyPr/>
              <a:lstStyle/>
              <a:p>
                <a:r>
                  <a:rPr lang="en-US">
                    <a:noFill/>
                  </a:rPr>
                  <a:t> </a:t>
                </a:r>
              </a:p>
            </p:txBody>
          </p:sp>
        </mc:Fallback>
      </mc:AlternateContent>
      <p:sp>
        <p:nvSpPr>
          <p:cNvPr id="3" name="Right Brace 2">
            <a:extLst>
              <a:ext uri="{FF2B5EF4-FFF2-40B4-BE49-F238E27FC236}">
                <a16:creationId xmlns:a16="http://schemas.microsoft.com/office/drawing/2014/main" id="{2D4C91E3-BF10-B06F-4559-2C33AC976B8D}"/>
              </a:ext>
            </a:extLst>
          </p:cNvPr>
          <p:cNvSpPr/>
          <p:nvPr/>
        </p:nvSpPr>
        <p:spPr>
          <a:xfrm rot="5400000">
            <a:off x="8732558" y="2448304"/>
            <a:ext cx="601384" cy="2695757"/>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8652A273-BA99-61AE-BE51-24EE86D708CE}"/>
              </a:ext>
            </a:extLst>
          </p:cNvPr>
          <p:cNvSpPr txBox="1"/>
          <p:nvPr/>
        </p:nvSpPr>
        <p:spPr>
          <a:xfrm>
            <a:off x="7263534" y="4135902"/>
            <a:ext cx="3772956" cy="523220"/>
          </a:xfrm>
          <a:prstGeom prst="rect">
            <a:avLst/>
          </a:prstGeom>
          <a:noFill/>
        </p:spPr>
        <p:txBody>
          <a:bodyPr wrap="none" rtlCol="0">
            <a:spAutoFit/>
          </a:bodyPr>
          <a:lstStyle/>
          <a:p>
            <a:r>
              <a:rPr lang="en-US" sz="2800" dirty="0"/>
              <a:t>Use difference estimator</a:t>
            </a:r>
          </a:p>
        </p:txBody>
      </p:sp>
    </p:spTree>
    <p:extLst>
      <p:ext uri="{BB962C8B-B14F-4D97-AF65-F5344CB8AC3E}">
        <p14:creationId xmlns:p14="http://schemas.microsoft.com/office/powerpoint/2010/main" val="1338383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lstStyle/>
          <a:p>
            <a:r>
              <a:rPr lang="en-US" dirty="0">
                <a:solidFill>
                  <a:srgbClr val="C00000"/>
                </a:solidFill>
              </a:rPr>
              <a:t>Summary</a:t>
            </a:r>
            <a:endParaRPr lang="en-US" dirty="0"/>
          </a:p>
        </p:txBody>
      </p:sp>
      <p:pic>
        <p:nvPicPr>
          <p:cNvPr id="4" name="Picture 3">
            <a:extLst>
              <a:ext uri="{FF2B5EF4-FFF2-40B4-BE49-F238E27FC236}">
                <a16:creationId xmlns:a16="http://schemas.microsoft.com/office/drawing/2014/main" id="{90B82B1A-0F65-4562-ABD5-31AF24F5B1A8}"/>
              </a:ext>
            </a:extLst>
          </p:cNvPr>
          <p:cNvPicPr>
            <a:picLocks noChangeAspect="1"/>
          </p:cNvPicPr>
          <p:nvPr/>
        </p:nvPicPr>
        <p:blipFill>
          <a:blip r:embed="rId3"/>
          <a:stretch>
            <a:fillRect/>
          </a:stretch>
        </p:blipFill>
        <p:spPr>
          <a:xfrm>
            <a:off x="165558" y="1690688"/>
            <a:ext cx="11610975" cy="4848225"/>
          </a:xfrm>
          <a:prstGeom prst="rect">
            <a:avLst/>
          </a:prstGeom>
        </p:spPr>
      </p:pic>
    </p:spTree>
    <p:extLst>
      <p:ext uri="{BB962C8B-B14F-4D97-AF65-F5344CB8AC3E}">
        <p14:creationId xmlns:p14="http://schemas.microsoft.com/office/powerpoint/2010/main" val="984423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DP Strikes Back </a:t>
            </a:r>
            <a:r>
              <a:rPr lang="en-US" dirty="0">
                <a:solidFill>
                  <a:schemeClr val="accent1"/>
                </a:solidFill>
              </a:rPr>
              <a:t>[AttiasCohenShechnerStemmer23]</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Differential privacy can be used with difference estimators for better bounds in the streaming model</a:t>
                </a:r>
              </a:p>
              <a:p>
                <a:endParaRPr lang="en-US" sz="3200" dirty="0"/>
              </a:p>
              <a:p>
                <a:endParaRPr lang="en-US" sz="3200" dirty="0"/>
              </a:p>
              <a:p>
                <a:r>
                  <a:rPr lang="en-US" sz="3200" dirty="0"/>
                  <a:t>Parameterized in terms of the “twist number”, which is roughly how many times the difference vector has function value that is </a:t>
                </a:r>
                <a14:m>
                  <m:oMath xmlns:m="http://schemas.openxmlformats.org/officeDocument/2006/math">
                    <m:r>
                      <a:rPr lang="en-US" sz="3200" b="0" i="1" smtClean="0">
                        <a:solidFill>
                          <a:srgbClr val="C00000"/>
                        </a:solidFill>
                        <a:latin typeface="Cambria Math" panose="02040503050406030204" pitchFamily="18" charset="0"/>
                      </a:rPr>
                      <m:t>𝜀</m:t>
                    </m:r>
                  </m:oMath>
                </a14:m>
                <a:r>
                  <a:rPr lang="en-US" sz="3200" dirty="0"/>
                  <a:t> fraction of the prefix</a:t>
                </a:r>
              </a:p>
            </p:txBody>
          </p:sp>
        </mc:Choice>
        <mc:Fallback xmlns="">
          <p:sp>
            <p:nvSpPr>
              <p:cNvPr id="3" name="Content Placeholder 2">
                <a:extLst>
                  <a:ext uri="{FF2B5EF4-FFF2-40B4-BE49-F238E27FC236}">
                    <a16:creationId xmlns:a16="http://schemas.microsoft.com/office/drawing/2014/main" id="{3CD298EE-232A-4602-BB51-FA680B6EA672}"/>
                  </a:ext>
                </a:extLst>
              </p:cNvPr>
              <p:cNvSpPr>
                <a:spLocks noGrp="1" noRot="1" noChangeAspect="1" noMove="1" noResize="1" noEditPoints="1" noAdjustHandles="1" noChangeArrowheads="1" noChangeShapeType="1" noTextEdit="1"/>
              </p:cNvSpPr>
              <p:nvPr>
                <p:ph idx="1"/>
              </p:nvPr>
            </p:nvSpPr>
            <p:spPr>
              <a:xfrm>
                <a:off x="838200" y="1825624"/>
                <a:ext cx="10515600" cy="4788239"/>
              </a:xfrm>
              <a:blipFill>
                <a:blip r:embed="rId3"/>
                <a:stretch>
                  <a:fillRect l="-1333" t="-2672"/>
                </a:stretch>
              </a:blipFill>
            </p:spPr>
            <p:txBody>
              <a:bodyPr/>
              <a:lstStyle/>
              <a:p>
                <a:r>
                  <a:rPr lang="en-US">
                    <a:noFill/>
                  </a:rPr>
                  <a:t> </a:t>
                </a:r>
              </a:p>
            </p:txBody>
          </p:sp>
        </mc:Fallback>
      </mc:AlternateContent>
    </p:spTree>
    <p:extLst>
      <p:ext uri="{BB962C8B-B14F-4D97-AF65-F5344CB8AC3E}">
        <p14:creationId xmlns:p14="http://schemas.microsoft.com/office/powerpoint/2010/main" val="1329997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E67616-7312-D11C-CB23-1D3A7B465F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61FF2B-BBDF-C20E-A19C-83D00796EAA8}"/>
              </a:ext>
            </a:extLst>
          </p:cNvPr>
          <p:cNvSpPr>
            <a:spLocks noGrp="1"/>
          </p:cNvSpPr>
          <p:nvPr>
            <p:ph type="title"/>
          </p:nvPr>
        </p:nvSpPr>
        <p:spPr/>
        <p:txBody>
          <a:bodyPr/>
          <a:lstStyle/>
          <a:p>
            <a:r>
              <a:rPr lang="en-US" dirty="0">
                <a:solidFill>
                  <a:srgbClr val="C00000"/>
                </a:solidFill>
              </a:rPr>
              <a:t>Why Adversarial Robustness?</a:t>
            </a:r>
            <a:endParaRPr lang="en-US" dirty="0"/>
          </a:p>
        </p:txBody>
      </p:sp>
      <p:sp>
        <p:nvSpPr>
          <p:cNvPr id="3" name="Content Placeholder 2">
            <a:extLst>
              <a:ext uri="{FF2B5EF4-FFF2-40B4-BE49-F238E27FC236}">
                <a16:creationId xmlns:a16="http://schemas.microsoft.com/office/drawing/2014/main" id="{D27AF591-F835-F506-321A-10EDF712D86E}"/>
              </a:ext>
            </a:extLst>
          </p:cNvPr>
          <p:cNvSpPr>
            <a:spLocks noGrp="1"/>
          </p:cNvSpPr>
          <p:nvPr>
            <p:ph idx="1"/>
          </p:nvPr>
        </p:nvSpPr>
        <p:spPr/>
        <p:txBody>
          <a:bodyPr/>
          <a:lstStyle/>
          <a:p>
            <a:pPr>
              <a:buClr>
                <a:schemeClr val="tx1"/>
              </a:buClr>
            </a:pPr>
            <a:r>
              <a:rPr lang="en-US" dirty="0"/>
              <a:t>Connections across many areas: </a:t>
            </a:r>
          </a:p>
          <a:p>
            <a:pPr lvl="1">
              <a:buClr>
                <a:schemeClr val="tx1"/>
              </a:buClr>
            </a:pPr>
            <a:r>
              <a:rPr lang="en-US" sz="2800" dirty="0"/>
              <a:t>Sublinear algorithms</a:t>
            </a:r>
          </a:p>
          <a:p>
            <a:pPr lvl="1">
              <a:buClr>
                <a:schemeClr val="tx1"/>
              </a:buClr>
            </a:pPr>
            <a:r>
              <a:rPr lang="en-US" sz="2800" dirty="0"/>
              <a:t>Graph theory</a:t>
            </a:r>
          </a:p>
          <a:p>
            <a:pPr lvl="1">
              <a:buClr>
                <a:schemeClr val="tx1"/>
              </a:buClr>
            </a:pPr>
            <a:r>
              <a:rPr lang="en-US" sz="2800" dirty="0"/>
              <a:t>Functional analysis</a:t>
            </a:r>
          </a:p>
          <a:p>
            <a:pPr lvl="1">
              <a:buClr>
                <a:schemeClr val="tx1"/>
              </a:buClr>
            </a:pPr>
            <a:r>
              <a:rPr lang="en-US" sz="2800" dirty="0"/>
              <a:t>Information theory</a:t>
            </a:r>
          </a:p>
          <a:p>
            <a:pPr lvl="1">
              <a:buClr>
                <a:schemeClr val="tx1"/>
              </a:buClr>
            </a:pPr>
            <a:r>
              <a:rPr lang="en-US" sz="2800" dirty="0"/>
              <a:t>Differential privacy and adaptive data analysis</a:t>
            </a:r>
          </a:p>
          <a:p>
            <a:pPr lvl="1">
              <a:buClr>
                <a:schemeClr val="tx1"/>
              </a:buClr>
            </a:pPr>
            <a:r>
              <a:rPr lang="en-US" sz="2800" dirty="0"/>
              <a:t>Cryptography</a:t>
            </a:r>
          </a:p>
        </p:txBody>
      </p:sp>
    </p:spTree>
    <p:extLst>
      <p:ext uri="{BB962C8B-B14F-4D97-AF65-F5344CB8AC3E}">
        <p14:creationId xmlns:p14="http://schemas.microsoft.com/office/powerpoint/2010/main" val="18927115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49F98-FC53-4C98-8C23-550048D4FCF9}"/>
              </a:ext>
            </a:extLst>
          </p:cNvPr>
          <p:cNvSpPr>
            <a:spLocks noGrp="1"/>
          </p:cNvSpPr>
          <p:nvPr>
            <p:ph type="title"/>
          </p:nvPr>
        </p:nvSpPr>
        <p:spPr/>
        <p:txBody>
          <a:bodyPr>
            <a:normAutofit/>
          </a:bodyPr>
          <a:lstStyle/>
          <a:p>
            <a:r>
              <a:rPr lang="en-US" dirty="0">
                <a:solidFill>
                  <a:srgbClr val="C00000"/>
                </a:solidFill>
              </a:rPr>
              <a:t>White-Box Adversaries</a:t>
            </a:r>
            <a:endParaRPr lang="en-US" dirty="0">
              <a:solidFill>
                <a:schemeClr val="accent1"/>
              </a:solidFill>
            </a:endParaRPr>
          </a:p>
        </p:txBody>
      </p:sp>
      <p:sp>
        <p:nvSpPr>
          <p:cNvPr id="3" name="Content Placeholder 2">
            <a:extLst>
              <a:ext uri="{FF2B5EF4-FFF2-40B4-BE49-F238E27FC236}">
                <a16:creationId xmlns:a16="http://schemas.microsoft.com/office/drawing/2014/main" id="{3CD298EE-232A-4602-BB51-FA680B6EA672}"/>
              </a:ext>
            </a:extLst>
          </p:cNvPr>
          <p:cNvSpPr>
            <a:spLocks noGrp="1"/>
          </p:cNvSpPr>
          <p:nvPr>
            <p:ph idx="1"/>
          </p:nvPr>
        </p:nvSpPr>
        <p:spPr>
          <a:xfrm>
            <a:off x="838200" y="1825624"/>
            <a:ext cx="10515600" cy="4788239"/>
          </a:xfrm>
        </p:spPr>
        <p:txBody>
          <a:bodyPr>
            <a:normAutofit/>
          </a:bodyPr>
          <a:lstStyle/>
          <a:p>
            <a:r>
              <a:rPr lang="en-US" sz="3200" dirty="0"/>
              <a:t>The adversary has access not only to the previous outputs of the honest algorithm, but also to the </a:t>
            </a:r>
            <a:r>
              <a:rPr lang="en-US" sz="3200" i="1" dirty="0">
                <a:solidFill>
                  <a:srgbClr val="00B050"/>
                </a:solidFill>
              </a:rPr>
              <a:t>entire internal state</a:t>
            </a:r>
            <a:r>
              <a:rPr lang="en-US" sz="3200" dirty="0"/>
              <a:t> of the algorithm</a:t>
            </a:r>
          </a:p>
          <a:p>
            <a:pPr marL="0" indent="0">
              <a:buNone/>
            </a:pPr>
            <a:endParaRPr lang="en-US" sz="3200" dirty="0"/>
          </a:p>
          <a:p>
            <a:r>
              <a:rPr lang="en-US" sz="3200" dirty="0"/>
              <a:t>Certain sampling algorithms are robust even to white-box adversaries </a:t>
            </a:r>
            <a:r>
              <a:rPr lang="en-US" sz="3200" dirty="0">
                <a:solidFill>
                  <a:srgbClr val="0070C0"/>
                </a:solidFill>
              </a:rPr>
              <a:t>[BravermanHassidimMattiasSchainSilwalZhou22]</a:t>
            </a:r>
          </a:p>
          <a:p>
            <a:endParaRPr lang="en-US" sz="3200" dirty="0">
              <a:solidFill>
                <a:srgbClr val="0070C0"/>
              </a:solidFill>
            </a:endParaRPr>
          </a:p>
          <a:p>
            <a:r>
              <a:rPr lang="en-US" sz="3200" dirty="0"/>
              <a:t>Can use crypto against </a:t>
            </a:r>
            <a:r>
              <a:rPr lang="en-US" sz="3200" i="1" dirty="0">
                <a:solidFill>
                  <a:srgbClr val="00B050"/>
                </a:solidFill>
              </a:rPr>
              <a:t>time-bounded</a:t>
            </a:r>
            <a:r>
              <a:rPr lang="en-US" sz="3200" dirty="0"/>
              <a:t> white-box adversaries</a:t>
            </a:r>
          </a:p>
        </p:txBody>
      </p:sp>
    </p:spTree>
    <p:extLst>
      <p:ext uri="{BB962C8B-B14F-4D97-AF65-F5344CB8AC3E}">
        <p14:creationId xmlns:p14="http://schemas.microsoft.com/office/powerpoint/2010/main" val="61485170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EE1522-CCAD-D9E3-ADD5-92FAF78D6C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8863E5-308B-36CB-FAF0-886E900F7CC9}"/>
              </a:ext>
            </a:extLst>
          </p:cNvPr>
          <p:cNvSpPr>
            <a:spLocks noGrp="1"/>
          </p:cNvSpPr>
          <p:nvPr>
            <p:ph type="title"/>
          </p:nvPr>
        </p:nvSpPr>
        <p:spPr/>
        <p:txBody>
          <a:bodyPr>
            <a:normAutofit/>
          </a:bodyPr>
          <a:lstStyle/>
          <a:p>
            <a:r>
              <a:rPr lang="en-US" dirty="0">
                <a:solidFill>
                  <a:srgbClr val="C00000"/>
                </a:solidFill>
              </a:rPr>
              <a:t>Many Other Beautiful Works</a:t>
            </a:r>
            <a:endParaRPr lang="en-US" dirty="0">
              <a:solidFill>
                <a:schemeClr val="accent1"/>
              </a:solidFill>
            </a:endParaRPr>
          </a:p>
        </p:txBody>
      </p:sp>
      <p:sp>
        <p:nvSpPr>
          <p:cNvPr id="3" name="Content Placeholder 2">
            <a:extLst>
              <a:ext uri="{FF2B5EF4-FFF2-40B4-BE49-F238E27FC236}">
                <a16:creationId xmlns:a16="http://schemas.microsoft.com/office/drawing/2014/main" id="{6C50A7B0-9742-DB87-F627-6D11962F4B9C}"/>
              </a:ext>
            </a:extLst>
          </p:cNvPr>
          <p:cNvSpPr>
            <a:spLocks noGrp="1"/>
          </p:cNvSpPr>
          <p:nvPr>
            <p:ph idx="1"/>
          </p:nvPr>
        </p:nvSpPr>
        <p:spPr>
          <a:xfrm>
            <a:off x="838200" y="1825624"/>
            <a:ext cx="10515600" cy="4788239"/>
          </a:xfrm>
        </p:spPr>
        <p:txBody>
          <a:bodyPr>
            <a:normAutofit/>
          </a:bodyPr>
          <a:lstStyle/>
          <a:p>
            <a:endParaRPr lang="en-US" sz="3200" dirty="0"/>
          </a:p>
        </p:txBody>
      </p:sp>
    </p:spTree>
    <p:extLst>
      <p:ext uri="{BB962C8B-B14F-4D97-AF65-F5344CB8AC3E}">
        <p14:creationId xmlns:p14="http://schemas.microsoft.com/office/powerpoint/2010/main" val="280760479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38E9E-0995-FC01-6944-56DC6E63F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EE2A78-7F8A-A0DD-E3A5-CCC8B43DE5BC}"/>
              </a:ext>
            </a:extLst>
          </p:cNvPr>
          <p:cNvSpPr>
            <a:spLocks noGrp="1"/>
          </p:cNvSpPr>
          <p:nvPr>
            <p:ph type="title"/>
          </p:nvPr>
        </p:nvSpPr>
        <p:spPr/>
        <p:txBody>
          <a:bodyPr>
            <a:normAutofit/>
          </a:bodyPr>
          <a:lstStyle/>
          <a:p>
            <a:r>
              <a:rPr lang="en-US" dirty="0">
                <a:solidFill>
                  <a:srgbClr val="C00000"/>
                </a:solidFill>
              </a:rPr>
              <a:t>Future Directions</a:t>
            </a:r>
            <a:endParaRPr lang="en-US" dirty="0">
              <a:solidFill>
                <a:schemeClr val="accent1"/>
              </a:solidFill>
            </a:endParaRPr>
          </a:p>
        </p:txBody>
      </p:sp>
      <p:sp>
        <p:nvSpPr>
          <p:cNvPr id="3" name="Content Placeholder 2">
            <a:extLst>
              <a:ext uri="{FF2B5EF4-FFF2-40B4-BE49-F238E27FC236}">
                <a16:creationId xmlns:a16="http://schemas.microsoft.com/office/drawing/2014/main" id="{4EECB39D-84E2-0460-6A2F-C060A9C1F914}"/>
              </a:ext>
            </a:extLst>
          </p:cNvPr>
          <p:cNvSpPr>
            <a:spLocks noGrp="1"/>
          </p:cNvSpPr>
          <p:nvPr>
            <p:ph idx="1"/>
          </p:nvPr>
        </p:nvSpPr>
        <p:spPr>
          <a:xfrm>
            <a:off x="838200" y="1825624"/>
            <a:ext cx="10515600" cy="4788239"/>
          </a:xfrm>
        </p:spPr>
        <p:txBody>
          <a:bodyPr>
            <a:normAutofit/>
          </a:bodyPr>
          <a:lstStyle/>
          <a:p>
            <a:r>
              <a:rPr lang="en-US" sz="3200" dirty="0"/>
              <a:t>Capabilities and limitations for insertion-deletion streams?</a:t>
            </a:r>
          </a:p>
          <a:p>
            <a:endParaRPr lang="en-US" sz="3200" dirty="0"/>
          </a:p>
          <a:p>
            <a:r>
              <a:rPr lang="en-US" sz="3200" dirty="0"/>
              <a:t>Refining adversary models and interactions, e.g., computationally restricted adversaries (bounded time, space , etc.), delayed observations, partial visibility of randomness</a:t>
            </a:r>
          </a:p>
          <a:p>
            <a:endParaRPr lang="en-US" sz="3200" dirty="0"/>
          </a:p>
          <a:p>
            <a:r>
              <a:rPr lang="en-US" sz="3200" dirty="0"/>
              <a:t>Adversarial input in other models, e.g., distributed monitoring, MPC</a:t>
            </a:r>
          </a:p>
          <a:p>
            <a:pPr marL="0" indent="0">
              <a:buNone/>
            </a:pPr>
            <a:endParaRPr lang="en-US" sz="3200" dirty="0"/>
          </a:p>
        </p:txBody>
      </p:sp>
    </p:spTree>
    <p:extLst>
      <p:ext uri="{BB962C8B-B14F-4D97-AF65-F5344CB8AC3E}">
        <p14:creationId xmlns:p14="http://schemas.microsoft.com/office/powerpoint/2010/main" val="11830080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518A1-CB91-CA0E-4F6E-6DDC7F9920B0}"/>
            </a:ext>
          </a:extLst>
        </p:cNvPr>
        <p:cNvGrpSpPr/>
        <p:nvPr/>
      </p:nvGrpSpPr>
      <p:grpSpPr>
        <a:xfrm>
          <a:off x="0" y="0"/>
          <a:ext cx="0" cy="0"/>
          <a:chOff x="0" y="0"/>
          <a:chExt cx="0" cy="0"/>
        </a:xfrm>
      </p:grpSpPr>
      <p:pic>
        <p:nvPicPr>
          <p:cNvPr id="5" name="Content Placeholder 5" descr="conan.jpg">
            <a:extLst>
              <a:ext uri="{FF2B5EF4-FFF2-40B4-BE49-F238E27FC236}">
                <a16:creationId xmlns:a16="http://schemas.microsoft.com/office/drawing/2014/main" id="{31B5969D-E503-90D9-6079-E5516498D52F}"/>
              </a:ext>
            </a:extLst>
          </p:cNvPr>
          <p:cNvPicPr>
            <a:picLocks noChangeAspect="1"/>
          </p:cNvPicPr>
          <p:nvPr/>
        </p:nvPicPr>
        <p:blipFill>
          <a:blip r:embed="rId3" cstate="print"/>
          <a:stretch>
            <a:fillRect/>
          </a:stretch>
        </p:blipFill>
        <p:spPr>
          <a:xfrm>
            <a:off x="1752007" y="3150490"/>
            <a:ext cx="1872970" cy="1609825"/>
          </a:xfrm>
          <a:prstGeom prst="rect">
            <a:avLst/>
          </a:prstGeom>
        </p:spPr>
      </p:pic>
      <p:sp>
        <p:nvSpPr>
          <p:cNvPr id="2" name="Title 1">
            <a:extLst>
              <a:ext uri="{FF2B5EF4-FFF2-40B4-BE49-F238E27FC236}">
                <a16:creationId xmlns:a16="http://schemas.microsoft.com/office/drawing/2014/main" id="{5F8A4314-5181-4680-8ECF-156A00951DF1}"/>
              </a:ext>
            </a:extLst>
          </p:cNvPr>
          <p:cNvSpPr>
            <a:spLocks noGrp="1"/>
          </p:cNvSpPr>
          <p:nvPr>
            <p:ph type="title"/>
          </p:nvPr>
        </p:nvSpPr>
        <p:spPr/>
        <p:txBody>
          <a:bodyPr/>
          <a:lstStyle/>
          <a:p>
            <a:r>
              <a:rPr lang="en-US" dirty="0">
                <a:solidFill>
                  <a:srgbClr val="C00000"/>
                </a:solidFill>
              </a:rPr>
              <a:t>Any Questions?</a:t>
            </a:r>
            <a:endParaRPr lang="en-US" dirty="0"/>
          </a:p>
        </p:txBody>
      </p:sp>
      <p:pic>
        <p:nvPicPr>
          <p:cNvPr id="3" name="Picture 2" descr="Image result for thank you">
            <a:extLst>
              <a:ext uri="{FF2B5EF4-FFF2-40B4-BE49-F238E27FC236}">
                <a16:creationId xmlns:a16="http://schemas.microsoft.com/office/drawing/2014/main" id="{8BE81B8A-5765-D3B7-C6AF-1AE182E16E6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562" r="5" b="5"/>
          <a:stretch/>
        </p:blipFill>
        <p:spPr bwMode="auto">
          <a:xfrm>
            <a:off x="5528525" y="2416593"/>
            <a:ext cx="5471324" cy="30776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19447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838C6-1E94-D565-5F77-00F5455AE7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88946E-7A01-97BB-18A4-5E0A8CFF5428}"/>
              </a:ext>
            </a:extLst>
          </p:cNvPr>
          <p:cNvSpPr>
            <a:spLocks noGrp="1"/>
          </p:cNvSpPr>
          <p:nvPr>
            <p:ph type="title"/>
          </p:nvPr>
        </p:nvSpPr>
        <p:spPr/>
        <p:txBody>
          <a:bodyPr/>
          <a:lstStyle/>
          <a:p>
            <a:r>
              <a:rPr lang="en-US" dirty="0">
                <a:solidFill>
                  <a:srgbClr val="C00000"/>
                </a:solidFill>
              </a:rPr>
              <a:t>Sampling and Adversarial Input</a:t>
            </a:r>
            <a:endParaRPr lang="en-US" dirty="0"/>
          </a:p>
        </p:txBody>
      </p:sp>
      <p:sp>
        <p:nvSpPr>
          <p:cNvPr id="3" name="Content Placeholder 2">
            <a:extLst>
              <a:ext uri="{FF2B5EF4-FFF2-40B4-BE49-F238E27FC236}">
                <a16:creationId xmlns:a16="http://schemas.microsoft.com/office/drawing/2014/main" id="{33E10F43-86CC-0EDE-7C48-CC6A912E4D3C}"/>
              </a:ext>
            </a:extLst>
          </p:cNvPr>
          <p:cNvSpPr>
            <a:spLocks noGrp="1"/>
          </p:cNvSpPr>
          <p:nvPr>
            <p:ph idx="1"/>
          </p:nvPr>
        </p:nvSpPr>
        <p:spPr/>
        <p:txBody>
          <a:bodyPr/>
          <a:lstStyle/>
          <a:p>
            <a:pPr>
              <a:buClr>
                <a:schemeClr val="tx1"/>
              </a:buClr>
            </a:pPr>
            <a:endParaRPr lang="en-US" sz="2800" dirty="0"/>
          </a:p>
        </p:txBody>
      </p:sp>
    </p:spTree>
    <p:extLst>
      <p:ext uri="{BB962C8B-B14F-4D97-AF65-F5344CB8AC3E}">
        <p14:creationId xmlns:p14="http://schemas.microsoft.com/office/powerpoint/2010/main" val="27266569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505DB3-142B-4FF8-E0CB-65B05DD8BF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A22510-7202-24FB-3C9C-74DD3E49D58C}"/>
              </a:ext>
            </a:extLst>
          </p:cNvPr>
          <p:cNvSpPr>
            <a:spLocks noGrp="1"/>
          </p:cNvSpPr>
          <p:nvPr>
            <p:ph type="title"/>
          </p:nvPr>
        </p:nvSpPr>
        <p:spPr/>
        <p:txBody>
          <a:bodyPr/>
          <a:lstStyle/>
          <a:p>
            <a:r>
              <a:rPr lang="en-US" dirty="0">
                <a:solidFill>
                  <a:srgbClr val="C00000"/>
                </a:solidFill>
              </a:rPr>
              <a:t>Workshop Themes</a:t>
            </a:r>
            <a:endParaRPr lang="en-US" dirty="0"/>
          </a:p>
        </p:txBody>
      </p:sp>
      <p:sp>
        <p:nvSpPr>
          <p:cNvPr id="3" name="Content Placeholder 2">
            <a:extLst>
              <a:ext uri="{FF2B5EF4-FFF2-40B4-BE49-F238E27FC236}">
                <a16:creationId xmlns:a16="http://schemas.microsoft.com/office/drawing/2014/main" id="{6813EA42-E65D-6D6B-14BE-3C669F377507}"/>
              </a:ext>
            </a:extLst>
          </p:cNvPr>
          <p:cNvSpPr>
            <a:spLocks noGrp="1"/>
          </p:cNvSpPr>
          <p:nvPr>
            <p:ph idx="1"/>
          </p:nvPr>
        </p:nvSpPr>
        <p:spPr/>
        <p:txBody>
          <a:bodyPr/>
          <a:lstStyle/>
          <a:p>
            <a:pPr>
              <a:buClr>
                <a:schemeClr val="tx1"/>
              </a:buClr>
            </a:pPr>
            <a:endParaRPr lang="en-US" sz="2800" dirty="0"/>
          </a:p>
        </p:txBody>
      </p:sp>
    </p:spTree>
    <p:extLst>
      <p:ext uri="{BB962C8B-B14F-4D97-AF65-F5344CB8AC3E}">
        <p14:creationId xmlns:p14="http://schemas.microsoft.com/office/powerpoint/2010/main" val="51588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5FA4D1-0DC5-F654-D0D2-8C17FDED6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0A0B0-09D2-3BA2-E255-B47973E768E9}"/>
              </a:ext>
            </a:extLst>
          </p:cNvPr>
          <p:cNvSpPr>
            <a:spLocks noGrp="1"/>
          </p:cNvSpPr>
          <p:nvPr>
            <p:ph type="title"/>
          </p:nvPr>
        </p:nvSpPr>
        <p:spPr/>
        <p:txBody>
          <a:bodyPr/>
          <a:lstStyle/>
          <a:p>
            <a:r>
              <a:rPr lang="en-US" dirty="0">
                <a:solidFill>
                  <a:srgbClr val="C00000"/>
                </a:solidFill>
              </a:rPr>
              <a:t>Model #1: Streaming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E49C69-0734-1B09-C1ED-336F3A3A77E5}"/>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𝑚</m:t>
                    </m:r>
                    <m:r>
                      <a:rPr lang="en-US" b="0" i="1" smtClean="0">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smtClean="0">
                        <a:solidFill>
                          <a:srgbClr val="C00000"/>
                        </a:solidFill>
                        <a:latin typeface="Cambria Math" panose="02040503050406030204" pitchFamily="18" charset="0"/>
                      </a:rPr>
                      <m:t>𝑆</m:t>
                    </m:r>
                  </m:oMath>
                </a14:m>
                <a:endParaRPr lang="en-US" dirty="0">
                  <a:solidFill>
                    <a:srgbClr val="C00000"/>
                  </a:solidFill>
                </a:endParaRPr>
              </a:p>
            </p:txBody>
          </p:sp>
        </mc:Choice>
        <mc:Fallback xmlns="">
          <p:sp>
            <p:nvSpPr>
              <p:cNvPr id="3" name="Content Placeholder 2">
                <a:extLst>
                  <a:ext uri="{FF2B5EF4-FFF2-40B4-BE49-F238E27FC236}">
                    <a16:creationId xmlns:a16="http://schemas.microsoft.com/office/drawing/2014/main" id="{ECE49C69-0734-1B09-C1ED-336F3A3A77E5}"/>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8D4561AE-1617-3ED7-A4FD-63FC6544AB7A}"/>
              </a:ext>
            </a:extLst>
          </p:cNvPr>
          <p:cNvSpPr txBox="1"/>
          <p:nvPr/>
        </p:nvSpPr>
        <p:spPr>
          <a:xfrm>
            <a:off x="6024880" y="5469077"/>
            <a:ext cx="307007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1 0 1 1 1 0 0 1</a:t>
            </a:r>
          </a:p>
        </p:txBody>
      </p:sp>
    </p:spTree>
    <p:extLst>
      <p:ext uri="{BB962C8B-B14F-4D97-AF65-F5344CB8AC3E}">
        <p14:creationId xmlns:p14="http://schemas.microsoft.com/office/powerpoint/2010/main" val="37289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1000"/>
                                  </p:iterate>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solidFill>
                  <a:srgbClr val="C00000"/>
                </a:solidFill>
              </a:rPr>
              <a:t>Frequency Vector</a:t>
            </a:r>
            <a:endParaRPr lang="en-US" dirty="0">
              <a:solidFill>
                <a:srgbClr val="C00000"/>
              </a:solidFill>
            </a:endParaRPr>
          </a:p>
        </p:txBody>
      </p:sp>
      <mc:AlternateContent xmlns:mc="http://schemas.openxmlformats.org/markup-compatibility/2006" xmlns:a14="http://schemas.microsoft.com/office/drawing/2010/main">
        <mc:Choice Requires="a14">
          <p:sp>
            <p:nvSpPr>
              <p:cNvPr id="4" name="Content Placeholder 3"/>
              <p:cNvSpPr>
                <a:spLocks noGrp="1"/>
              </p:cNvSpPr>
              <p:nvPr>
                <p:ph idx="1"/>
              </p:nvPr>
            </p:nvSpPr>
            <p:spPr>
              <a:xfrm>
                <a:off x="838200" y="1825625"/>
                <a:ext cx="10242755" cy="4859260"/>
              </a:xfrm>
            </p:spPr>
            <p:txBody>
              <a:bodyPr>
                <a:normAutofit/>
              </a:bodyPr>
              <a:lstStyle/>
              <a:p>
                <a:r>
                  <a:rPr lang="en-US" dirty="0"/>
                  <a:t>Given 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 of </a:t>
                </a:r>
                <a14:m>
                  <m:oMath xmlns:m="http://schemas.openxmlformats.org/officeDocument/2006/math">
                    <m:r>
                      <a:rPr lang="en-US" i="1" smtClean="0">
                        <a:solidFill>
                          <a:srgbClr val="C00000"/>
                        </a:solidFill>
                        <a:latin typeface="Cambria Math" panose="02040503050406030204" pitchFamily="18" charset="0"/>
                      </a:rPr>
                      <m:t>𝑚</m:t>
                    </m:r>
                  </m:oMath>
                </a14:m>
                <a:r>
                  <a:rPr lang="en-US" dirty="0"/>
                  <a:t> elements from </a:t>
                </a:r>
                <a14:m>
                  <m:oMath xmlns:m="http://schemas.openxmlformats.org/officeDocument/2006/math">
                    <m:r>
                      <a:rPr lang="en-US" i="1" smtClean="0">
                        <a:solidFill>
                          <a:srgbClr val="C00000"/>
                        </a:solidFill>
                        <a:latin typeface="Cambria Math" panose="02040503050406030204" pitchFamily="18" charset="0"/>
                      </a:rPr>
                      <m:t>[</m:t>
                    </m:r>
                    <m:r>
                      <a:rPr lang="en-US" i="1" smtClean="0">
                        <a:solidFill>
                          <a:srgbClr val="C00000"/>
                        </a:solidFill>
                        <a:latin typeface="Cambria Math" panose="02040503050406030204" pitchFamily="18" charset="0"/>
                      </a:rPr>
                      <m:t>𝑛</m:t>
                    </m:r>
                    <m:r>
                      <a:rPr lang="en-US" i="1" smtClean="0">
                        <a:solidFill>
                          <a:srgbClr val="C00000"/>
                        </a:solidFill>
                        <a:latin typeface="Cambria Math" panose="02040503050406030204" pitchFamily="18" charset="0"/>
                      </a:rPr>
                      <m:t>]</m:t>
                    </m:r>
                  </m:oMath>
                </a14:m>
                <a:r>
                  <a:rPr lang="en-US" dirty="0"/>
                  <a:t>, let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𝑓</m:t>
                        </m:r>
                      </m:e>
                      <m:sub>
                        <m:r>
                          <a:rPr lang="en-US" b="0" i="1" smtClean="0">
                            <a:solidFill>
                              <a:srgbClr val="C00000"/>
                            </a:solidFill>
                            <a:latin typeface="Cambria Math" panose="02040503050406030204" pitchFamily="18" charset="0"/>
                          </a:rPr>
                          <m:t>𝑖</m:t>
                        </m:r>
                      </m:sub>
                    </m:sSub>
                  </m:oMath>
                </a14:m>
                <a:r>
                  <a:rPr lang="en-US" dirty="0">
                    <a:solidFill>
                      <a:srgbClr val="C00000"/>
                    </a:solidFill>
                  </a:rPr>
                  <a:t> </a:t>
                </a:r>
                <a:r>
                  <a:rPr lang="en-US" dirty="0">
                    <a:solidFill>
                      <a:schemeClr val="tx1"/>
                    </a:solidFill>
                  </a:rPr>
                  <a:t>be the frequency of element </a:t>
                </a:r>
                <a14:m>
                  <m:oMath xmlns:m="http://schemas.openxmlformats.org/officeDocument/2006/math">
                    <m:r>
                      <a:rPr lang="en-US" b="0" i="1" smtClean="0">
                        <a:solidFill>
                          <a:srgbClr val="C00000"/>
                        </a:solidFill>
                        <a:latin typeface="Cambria Math" panose="02040503050406030204" pitchFamily="18" charset="0"/>
                      </a:rPr>
                      <m:t>𝑖</m:t>
                    </m:r>
                  </m:oMath>
                </a14:m>
                <a:r>
                  <a:rPr lang="en-US" dirty="0">
                    <a:solidFill>
                      <a:schemeClr val="tx1"/>
                    </a:solidFill>
                  </a:rPr>
                  <a:t>. (How often it appears)</a:t>
                </a:r>
              </a:p>
            </p:txBody>
          </p:sp>
        </mc:Choice>
        <mc:Fallback xmlns="">
          <p:sp>
            <p:nvSpPr>
              <p:cNvPr id="4" name="Content Placeholder 3"/>
              <p:cNvSpPr>
                <a:spLocks noGrp="1" noRot="1" noChangeAspect="1" noMove="1" noResize="1" noEditPoints="1" noAdjustHandles="1" noChangeArrowheads="1" noChangeShapeType="1" noTextEdit="1"/>
              </p:cNvSpPr>
              <p:nvPr>
                <p:ph idx="1"/>
              </p:nvPr>
            </p:nvSpPr>
            <p:spPr>
              <a:xfrm>
                <a:off x="838200" y="1825625"/>
                <a:ext cx="10242755" cy="4859260"/>
              </a:xfrm>
              <a:blipFill>
                <a:blip r:embed="rId2"/>
                <a:stretch>
                  <a:fillRect l="-1071" t="-20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600D81D-0252-476F-8A28-E78DFD4FAB04}"/>
                  </a:ext>
                </a:extLst>
              </p:cNvPr>
              <p:cNvSpPr txBox="1"/>
              <p:nvPr/>
            </p:nvSpPr>
            <p:spPr>
              <a:xfrm>
                <a:off x="2154216" y="3429000"/>
                <a:ext cx="7262181" cy="70788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1 1 2 1 2 1 1 2 3 </a:t>
                </a: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sym typeface="Wingdings 3" panose="05040102010807070707" pitchFamily="18" charset="2"/>
                  </a:rPr>
                  <a:t> </a:t>
                </a:r>
                <a14:m>
                  <m:oMath xmlns:m="http://schemas.openxmlformats.org/officeDocument/2006/math">
                    <m:d>
                      <m:dPr>
                        <m:begChr m:val="["/>
                        <m:endChr m:val="]"/>
                        <m:ctrlP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ctrlPr>
                      </m:dPr>
                      <m:e>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5, 3, 1, 0</m:t>
                        </m:r>
                      </m:e>
                    </m:d>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m:t>
                    </m:r>
                    <m:r>
                      <a:rPr kumimoji="0" lang="en-US" sz="4000" b="0" i="1" u="none" strike="noStrike" kern="1200" cap="none" spc="0" normalizeH="0" baseline="0" noProof="0" smtClean="0">
                        <a:ln>
                          <a:noFill/>
                        </a:ln>
                        <a:solidFill>
                          <a:srgbClr val="C00000"/>
                        </a:solidFill>
                        <a:effectLst/>
                        <a:uLnTx/>
                        <a:uFillTx/>
                        <a:latin typeface="Cambria Math" panose="02040503050406030204" pitchFamily="18" charset="0"/>
                        <a:ea typeface="+mn-ea"/>
                        <a:cs typeface="+mn-cs"/>
                      </a:rPr>
                      <m:t>𝑓</m:t>
                    </m:r>
                  </m:oMath>
                </a14:m>
                <a:endPar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5" name="TextBox 4">
                <a:extLst>
                  <a:ext uri="{FF2B5EF4-FFF2-40B4-BE49-F238E27FC236}">
                    <a16:creationId xmlns:a16="http://schemas.microsoft.com/office/drawing/2014/main" id="{2600D81D-0252-476F-8A28-E78DFD4FAB04}"/>
                  </a:ext>
                </a:extLst>
              </p:cNvPr>
              <p:cNvSpPr txBox="1">
                <a:spLocks noRot="1" noChangeAspect="1" noMove="1" noResize="1" noEditPoints="1" noAdjustHandles="1" noChangeArrowheads="1" noChangeShapeType="1" noTextEdit="1"/>
              </p:cNvSpPr>
              <p:nvPr/>
            </p:nvSpPr>
            <p:spPr>
              <a:xfrm>
                <a:off x="2154216" y="3429000"/>
                <a:ext cx="7262181" cy="707886"/>
              </a:xfrm>
              <a:prstGeom prst="rect">
                <a:avLst/>
              </a:prstGeom>
              <a:blipFill>
                <a:blip r:embed="rId3"/>
                <a:stretch>
                  <a:fillRect l="-2936" t="-17241" b="-36207"/>
                </a:stretch>
              </a:blipFill>
            </p:spPr>
            <p:txBody>
              <a:bodyPr/>
              <a:lstStyle/>
              <a:p>
                <a:r>
                  <a:rPr lang="en-US">
                    <a:noFill/>
                  </a:rPr>
                  <a:t> </a:t>
                </a:r>
              </a:p>
            </p:txBody>
          </p:sp>
        </mc:Fallback>
      </mc:AlternateContent>
    </p:spTree>
    <p:extLst>
      <p:ext uri="{BB962C8B-B14F-4D97-AF65-F5344CB8AC3E}">
        <p14:creationId xmlns:p14="http://schemas.microsoft.com/office/powerpoint/2010/main" val="37572028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281</TotalTime>
  <Words>3710</Words>
  <Application>Microsoft Office PowerPoint</Application>
  <PresentationFormat>Widescreen</PresentationFormat>
  <Paragraphs>396</Paragraphs>
  <Slides>53</Slides>
  <Notes>28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53</vt:i4>
      </vt:variant>
    </vt:vector>
  </HeadingPairs>
  <TitlesOfParts>
    <vt:vector size="58" baseType="lpstr">
      <vt:lpstr>Arial</vt:lpstr>
      <vt:lpstr>Calibri</vt:lpstr>
      <vt:lpstr>Calibri Light</vt:lpstr>
      <vt:lpstr>Cambria Math</vt:lpstr>
      <vt:lpstr>Office Theme</vt:lpstr>
      <vt:lpstr>A Tutorial on Adversarial Robustness</vt:lpstr>
      <vt:lpstr>Why Adversarial Robustness?</vt:lpstr>
      <vt:lpstr>Why Adversarial Robustness?</vt:lpstr>
      <vt:lpstr>Why Adversarial Robustness?</vt:lpstr>
      <vt:lpstr>Why Adversarial Robustness?</vt:lpstr>
      <vt:lpstr>Sampling and Adversarial Input</vt:lpstr>
      <vt:lpstr>Workshop Themes</vt:lpstr>
      <vt:lpstr>Model #1: Streaming Model</vt:lpstr>
      <vt:lpstr>Frequency Vector</vt:lpstr>
      <vt:lpstr>Frequency Moments</vt:lpstr>
      <vt:lpstr>F_2 Estimation</vt:lpstr>
      <vt:lpstr>F_2 Estimation</vt:lpstr>
      <vt:lpstr>Heavy-Hitters</vt:lpstr>
      <vt:lpstr>Distinct Elements</vt:lpstr>
      <vt:lpstr>More generally…</vt:lpstr>
      <vt:lpstr>(1+ε)-Approximation Streaming Algorithms</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Model #2: Adversarially Robust Streaming</vt:lpstr>
      <vt:lpstr>“Attack” on AMS</vt:lpstr>
      <vt:lpstr>Reconstruction Attack on Linear Sketches</vt:lpstr>
      <vt:lpstr>Reconstruction Attack on Linear Sketches</vt:lpstr>
      <vt:lpstr>Insertion-Only Streams</vt:lpstr>
      <vt:lpstr>Robust Algorithms</vt:lpstr>
      <vt:lpstr>Sketch Switching</vt:lpstr>
      <vt:lpstr>Sketch Switching</vt:lpstr>
      <vt:lpstr>Sketch Switching</vt:lpstr>
      <vt:lpstr>Sketch Switching</vt:lpstr>
      <vt:lpstr>Sketch Switching</vt:lpstr>
      <vt:lpstr>Sketch Switching</vt:lpstr>
      <vt:lpstr>Sketch Switching</vt:lpstr>
      <vt:lpstr>Sketch Switching</vt:lpstr>
      <vt:lpstr>Sketch Switching Summary</vt:lpstr>
      <vt:lpstr>(1+ε)-Robust Algorithms [Ben-EliezerJayaramWoodruffYogev20]</vt:lpstr>
      <vt:lpstr>Computation Paths</vt:lpstr>
      <vt:lpstr>“What’s an epsilon between friends?</vt:lpstr>
      <vt:lpstr>Differential Privacy</vt:lpstr>
      <vt:lpstr>Composition Theorems</vt:lpstr>
      <vt:lpstr>Private Median</vt:lpstr>
      <vt:lpstr>DP for Adversarial Robustness</vt:lpstr>
      <vt:lpstr>(1+ε)-Robust Algorithms via DP [HassidimKaplanMansourMatiasStemmer20]</vt:lpstr>
      <vt:lpstr>A Curious Question…</vt:lpstr>
      <vt:lpstr>(1+ε)-Robust Algorithms via Difference Estimators [WoodruffZhou21]</vt:lpstr>
      <vt:lpstr>Difference Estimators Intuition</vt:lpstr>
      <vt:lpstr>Summary</vt:lpstr>
      <vt:lpstr>DP Strikes Back [AttiasCohenShechnerStemmer23]</vt:lpstr>
      <vt:lpstr>White-Box Adversaries</vt:lpstr>
      <vt:lpstr>Many Other Beautiful Works</vt:lpstr>
      <vt:lpstr>Future Directions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Adversarial Robutness in the Streaming Model</dc:title>
  <dc:creator>Samson Zhou</dc:creator>
  <cp:lastModifiedBy>Samson Zhou</cp:lastModifiedBy>
  <cp:revision>24</cp:revision>
  <dcterms:created xsi:type="dcterms:W3CDTF">2024-03-18T15:07:25Z</dcterms:created>
  <dcterms:modified xsi:type="dcterms:W3CDTF">2025-09-15T05:42:47Z</dcterms:modified>
</cp:coreProperties>
</file>