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989" r:id="rId2"/>
    <p:sldId id="990" r:id="rId3"/>
    <p:sldId id="991" r:id="rId4"/>
    <p:sldId id="992" r:id="rId5"/>
    <p:sldId id="993" r:id="rId6"/>
    <p:sldId id="994" r:id="rId7"/>
    <p:sldId id="995" r:id="rId8"/>
    <p:sldId id="996" r:id="rId9"/>
    <p:sldId id="997" r:id="rId10"/>
    <p:sldId id="998" r:id="rId11"/>
    <p:sldId id="999" r:id="rId12"/>
    <p:sldId id="1000" r:id="rId13"/>
    <p:sldId id="10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5" d="100"/>
          <a:sy n="85" d="100"/>
        </p:scale>
        <p:origin x="59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8238E-FD1F-BCB1-6190-28C69D80FAE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149165-F143-3B62-15B1-15778ACF4BB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061D07-3C84-D70F-D5E1-54A8D3C259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7DD462-89C9-01F3-7034-5166F175C5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94FC587-F8CB-B550-DCC8-59C212086F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84861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432B5E-441B-84D0-C023-BBA86FDF63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AAD1A0-3D22-1262-0FE0-D90D9FA69F6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52EA73-0DE8-6105-693C-4AE50F760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285DBFB-9F1E-EBD3-B115-A949544BD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B602C6-DD09-2BE5-D402-9DAF4A2CB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9416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83AE208-A8EC-DCFC-DDBE-DF973FB2B72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C2D45D2-C38D-A885-736E-321C462DC83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ED83E-3843-2866-4670-957DE14FBE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37F086-97D2-9D66-6D49-24E27845A1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BD3E4F-C52B-409A-57EC-640123484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392246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4A5CD8-7279-6C84-1D19-467317FFBA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4BFFF3-F764-158F-8FB8-5CF1AAF9E5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699E6C-6653-0160-8773-CB3A484E3D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E46458D-FE02-E82A-AC60-C0AD27B7CA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F0021A-9EE5-163C-22CE-ACC6B58987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95681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46D92F-08E7-3786-EAFE-865EEE92BD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8F422A1-2749-BED2-3F68-CBF27803AF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51EAD5-A30F-2032-36AC-1CE654BE87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B8FD8E-9194-C70F-0B56-F0C28C9B6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6B6CF6-A560-69A1-4A9E-406A468C93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434309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BBC9E5-0851-561E-393F-EA1A9DCEBE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708966-82A8-2F28-412A-CF27C228D3E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D90448-1ABF-B905-28DC-9C818B920F9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BD9A504-29D8-91D6-04F3-7569DF80168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08A642-6FCF-5A99-D79C-9D0F722E1B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5772556-4A1C-C12D-AAB6-99FA534A0D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899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B5193C-DE54-365B-56D9-4B81E0A13D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631657-E5D8-3CB5-0DEC-E99E8930C68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3E0DF9E-EABA-D985-6F8D-CB205CE680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B02AD53-EDA7-C484-37CA-67870A7B373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33F5DE-FFA4-DE44-15CA-6B970054DF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9E4CDB8-BF00-3074-A461-4A094300A35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2D927E4-5B36-73BB-8149-FCC4D08C97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86FAA2B-927C-0814-19D7-FB24B3E607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727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D0D859-37C4-EF0A-5835-3979A6F299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61EBDAF-07A3-4C7E-FCC8-9E10A30740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E062457-B981-BE17-133E-CB1A028380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06B7EA-AF44-AB61-90C7-8B7A15B9C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9344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550C9E-EA07-C22D-D135-A334227029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347D9C-E3D0-9A4A-36A8-C546530A57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DB6F78-639C-8FFD-AFD8-F7ED55AB0E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5949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E4376-0851-A72A-FF4E-6CC882169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3800F-A681-3082-F314-21E523DA0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1286A5-ABCF-D4D3-F859-9C9681B7DB9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095DADE-8703-7FD9-AF6D-31C6039292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277823-8918-E9FA-A677-B89443F07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E3114D-ECDE-C5B6-4E0E-18DE0724F9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55078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240348-AEFD-A39D-25CE-2FCA8BF73D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70A022-1955-B88B-0371-2B062E75457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411CCE3-1B81-4472-43D9-CFD8E0D939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3C80C9-54DE-E099-8034-D13CAD8C0B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97D22-DEBA-8B26-962E-8C19ED10E2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2B738FD-9EA2-7689-2A8E-6AA3E766AE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024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6311E1D-BCEA-C0C7-57E7-28B43690B0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D145D8-54BA-3CBD-01BE-1A484A8B42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248933-2E75-E4D6-E492-FFB908E3E0F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58DF50-3266-4D42-95F5-4BEC4179B01E}" type="datetimeFigureOut">
              <a:rPr lang="en-US" smtClean="0"/>
              <a:t>9/22/2023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3B0AFC-BA27-DA35-6770-184F8A18758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21FB99-803F-EBD9-3C66-3D12B7720B1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65E88D4-9848-492D-9308-BB59BAD46C2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04282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Jenny stands on a cliff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280</m:t>
                    </m:r>
                  </m:oMath>
                </a14:m>
                <a:r>
                  <a:rPr lang="en-US" dirty="0"/>
                  <a:t> feet above a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She throws a rock off the edge.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knows from studying physics that the height of the rocks is equal to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</m:oMath>
                </a14:m>
                <a:r>
                  <a:rPr lang="en-US" i="1" dirty="0"/>
                  <a:t> </a:t>
                </a:r>
                <a:r>
                  <a:rPr lang="en-US" dirty="0"/>
                  <a:t>where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dirty="0"/>
                  <a:t> is measured in seconds.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Jenny determines how long the rock will be in the air by the time it comes to rest at the bottom of the canyon.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How much time does Jenny determine that the rock will fall before it lands?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h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=280−5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𝑡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−16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i="1" dirty="0"/>
                  <a:t> </a:t>
                </a:r>
                <a:endParaRPr lang="en-US" sz="2800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6890" y="3429000"/>
                <a:ext cx="401821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5646458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minimum value of 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can take on any real value?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+21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5" y="2281518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6711063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Graphing Quadratics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Consider the two functions</a:t>
                </a:r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endParaRPr lang="en-US" dirty="0"/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where the constants</a:t>
                </a:r>
                <a:r>
                  <a:rPr lang="en-US" sz="2800" b="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 may be considered as a point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in an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𝑎𝑏</m:t>
                    </m:r>
                  </m:oMath>
                </a14:m>
                <a:r>
                  <a:rPr lang="en-US" dirty="0"/>
                  <a:t>-plane.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be the set of such points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</m:oMath>
                </a14:m>
                <a:r>
                  <a:rPr lang="en-US" dirty="0"/>
                  <a:t> for which the graphs of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do NOT intersect (in the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</m:oMath>
                </a14:m>
                <a:r>
                  <a:rPr lang="en-US" dirty="0"/>
                  <a:t>-plane). </a:t>
                </a:r>
              </a:p>
              <a:p>
                <a:pPr>
                  <a:buClr>
                    <a:schemeClr val="tx1"/>
                  </a:buClr>
                </a:pPr>
                <a:r>
                  <a:rPr lang="en-US" dirty="0"/>
                  <a:t>What is the area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sz="2800" b="0" dirty="0"/>
                  <a:t>, 	</a:t>
                </a:r>
                <a:r>
                  <a:rPr lang="en-US" sz="2800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b="0" dirty="0"/>
                  <a:t>,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215904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827665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Challenge Problems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Find all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such that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−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=32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76654" y="2281518"/>
                <a:ext cx="7746521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491546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Determine the unique pair of real numbers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such that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+4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d>
                        <m:d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+10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+20</m:t>
                          </m:r>
                        </m:e>
                      </m:d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=50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7913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Quadratic Equations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the following system of equations for real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𝑎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308412"/>
                <a:ext cx="6177698" cy="1384995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+10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𝑏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=−34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4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17</m:t>
                      </m:r>
                    </m:oMath>
                  </m:oMathPara>
                </a14:m>
                <a:endParaRPr lang="en-US" sz="2800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8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𝑎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=−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28</m:t>
                      </m:r>
                    </m:oMath>
                  </m:oMathPara>
                </a14:m>
                <a:endParaRPr lang="en-US" sz="2800" b="0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308412"/>
                <a:ext cx="6177698" cy="138499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801428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𝑦𝑧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and none of these quantities is </a:t>
                </a:r>
                <a14:m>
                  <m:oMath xmlns:m="http://schemas.openxmlformats.org/officeDocument/2006/math">
                    <m:r>
                      <a:rPr lang="en-US" b="0" i="0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, what is the value of 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p>
                      <m:sSupPr>
                        <m:ctrlP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𝑧</m:t>
                        </m:r>
                      </m:e>
                      <m:sup>
                        <m:r>
                          <a:rPr lang="en-US" sz="28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sz="2800" b="0" dirty="0"/>
                  <a:t>?</a:t>
                </a:r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 t="-1046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62922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Special Algebraic Insights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</p:spPr>
            <p:txBody>
              <a:bodyPr>
                <a:normAutofit/>
              </a:bodyPr>
              <a:lstStyle/>
              <a:p>
                <a:pPr>
                  <a:buClr>
                    <a:schemeClr val="tx1"/>
                  </a:buClr>
                </a:pPr>
                <a:r>
                  <a:rPr lang="en-US" dirty="0"/>
                  <a:t>Solve for real values of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𝑧</m:t>
                    </m:r>
                  </m:oMath>
                </a14:m>
                <a:r>
                  <a:rPr lang="en-US" dirty="0"/>
                  <a:t>, where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F2126B-4AA6-302B-7E5A-170FFAAB8BD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86005"/>
                <a:ext cx="10515600" cy="4906870"/>
              </a:xfrm>
              <a:blipFill>
                <a:blip r:embed="rId2"/>
                <a:stretch>
                  <a:fillRect l="-986" t="-19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3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𝑧</m:t>
                          </m:r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𝑧</m:t>
                      </m:r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357408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7+4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040561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96917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14+6</m:t>
                          </m:r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  <m:t>5</m:t>
                              </m:r>
                            </m:e>
                          </m:rad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969176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368597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Simplify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58272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ad>
                        <m:radPr>
                          <m:degHide m:val="on"/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5+12</m:t>
                          </m:r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rad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582724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50635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A5AC62-A5FD-2A5B-018F-859A378AA1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365125"/>
            <a:ext cx="10780059" cy="1325563"/>
          </a:xfrm>
        </p:spPr>
        <p:txBody>
          <a:bodyPr/>
          <a:lstStyle/>
          <a:p>
            <a:r>
              <a:rPr lang="en-US" dirty="0">
                <a:solidFill>
                  <a:srgbClr val="C00000"/>
                </a:solidFill>
              </a:rPr>
              <a:t>Funky Numbers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F2126B-4AA6-302B-7E5A-170FFAAB8BD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586005"/>
            <a:ext cx="10515600" cy="4906870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dirty="0"/>
              <a:t>Find the value 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/>
              <p:nvPr/>
            </p:nvSpPr>
            <p:spPr>
              <a:xfrm>
                <a:off x="2885619" y="2469777"/>
                <a:ext cx="6177698" cy="1145570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b="0" i="1" smtClean="0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  <m:r>
                                <m:rPr>
                                  <m:nor/>
                                </m:rPr>
                                <a:rPr lang="en-US" sz="2800" dirty="0"/>
                                <m:t> </m:t>
                              </m:r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sSup>
                        <m:sSupPr>
                          <m:ctrlP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sz="2800" b="0" i="1" smtClean="0">
                                  <a:solidFill>
                                    <a:srgbClr val="C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ad>
                                <m:radPr>
                                  <m:degHide m:val="on"/>
                                  <m:ctrlP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radPr>
                                <m:deg/>
                                <m:e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63</m:t>
                                  </m:r>
                                  <m:r>
                                    <a:rPr lang="en-US" sz="2800" b="0" i="1" smtClean="0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i="1">
                                      <a:solidFill>
                                        <a:srgbClr val="C00000"/>
                                      </a:solidFill>
                                      <a:latin typeface="Cambria Math" panose="02040503050406030204" pitchFamily="18" charset="0"/>
                                    </a:rPr>
                                    <m:t>8</m:t>
                                  </m:r>
                                  <m:rad>
                                    <m:radPr>
                                      <m:degHide m:val="on"/>
                                      <m:ctrlP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radPr>
                                    <m:deg/>
                                    <m:e>
                                      <m:r>
                                        <a:rPr lang="en-US" sz="2800" i="1">
                                          <a:solidFill>
                                            <a:srgbClr val="C00000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47</m:t>
                                      </m:r>
                                    </m:e>
                                  </m:rad>
                                </m:e>
                              </m:rad>
                            </m:e>
                          </m:d>
                        </m:e>
                        <m:sup>
                          <m:r>
                            <a:rPr lang="en-US" sz="2800" b="0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</m:oMath>
                  </m:oMathPara>
                </a14:m>
                <a:endParaRPr lang="en-US" sz="2800" b="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1507D692-E99D-481B-C5FA-37146661DC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5619" y="2469777"/>
                <a:ext cx="6177698" cy="114557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073843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386</Words>
  <Application>Microsoft Office PowerPoint</Application>
  <PresentationFormat>Widescreen</PresentationFormat>
  <Paragraphs>55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Calibri</vt:lpstr>
      <vt:lpstr>Calibri Light</vt:lpstr>
      <vt:lpstr>Cambria Math</vt:lpstr>
      <vt:lpstr>Office Theme</vt:lpstr>
      <vt:lpstr>Quadratic Equations</vt:lpstr>
      <vt:lpstr>Quadratic Equations</vt:lpstr>
      <vt:lpstr>Quadratic Equations</vt:lpstr>
      <vt:lpstr>Special Algebraic Insights</vt:lpstr>
      <vt:lpstr>Special Algebraic Insights</vt:lpstr>
      <vt:lpstr>Funky Numbers</vt:lpstr>
      <vt:lpstr>Funky Numbers</vt:lpstr>
      <vt:lpstr>Funky Numbers</vt:lpstr>
      <vt:lpstr>Funky Numbers</vt:lpstr>
      <vt:lpstr>Graphing Quadratics</vt:lpstr>
      <vt:lpstr>Graphing Quadratics</vt:lpstr>
      <vt:lpstr>Challenge Problems</vt:lpstr>
      <vt:lpstr>Challenge Problems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Quadratic Equations</dc:title>
  <dc:creator>Samson Zhou</dc:creator>
  <cp:lastModifiedBy>Samson Zhou</cp:lastModifiedBy>
  <cp:revision>12</cp:revision>
  <dcterms:created xsi:type="dcterms:W3CDTF">2023-09-22T22:21:14Z</dcterms:created>
  <dcterms:modified xsi:type="dcterms:W3CDTF">2023-09-22T22:55:52Z</dcterms:modified>
</cp:coreProperties>
</file>