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822" r:id="rId2"/>
    <p:sldId id="806" r:id="rId3"/>
    <p:sldId id="700" r:id="rId4"/>
    <p:sldId id="816" r:id="rId5"/>
    <p:sldId id="706" r:id="rId6"/>
    <p:sldId id="820" r:id="rId7"/>
    <p:sldId id="817" r:id="rId8"/>
    <p:sldId id="705" r:id="rId9"/>
    <p:sldId id="1098" r:id="rId10"/>
    <p:sldId id="1101" r:id="rId11"/>
    <p:sldId id="1099" r:id="rId12"/>
    <p:sldId id="1103" r:id="rId13"/>
    <p:sldId id="1102" r:id="rId14"/>
    <p:sldId id="1105" r:id="rId15"/>
    <p:sldId id="1209" r:id="rId16"/>
    <p:sldId id="1210" r:id="rId17"/>
    <p:sldId id="1104" r:id="rId18"/>
    <p:sldId id="1212" r:id="rId19"/>
    <p:sldId id="1213" r:id="rId20"/>
    <p:sldId id="1106" r:id="rId21"/>
    <p:sldId id="661" r:id="rId22"/>
    <p:sldId id="665" r:id="rId23"/>
    <p:sldId id="720" r:id="rId24"/>
    <p:sldId id="784" r:id="rId25"/>
    <p:sldId id="807" r:id="rId26"/>
    <p:sldId id="808" r:id="rId27"/>
    <p:sldId id="809" r:id="rId28"/>
    <p:sldId id="810" r:id="rId29"/>
    <p:sldId id="786" r:id="rId30"/>
    <p:sldId id="804" r:id="rId31"/>
    <p:sldId id="819" r:id="rId32"/>
    <p:sldId id="794" r:id="rId33"/>
    <p:sldId id="793" r:id="rId34"/>
    <p:sldId id="788" r:id="rId35"/>
    <p:sldId id="789" r:id="rId36"/>
    <p:sldId id="790" r:id="rId37"/>
    <p:sldId id="791" r:id="rId38"/>
    <p:sldId id="795" r:id="rId39"/>
    <p:sldId id="787" r:id="rId40"/>
    <p:sldId id="797" r:id="rId41"/>
    <p:sldId id="796" r:id="rId42"/>
    <p:sldId id="799" r:id="rId43"/>
    <p:sldId id="800" r:id="rId44"/>
    <p:sldId id="718" r:id="rId45"/>
    <p:sldId id="805" r:id="rId46"/>
    <p:sldId id="801" r:id="rId47"/>
    <p:sldId id="802" r:id="rId48"/>
    <p:sldId id="803" r:id="rId49"/>
    <p:sldId id="818" r:id="rId50"/>
    <p:sldId id="812" r:id="rId51"/>
    <p:sldId id="821" r:id="rId52"/>
    <p:sldId id="813" r:id="rId53"/>
    <p:sldId id="814" r:id="rId54"/>
    <p:sldId id="668" r:id="rId55"/>
    <p:sldId id="761" r:id="rId56"/>
    <p:sldId id="719" r:id="rId57"/>
    <p:sldId id="815" r:id="rId58"/>
    <p:sldId id="66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mson Zhou" initials="SZ" lastIdx="1" clrIdx="0">
    <p:extLst>
      <p:ext uri="{19B8F6BF-5375-455C-9EA6-DF929625EA0E}">
        <p15:presenceInfo xmlns:p15="http://schemas.microsoft.com/office/powerpoint/2012/main" userId="be955f33642ecb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5082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AC658-30A6-40AD-8538-0E2E6DE87477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656302-3FAF-4242-92E3-310ADD3AC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83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slower, balanced syllables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41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56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7279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86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287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484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76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1963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972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751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315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slower, balanced syllables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817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740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13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37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29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344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878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396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3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0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733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8390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3130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792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3835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InabaKatohImai94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77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072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745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48002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1439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643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922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[Mitzenmacher18], [HsuIndykKatabiVakilian19], [JiangLiRuanWoodruff20], [ChenEdenIndykLinNarayananRubinfeldWagnerWoodruffZhang22], [IndykVakilianYuan19], [ChenSilwalVakilianZhang22], [DaviesMoseleyVassilivskiWang23], [DinitzImLavastidaMoseleyVassilvitskii21], [EdenIndykNarayananRubinfeldSilwalWanger21], [BamasMaggioriSvensson20], [LattanziLavastidaMoseleyVassilvitskii20], [ScullyGrosofMitzenmacher22] [KhodakAminDickVassilvitskii23]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55286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9568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[AshtianiKushagraBen-David16], [KimGhosh17], [MazumdarSaha17], [GamlathHuangSvensson18], [AilonBhattacharyaJaiswalKumar18]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5812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slower, balanced syllables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9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[Mitzenmacher18], [HsuIndykKatabiVakilian19], [JiangLiRuanWoodruff20], [ChenEdenIndykLinNarayananRubinfeldWagnerWoodruffZhang22], [IndykVakilianYuan19], [ChenSilwalVakilianZhang22], [DaviesMoseleyVassilivskiWang23], [DinitzImLavastidaMoseleyVassilvitskii21], [EdenIndykNarayananRubinfeldSilwalWanger21], [BamasMaggioriSvensson20], [LattanziLavastidaMoseleyVassilvitskii20], [ScullyGrosofMitzenmacher22] [KhodakAminDickVassilvitskii23]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81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[Cohen-AddadC.S.20], [LeeSchmidtWright17]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37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9530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58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24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A72F-E848-088D-961F-2E1ED4375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15180-B39A-BBD3-BDE0-10BA656FB0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E9B6F-0361-53E5-D3EE-C80B2299A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40E9-51A2-92AB-E1F8-AF61ED348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F062E-ED6E-673D-BBBB-7188F0ED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995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6501A-5749-F442-946E-F22B845A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E45555-0FD4-A77C-52F7-C479D0DF8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1D212-A644-D474-6A04-656249B3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C6A32-1437-FCD7-C5E6-CD5D1EEB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6BB33-EA20-39B4-3827-853F0CD2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89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6E110-304A-9FE5-BD07-1978899F79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133CE4-3EE5-E079-0720-879725C166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AA184-3DFD-25C1-D58E-6C4AE8B5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45172-0206-B311-2D8F-DD9AC5D25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095A4-D532-8E2D-8651-77B640B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138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DF681-B7EF-C39B-7DD9-5D82BEE35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585D5-0DA3-2C57-C965-76CCC823F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F6550-A66B-0A07-832E-599B10C6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829A5-064F-B12B-EB46-91C6CEF15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E68C-7CF7-9877-42B3-0D0C8296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278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34908-3AB1-42BD-E4F5-CE4F23373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5E6DF-B37B-279D-82CB-FCBF3F87E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FF8E5-8D70-1D2D-D56D-99B9966D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789E7-A0A3-71AB-5C00-9E3500EB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45AC-47DC-B8D2-50BA-151F54E21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756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0635F-7FAE-DD20-AFBC-D1DECBB0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1207B-A742-CA8D-7728-5BE3F2770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84195-AE5D-1469-1FE2-8C0AD18DB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B7A18-DB66-AF5D-5021-985ABB81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B764FD-A78D-C8F4-BD67-114AB5695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3C0DF4-E403-71AB-568D-132837F49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357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29725-3A47-E077-E041-259B09C1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76F0D-B65D-CEE2-5142-80EB6C384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F0B7C-524A-6866-DCB4-355ED95ED4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0F3D-43D1-B962-9EAE-2A1065B12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C6F3F4-9EF3-FA78-4750-4CF1ECCAA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B74F20-89D5-5776-67DE-CCAD56057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54D3DF-7BFE-D103-2164-C854D1A15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71124D-B414-C133-80CB-ADDA2218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9DEE-D125-98F7-9BCC-1B4EED079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F039A4-FF07-F866-7AA3-302E0AD5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5EF9-9B52-7609-140E-EC3B4E09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9C719-5E27-3741-B1F6-1BDF4427E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16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6EE16E-5AA6-35BE-D721-47431ED77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7C1464-4F00-9E77-A7A8-E6C19CF0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AE8D62-B612-FFEB-43CC-53394A94F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4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BF6C-6A01-37E4-8686-B46B62C9F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5A5EA-0CE2-DCB6-7703-BB8BEE667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059DE-F834-97CC-0FB1-B6916936C3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A07D-1615-5783-9EAA-02FE69F74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67E04-4DA7-F369-F010-3775AC3C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52148-C755-484B-4EC2-0513AAB2D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1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A5322-CC53-E958-456B-A65211659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13033-B3CF-7CC6-A1F8-57FF03435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149301-A425-AEDE-ECAA-61AEC1E08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A5F7E-DE6F-71BB-385D-574345C4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B1DED-7FD9-33F3-6484-95326F750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60FC-A9FF-8738-5FDB-30438100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8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1EA80-D4B1-7B59-9895-FC86CCA33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209C0-4759-B6BC-39D1-674F0D3AA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2DE624-E83C-80C9-2850-DB42C50958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0EB84A-8129-42A6-96EE-1D48A89FEE31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BD67B-4915-C117-79AB-9248E6D51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6EC1-564C-D9F6-5B43-A58AA65C2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9C0FB-99F1-4044-8045-FFC256F46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78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1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2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1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0" Type="http://schemas.openxmlformats.org/officeDocument/2006/relationships/image" Target="../media/image32.png"/><Relationship Id="rId4" Type="http://schemas.openxmlformats.org/officeDocument/2006/relationships/image" Target="../media/image58.png"/><Relationship Id="rId9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2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2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2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0.png"/><Relationship Id="rId4" Type="http://schemas.openxmlformats.org/officeDocument/2006/relationships/image" Target="../media/image2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0.png"/><Relationship Id="rId4" Type="http://schemas.openxmlformats.org/officeDocument/2006/relationships/image" Target="../media/image37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0.png"/><Relationship Id="rId4" Type="http://schemas.openxmlformats.org/officeDocument/2006/relationships/image" Target="../media/image4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gi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Learning Augmented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  <a:blipFill>
                <a:blip r:embed="rId3"/>
                <a:stretch>
                  <a:fillRect l="-3200" r="-4667"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425AA29-FA2E-25B6-73ED-A2365972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1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Samson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E8F24-5989-C94F-28B0-8A8272E2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295" y="4661600"/>
            <a:ext cx="1175409" cy="16404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A398C-6DA0-9E0C-9957-49BC056DB5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15" y="3426279"/>
            <a:ext cx="4315856" cy="3301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F8AAD-3724-0AC5-4737-5B48DF3762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64" y="3729840"/>
            <a:ext cx="1688974" cy="26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245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7B1CDF6-5679-EAB2-55EA-72FE56D6476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9" name="Title 1">
                <a:extLst>
                  <a:ext uri="{FF2B5EF4-FFF2-40B4-BE49-F238E27FC236}">
                    <a16:creationId xmlns:a16="http://schemas.microsoft.com/office/drawing/2014/main" id="{87B1CDF6-5679-EAB2-55EA-72FE56D647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12D90FC-7031-FF50-A450-526E4918088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712D90FC-7031-FF50-A450-526E491808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633F056-A4C7-90CE-4DF2-A04506DC3B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4633F056-A4C7-90CE-4DF2-A04506DC3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91AB836-8388-4289-E4F0-17791A040C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E91AB836-8388-4289-E4F0-17791A040C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42D507D-FDA0-1CB9-491B-6EE7F4619E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142D507D-FDA0-1CB9-491B-6EE7F4619E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CD27059-A1C5-6DDD-05E3-82F0D1CB022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14" name="Title 1">
                <a:extLst>
                  <a:ext uri="{FF2B5EF4-FFF2-40B4-BE49-F238E27FC236}">
                    <a16:creationId xmlns:a16="http://schemas.microsoft.com/office/drawing/2014/main" id="{ACD27059-A1C5-6DDD-05E3-82F0D1CB02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15B2D285-3114-6127-DB4A-CB3DC79848C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15B2D285-3114-6127-DB4A-CB3DC79848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BDB60B80-6AA6-0293-E744-35E68EF96B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BDB60B80-6AA6-0293-E744-35E68EF96B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B1BACBB7-9D01-ACC5-334E-F6F0A3AE60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B1BACBB7-9D01-ACC5-334E-F6F0A3AE60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A8246C83-D358-22D1-BD59-6CBAAC5DDEA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27" name="Title 1">
                <a:extLst>
                  <a:ext uri="{FF2B5EF4-FFF2-40B4-BE49-F238E27FC236}">
                    <a16:creationId xmlns:a16="http://schemas.microsoft.com/office/drawing/2014/main" id="{A8246C83-D358-22D1-BD59-6CBAAC5DDE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Learning Augmented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  <a:blipFill>
                <a:blip r:embed="rId3"/>
                <a:stretch>
                  <a:fillRect l="-3200" r="-4667"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425AA29-FA2E-25B6-73ED-A2365972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093" y="3564854"/>
            <a:ext cx="3729317" cy="2957700"/>
          </a:xfrm>
        </p:spPr>
        <p:txBody>
          <a:bodyPr>
            <a:normAutofit/>
          </a:bodyPr>
          <a:lstStyle/>
          <a:p>
            <a:r>
              <a:rPr lang="en-US" sz="3200" dirty="0"/>
              <a:t>Jon Ergun</a:t>
            </a:r>
          </a:p>
          <a:p>
            <a:r>
              <a:rPr lang="en-US" sz="3200" dirty="0" err="1"/>
              <a:t>Zhili</a:t>
            </a:r>
            <a:r>
              <a:rPr lang="en-US" sz="3200" dirty="0"/>
              <a:t> Feng</a:t>
            </a:r>
          </a:p>
          <a:p>
            <a:r>
              <a:rPr lang="en-US" sz="3200" dirty="0"/>
              <a:t>Sandeep </a:t>
            </a:r>
            <a:r>
              <a:rPr lang="en-US" sz="3200" dirty="0" err="1"/>
              <a:t>Silwal</a:t>
            </a:r>
            <a:endParaRPr lang="en-US" sz="3200" dirty="0"/>
          </a:p>
          <a:p>
            <a:r>
              <a:rPr lang="en-US" sz="3200" dirty="0"/>
              <a:t>David P. Woodruff</a:t>
            </a:r>
          </a:p>
          <a:p>
            <a:r>
              <a:rPr lang="en-US" sz="3200" dirty="0">
                <a:solidFill>
                  <a:srgbClr val="C00000"/>
                </a:solidFill>
              </a:rPr>
              <a:t>Samson Zhou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FB4981F-7094-1404-345D-F5346B6932EE}"/>
              </a:ext>
            </a:extLst>
          </p:cNvPr>
          <p:cNvSpPr txBox="1">
            <a:spLocks/>
          </p:cNvSpPr>
          <p:nvPr/>
        </p:nvSpPr>
        <p:spPr>
          <a:xfrm>
            <a:off x="7395881" y="3564854"/>
            <a:ext cx="3729317" cy="2957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Thy Nguyen</a:t>
            </a:r>
          </a:p>
          <a:p>
            <a:r>
              <a:rPr lang="en-US" sz="3200" dirty="0" err="1"/>
              <a:t>Anamay</a:t>
            </a:r>
            <a:r>
              <a:rPr lang="en-US" sz="3200" dirty="0"/>
              <a:t> </a:t>
            </a:r>
            <a:r>
              <a:rPr lang="en-US" sz="3200" dirty="0" err="1"/>
              <a:t>Chatuvedi</a:t>
            </a:r>
            <a:endParaRPr lang="en-US" sz="3200" dirty="0"/>
          </a:p>
          <a:p>
            <a:r>
              <a:rPr lang="en-US" sz="3200" dirty="0"/>
              <a:t>Huy Lê </a:t>
            </a:r>
            <a:r>
              <a:rPr lang="en-US" sz="3200" dirty="0" err="1"/>
              <a:t>Nguyên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AD4DFB-1102-542A-3FEE-328DB472218F}"/>
              </a:ext>
            </a:extLst>
          </p:cNvPr>
          <p:cNvSpPr txBox="1"/>
          <p:nvPr/>
        </p:nvSpPr>
        <p:spPr>
          <a:xfrm>
            <a:off x="9995647" y="4571110"/>
            <a:ext cx="4661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EAEEE1-BA2A-002C-68D2-4F084F110D6A}"/>
              </a:ext>
            </a:extLst>
          </p:cNvPr>
          <p:cNvSpPr txBox="1"/>
          <p:nvPr/>
        </p:nvSpPr>
        <p:spPr>
          <a:xfrm>
            <a:off x="4526812" y="5838679"/>
            <a:ext cx="1926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[EFSW</a:t>
            </a:r>
            <a:r>
              <a:rPr lang="en-US" sz="2800" dirty="0">
                <a:solidFill>
                  <a:srgbClr val="FF0000"/>
                </a:solidFill>
              </a:rPr>
              <a:t>Z</a:t>
            </a:r>
            <a:r>
              <a:rPr lang="en-US" sz="2800" dirty="0">
                <a:solidFill>
                  <a:srgbClr val="7030A0"/>
                </a:solidFill>
              </a:rPr>
              <a:t>22]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3F6FEF-2EFD-A516-8A64-A54EF34E891A}"/>
              </a:ext>
            </a:extLst>
          </p:cNvPr>
          <p:cNvSpPr txBox="1"/>
          <p:nvPr/>
        </p:nvSpPr>
        <p:spPr>
          <a:xfrm>
            <a:off x="8453771" y="5372650"/>
            <a:ext cx="19265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[NCN23]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2324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333" t="-2801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9A9C934-93C6-046C-4063-64F22163DFD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7" name="Title 1">
                <a:extLst>
                  <a:ext uri="{FF2B5EF4-FFF2-40B4-BE49-F238E27FC236}">
                    <a16:creationId xmlns:a16="http://schemas.microsoft.com/office/drawing/2014/main" id="{A9A9C934-93C6-046C-4063-64F22163DF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325563"/>
              </a:xfrm>
              <a:blipFill>
                <a:blip r:embed="rId5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dataset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dimensions, output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centers to minimize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 to even approximate within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1.07</m:t>
                    </m:r>
                  </m:oMath>
                </a14:m>
                <a:r>
                  <a:rPr lang="en-US" dirty="0"/>
                  <a:t> </a:t>
                </a:r>
                <a:r>
                  <a:rPr lang="en-US" sz="2800" dirty="0">
                    <a:solidFill>
                      <a:srgbClr val="7030A0"/>
                    </a:solidFill>
                  </a:rPr>
                  <a:t>[Cohen-AddadC.S.20, LeeSchmidtWright17]</a:t>
                </a:r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Beyond worst-case</a:t>
                </a:r>
                <a:r>
                  <a:rPr lang="en-US" dirty="0"/>
                  <a:t>: Clustering on inputs from some “nice” distribution, similar inputs or inputs with auxiliary information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Hope</a:t>
                </a:r>
                <a:r>
                  <a:rPr lang="en-US" dirty="0"/>
                  <a:t>: ML can guide the clustering, so we can overcome worst-case with advice!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 b="-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/>
              <p:nvPr/>
            </p:nvSpPr>
            <p:spPr>
              <a:xfrm>
                <a:off x="2526258" y="2280683"/>
                <a:ext cx="6094428" cy="11355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8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e>
                              </m:func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BD8B4B8-02AE-184E-ADA3-BDDE38179A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58" y="2280683"/>
                <a:ext cx="6094428" cy="1135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78780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1C058AE-50F3-2444-0C4E-F9024F03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303" y="2214934"/>
            <a:ext cx="2283741" cy="3643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outputs noisy labels according to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approximate clustering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Predictor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AADD9469-E885-3591-E592-4669E7659572}"/>
                  </a:ext>
                </a:extLst>
              </p:cNvPr>
              <p:cNvSpPr/>
              <p:nvPr/>
            </p:nvSpPr>
            <p:spPr>
              <a:xfrm>
                <a:off x="2907944" y="2567051"/>
                <a:ext cx="2392759" cy="1325562"/>
              </a:xfrm>
              <a:prstGeom prst="wedgeEllipseCallo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is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7" name="Speech Bubble: Oval 6">
                <a:extLst>
                  <a:ext uri="{FF2B5EF4-FFF2-40B4-BE49-F238E27FC236}">
                    <a16:creationId xmlns:a16="http://schemas.microsoft.com/office/drawing/2014/main" id="{AADD9469-E885-3591-E592-4669E76595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4" y="2567051"/>
                <a:ext cx="2392759" cy="1325562"/>
              </a:xfrm>
              <a:prstGeom prst="wedgeEllipseCallou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1B136D98-6B33-F103-8613-FDEA5D8277DC}"/>
                  </a:ext>
                </a:extLst>
              </p:cNvPr>
              <p:cNvSpPr/>
              <p:nvPr/>
            </p:nvSpPr>
            <p:spPr>
              <a:xfrm>
                <a:off x="2907944" y="4253611"/>
                <a:ext cx="2392759" cy="1325562"/>
              </a:xfrm>
              <a:prstGeom prst="wedgeEllipseCallou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What is the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8" name="Speech Bubble: Oval 7">
                <a:extLst>
                  <a:ext uri="{FF2B5EF4-FFF2-40B4-BE49-F238E27FC236}">
                    <a16:creationId xmlns:a16="http://schemas.microsoft.com/office/drawing/2014/main" id="{1B136D98-6B33-F103-8613-FDEA5D8277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944" y="4253611"/>
                <a:ext cx="2392759" cy="1325562"/>
              </a:xfrm>
              <a:prstGeom prst="wedgeEllipseCallou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7FBA8D25-4579-0499-857C-401B13014A3B}"/>
                  </a:ext>
                </a:extLst>
              </p:cNvPr>
              <p:cNvSpPr/>
              <p:nvPr/>
            </p:nvSpPr>
            <p:spPr>
              <a:xfrm>
                <a:off x="5803544" y="256705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belongs to cluster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Speech Bubble: Oval 8">
                <a:extLst>
                  <a:ext uri="{FF2B5EF4-FFF2-40B4-BE49-F238E27FC236}">
                    <a16:creationId xmlns:a16="http://schemas.microsoft.com/office/drawing/2014/main" id="{7FBA8D25-4579-0499-857C-401B13014A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544" y="256705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229E54F8-BEAE-FB5A-5B7D-EFC5C31C21B0}"/>
                  </a:ext>
                </a:extLst>
              </p:cNvPr>
              <p:cNvSpPr/>
              <p:nvPr/>
            </p:nvSpPr>
            <p:spPr>
              <a:xfrm>
                <a:off x="5694919" y="425361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belongs to cluster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Speech Bubble: Oval 11">
                <a:extLst>
                  <a:ext uri="{FF2B5EF4-FFF2-40B4-BE49-F238E27FC236}">
                    <a16:creationId xmlns:a16="http://schemas.microsoft.com/office/drawing/2014/main" id="{229E54F8-BEAE-FB5A-5B7D-EFC5C31C21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4919" y="4253611"/>
                <a:ext cx="2392759" cy="1325562"/>
              </a:xfrm>
              <a:prstGeom prst="wedgeEllipseCallout">
                <a:avLst>
                  <a:gd name="adj1" fmla="val 36490"/>
                  <a:gd name="adj2" fmla="val 57135"/>
                </a:avLst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F5FCAFA-3A29-F557-530F-12412B1B9F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1566" y="2756982"/>
            <a:ext cx="2204957" cy="299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21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outputs noisy labels according to a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approximate clustering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error rate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Main result </a:t>
                </a: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Algorithm that outputs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in nearly linear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“Predictions can overcome complexity hardness barriers!”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Theoretical Guarantee</a:t>
            </a:r>
          </a:p>
        </p:txBody>
      </p:sp>
    </p:spTree>
    <p:extLst>
      <p:ext uri="{BB962C8B-B14F-4D97-AF65-F5344CB8AC3E}">
        <p14:creationId xmlns:p14="http://schemas.microsoft.com/office/powerpoint/2010/main" val="218418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480AD-21A8-4AE4-2D36-F67D0833E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67886"/>
            <a:ext cx="10393052" cy="32390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Not enough to blindly follow predictions!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Optimal cost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Predictor with arbitrary small error has large cost!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4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3BE3AC-8BFA-85BB-4B65-6A1B13EFC5D2}"/>
              </a:ext>
            </a:extLst>
          </p:cNvPr>
          <p:cNvSpPr/>
          <p:nvPr/>
        </p:nvSpPr>
        <p:spPr>
          <a:xfrm>
            <a:off x="838200" y="2107096"/>
            <a:ext cx="10273748" cy="29419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46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A1FF0-D238-D494-DE01-52C64915DA48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830CAA-3961-5368-E964-9247374FB5EA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3394652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063F2-7DA9-460E-98A2-B4D4383F0D8E}"/>
              </a:ext>
            </a:extLst>
          </p:cNvPr>
          <p:cNvSpPr txBox="1"/>
          <p:nvPr/>
        </p:nvSpPr>
        <p:spPr>
          <a:xfrm>
            <a:off x="1290238" y="5160514"/>
            <a:ext cx="3316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single incorrect label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DBA699-D04F-44FF-858F-DB06006E2AD1}"/>
              </a:ext>
            </a:extLst>
          </p:cNvPr>
          <p:cNvCxnSpPr>
            <a:cxnSpLocks/>
            <a:stCxn id="5" idx="0"/>
            <a:endCxn id="11" idx="4"/>
          </p:cNvCxnSpPr>
          <p:nvPr/>
        </p:nvCxnSpPr>
        <p:spPr>
          <a:xfrm flipV="1">
            <a:off x="2948709" y="4174508"/>
            <a:ext cx="0" cy="9860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8CB6795-304B-4056-E1B6-A81CDA4B77E0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4163C0-622E-9732-97FB-36BEB8D83A3F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</p:spTree>
    <p:extLst>
      <p:ext uri="{BB962C8B-B14F-4D97-AF65-F5344CB8AC3E}">
        <p14:creationId xmlns:p14="http://schemas.microsoft.com/office/powerpoint/2010/main" val="1573470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a predictor even help?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MUST</a:t>
            </a:r>
            <a:r>
              <a:rPr lang="en-US" dirty="0"/>
              <a:t> have assumptions about the accuracy on each cluster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Naïve Approach Does Not Work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EE217A-141A-7D30-288E-88BB7569BD26}"/>
              </a:ext>
            </a:extLst>
          </p:cNvPr>
          <p:cNvSpPr/>
          <p:nvPr/>
        </p:nvSpPr>
        <p:spPr>
          <a:xfrm rot="17587204">
            <a:off x="703202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51475A-0FF6-626E-463C-6A50BBB8A9B1}"/>
              </a:ext>
            </a:extLst>
          </p:cNvPr>
          <p:cNvSpPr/>
          <p:nvPr/>
        </p:nvSpPr>
        <p:spPr>
          <a:xfrm rot="17587204">
            <a:off x="7238500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1D27B1-9969-EF3F-95A9-A444F36DDA74}"/>
              </a:ext>
            </a:extLst>
          </p:cNvPr>
          <p:cNvSpPr/>
          <p:nvPr/>
        </p:nvSpPr>
        <p:spPr>
          <a:xfrm rot="17587204">
            <a:off x="7444974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316FAD6-4536-5A21-CEBC-CC8644FFA6EB}"/>
              </a:ext>
            </a:extLst>
          </p:cNvPr>
          <p:cNvSpPr/>
          <p:nvPr/>
        </p:nvSpPr>
        <p:spPr>
          <a:xfrm>
            <a:off x="2879884" y="404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7970D0-D4F9-DB3E-21CB-2C4578DB8D81}"/>
              </a:ext>
            </a:extLst>
          </p:cNvPr>
          <p:cNvSpPr/>
          <p:nvPr/>
        </p:nvSpPr>
        <p:spPr>
          <a:xfrm rot="17587204">
            <a:off x="7651448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FD6E249-7D19-05C1-9303-978B2E8D2E94}"/>
              </a:ext>
            </a:extLst>
          </p:cNvPr>
          <p:cNvSpPr/>
          <p:nvPr/>
        </p:nvSpPr>
        <p:spPr>
          <a:xfrm rot="17587204">
            <a:off x="7857922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C2DBC4-27AE-1A6A-70B8-8EBCBE4BCBAD}"/>
              </a:ext>
            </a:extLst>
          </p:cNvPr>
          <p:cNvSpPr/>
          <p:nvPr/>
        </p:nvSpPr>
        <p:spPr>
          <a:xfrm rot="17587204">
            <a:off x="8064396" y="3452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BC7D31F-E451-B5ED-7B40-A9998A20BCFF}"/>
              </a:ext>
            </a:extLst>
          </p:cNvPr>
          <p:cNvSpPr/>
          <p:nvPr/>
        </p:nvSpPr>
        <p:spPr>
          <a:xfrm rot="17587204">
            <a:off x="8270870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0E87833-FC97-8A0D-2103-E9B00733A013}"/>
              </a:ext>
            </a:extLst>
          </p:cNvPr>
          <p:cNvSpPr/>
          <p:nvPr/>
        </p:nvSpPr>
        <p:spPr>
          <a:xfrm rot="17587204">
            <a:off x="8477344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0821D04-84F6-93A5-21CF-C71558ABB8F5}"/>
              </a:ext>
            </a:extLst>
          </p:cNvPr>
          <p:cNvSpPr/>
          <p:nvPr/>
        </p:nvSpPr>
        <p:spPr>
          <a:xfrm rot="17587204">
            <a:off x="6619078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B3D3F10-C261-D83E-FC8E-545A488D046E}"/>
              </a:ext>
            </a:extLst>
          </p:cNvPr>
          <p:cNvSpPr/>
          <p:nvPr/>
        </p:nvSpPr>
        <p:spPr>
          <a:xfrm rot="17587204">
            <a:off x="6825552" y="3452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71B7A30-53E5-B056-BFB1-39B312B40AF4}"/>
              </a:ext>
            </a:extLst>
          </p:cNvPr>
          <p:cNvSpPr/>
          <p:nvPr/>
        </p:nvSpPr>
        <p:spPr>
          <a:xfrm rot="17587204">
            <a:off x="718442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2485197-E190-F098-4A4F-9CA056EAF579}"/>
              </a:ext>
            </a:extLst>
          </p:cNvPr>
          <p:cNvSpPr/>
          <p:nvPr/>
        </p:nvSpPr>
        <p:spPr>
          <a:xfrm rot="17587204">
            <a:off x="7390900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3E15B-E77C-1E80-84ED-377F60B324A5}"/>
              </a:ext>
            </a:extLst>
          </p:cNvPr>
          <p:cNvSpPr/>
          <p:nvPr/>
        </p:nvSpPr>
        <p:spPr>
          <a:xfrm rot="17587204">
            <a:off x="7597374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94390B2-271B-1111-271C-6590CB4EA92A}"/>
              </a:ext>
            </a:extLst>
          </p:cNvPr>
          <p:cNvSpPr/>
          <p:nvPr/>
        </p:nvSpPr>
        <p:spPr>
          <a:xfrm rot="17587204">
            <a:off x="7803848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3DA995D-AF24-CA1B-BB9B-5DCCEFD66406}"/>
              </a:ext>
            </a:extLst>
          </p:cNvPr>
          <p:cNvSpPr/>
          <p:nvPr/>
        </p:nvSpPr>
        <p:spPr>
          <a:xfrm rot="17587204">
            <a:off x="8010322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778AF53-294D-8348-AC18-427C2858CFC4}"/>
              </a:ext>
            </a:extLst>
          </p:cNvPr>
          <p:cNvSpPr/>
          <p:nvPr/>
        </p:nvSpPr>
        <p:spPr>
          <a:xfrm rot="17587204">
            <a:off x="8216796" y="3604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3710A4D-2740-8751-1B0C-70E163769BC4}"/>
              </a:ext>
            </a:extLst>
          </p:cNvPr>
          <p:cNvSpPr/>
          <p:nvPr/>
        </p:nvSpPr>
        <p:spPr>
          <a:xfrm rot="17587204">
            <a:off x="8423270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5EA33AE-1D5A-B54C-2D6F-CC6AF9E17106}"/>
              </a:ext>
            </a:extLst>
          </p:cNvPr>
          <p:cNvSpPr/>
          <p:nvPr/>
        </p:nvSpPr>
        <p:spPr>
          <a:xfrm rot="17587204">
            <a:off x="8629744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914469-8EA7-A215-D5D1-454F12D81D30}"/>
              </a:ext>
            </a:extLst>
          </p:cNvPr>
          <p:cNvSpPr/>
          <p:nvPr/>
        </p:nvSpPr>
        <p:spPr>
          <a:xfrm rot="17587204">
            <a:off x="6771478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C56B565-8DB7-0E94-6C17-A39FFE6B06E7}"/>
              </a:ext>
            </a:extLst>
          </p:cNvPr>
          <p:cNvSpPr/>
          <p:nvPr/>
        </p:nvSpPr>
        <p:spPr>
          <a:xfrm rot="17587204">
            <a:off x="6977952" y="3604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C001389-60B8-7343-7F49-AD30E0FD6793}"/>
              </a:ext>
            </a:extLst>
          </p:cNvPr>
          <p:cNvSpPr/>
          <p:nvPr/>
        </p:nvSpPr>
        <p:spPr>
          <a:xfrm rot="17587204">
            <a:off x="733682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4B94069-B8E8-7FEC-D0D0-02943F604E0E}"/>
              </a:ext>
            </a:extLst>
          </p:cNvPr>
          <p:cNvSpPr/>
          <p:nvPr/>
        </p:nvSpPr>
        <p:spPr>
          <a:xfrm rot="17587204">
            <a:off x="7543300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FC9D09A-0C32-BB19-9845-86ED76A49D9B}"/>
              </a:ext>
            </a:extLst>
          </p:cNvPr>
          <p:cNvSpPr/>
          <p:nvPr/>
        </p:nvSpPr>
        <p:spPr>
          <a:xfrm rot="17587204">
            <a:off x="7749774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7739927-0368-E330-B74C-458ECAFAC9AB}"/>
              </a:ext>
            </a:extLst>
          </p:cNvPr>
          <p:cNvSpPr/>
          <p:nvPr/>
        </p:nvSpPr>
        <p:spPr>
          <a:xfrm rot="17587204">
            <a:off x="7956248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52E938-CED4-B03D-87C5-2849F4647160}"/>
              </a:ext>
            </a:extLst>
          </p:cNvPr>
          <p:cNvSpPr/>
          <p:nvPr/>
        </p:nvSpPr>
        <p:spPr>
          <a:xfrm rot="17587204">
            <a:off x="8162722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1BBBC73-9A54-9C18-9F6B-9E0F72266111}"/>
              </a:ext>
            </a:extLst>
          </p:cNvPr>
          <p:cNvSpPr/>
          <p:nvPr/>
        </p:nvSpPr>
        <p:spPr>
          <a:xfrm rot="17587204">
            <a:off x="8369196" y="3757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ABF479F6-E34E-A168-C0BA-9C6B78F42C7A}"/>
              </a:ext>
            </a:extLst>
          </p:cNvPr>
          <p:cNvSpPr/>
          <p:nvPr/>
        </p:nvSpPr>
        <p:spPr>
          <a:xfrm rot="17587204">
            <a:off x="8575670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9CEBC63-C30A-76F1-E9AE-B2C7AECB077D}"/>
              </a:ext>
            </a:extLst>
          </p:cNvPr>
          <p:cNvSpPr/>
          <p:nvPr/>
        </p:nvSpPr>
        <p:spPr>
          <a:xfrm rot="17587204">
            <a:off x="8782144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0E937A2-CDA4-ECD1-F004-F7229A90CAEE}"/>
              </a:ext>
            </a:extLst>
          </p:cNvPr>
          <p:cNvSpPr/>
          <p:nvPr/>
        </p:nvSpPr>
        <p:spPr>
          <a:xfrm rot="17587204">
            <a:off x="6923878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953106A-0E14-FE1D-5CBF-E9539C077A9F}"/>
              </a:ext>
            </a:extLst>
          </p:cNvPr>
          <p:cNvSpPr/>
          <p:nvPr/>
        </p:nvSpPr>
        <p:spPr>
          <a:xfrm rot="17587204">
            <a:off x="7130352" y="3757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9B0ED4F-8B8F-9F40-6D9C-FFBE222F51EB}"/>
              </a:ext>
            </a:extLst>
          </p:cNvPr>
          <p:cNvSpPr/>
          <p:nvPr/>
        </p:nvSpPr>
        <p:spPr>
          <a:xfrm rot="17587204">
            <a:off x="748922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A4D4C88-F741-736A-072B-9ACFC8C485D1}"/>
              </a:ext>
            </a:extLst>
          </p:cNvPr>
          <p:cNvSpPr/>
          <p:nvPr/>
        </p:nvSpPr>
        <p:spPr>
          <a:xfrm rot="17587204">
            <a:off x="7695700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3D0A028-1BE4-C282-742A-9AD893B74FFB}"/>
              </a:ext>
            </a:extLst>
          </p:cNvPr>
          <p:cNvSpPr/>
          <p:nvPr/>
        </p:nvSpPr>
        <p:spPr>
          <a:xfrm rot="17587204">
            <a:off x="7902174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69FE92A-2BA0-E9EA-1FCC-5B14DEF3F10A}"/>
              </a:ext>
            </a:extLst>
          </p:cNvPr>
          <p:cNvSpPr/>
          <p:nvPr/>
        </p:nvSpPr>
        <p:spPr>
          <a:xfrm rot="17587204">
            <a:off x="8108648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CE5C7BB-C74E-70BF-8CC5-14B82F214197}"/>
              </a:ext>
            </a:extLst>
          </p:cNvPr>
          <p:cNvSpPr/>
          <p:nvPr/>
        </p:nvSpPr>
        <p:spPr>
          <a:xfrm rot="17587204">
            <a:off x="8315122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767EFC0-DBD0-FD7D-87CC-742F87F3FE7A}"/>
              </a:ext>
            </a:extLst>
          </p:cNvPr>
          <p:cNvSpPr/>
          <p:nvPr/>
        </p:nvSpPr>
        <p:spPr>
          <a:xfrm rot="17587204">
            <a:off x="8521596" y="3909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4DEBA6-9492-9F39-DFE0-9BE244D9FD45}"/>
              </a:ext>
            </a:extLst>
          </p:cNvPr>
          <p:cNvSpPr/>
          <p:nvPr/>
        </p:nvSpPr>
        <p:spPr>
          <a:xfrm rot="17587204">
            <a:off x="8728070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66644A4-D974-2EDE-5672-807F795086E5}"/>
              </a:ext>
            </a:extLst>
          </p:cNvPr>
          <p:cNvSpPr/>
          <p:nvPr/>
        </p:nvSpPr>
        <p:spPr>
          <a:xfrm rot="17587204">
            <a:off x="8934544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5C5F7C9-D205-59D1-3634-FA3DF8DBA4EF}"/>
              </a:ext>
            </a:extLst>
          </p:cNvPr>
          <p:cNvSpPr/>
          <p:nvPr/>
        </p:nvSpPr>
        <p:spPr>
          <a:xfrm rot="17587204">
            <a:off x="7076278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1774545-F160-891E-DCFA-B18A04BCA363}"/>
              </a:ext>
            </a:extLst>
          </p:cNvPr>
          <p:cNvSpPr/>
          <p:nvPr/>
        </p:nvSpPr>
        <p:spPr>
          <a:xfrm rot="17587204">
            <a:off x="7282752" y="3909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8B2466B0-8EEF-D9D0-5CFE-1421DC6940E3}"/>
              </a:ext>
            </a:extLst>
          </p:cNvPr>
          <p:cNvSpPr/>
          <p:nvPr/>
        </p:nvSpPr>
        <p:spPr>
          <a:xfrm rot="17587204">
            <a:off x="764162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726427F-FEE5-A56F-F9C8-37330C60F7AD}"/>
              </a:ext>
            </a:extLst>
          </p:cNvPr>
          <p:cNvSpPr/>
          <p:nvPr/>
        </p:nvSpPr>
        <p:spPr>
          <a:xfrm rot="17587204">
            <a:off x="7848100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02548C3-DD9A-9364-A1A2-88F32D1788D1}"/>
              </a:ext>
            </a:extLst>
          </p:cNvPr>
          <p:cNvSpPr/>
          <p:nvPr/>
        </p:nvSpPr>
        <p:spPr>
          <a:xfrm rot="17587204">
            <a:off x="8054574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B98A2A8F-71E9-E00F-9796-42F5933BC8B0}"/>
              </a:ext>
            </a:extLst>
          </p:cNvPr>
          <p:cNvSpPr/>
          <p:nvPr/>
        </p:nvSpPr>
        <p:spPr>
          <a:xfrm rot="17587204">
            <a:off x="8261048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F97B85ED-1D7D-6151-295E-6D815AF00123}"/>
              </a:ext>
            </a:extLst>
          </p:cNvPr>
          <p:cNvSpPr/>
          <p:nvPr/>
        </p:nvSpPr>
        <p:spPr>
          <a:xfrm rot="17587204">
            <a:off x="8467522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787F67D-74DB-D4BA-0E68-1EC757FA744B}"/>
              </a:ext>
            </a:extLst>
          </p:cNvPr>
          <p:cNvSpPr/>
          <p:nvPr/>
        </p:nvSpPr>
        <p:spPr>
          <a:xfrm rot="17587204">
            <a:off x="8673996" y="40619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4039B19-0482-34D8-FA49-FEDFC941094B}"/>
              </a:ext>
            </a:extLst>
          </p:cNvPr>
          <p:cNvSpPr/>
          <p:nvPr/>
        </p:nvSpPr>
        <p:spPr>
          <a:xfrm rot="17587204">
            <a:off x="8880470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39DCD96-6253-FA06-F2AB-5666D501CA35}"/>
              </a:ext>
            </a:extLst>
          </p:cNvPr>
          <p:cNvSpPr/>
          <p:nvPr/>
        </p:nvSpPr>
        <p:spPr>
          <a:xfrm rot="17587204">
            <a:off x="9086944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38D48B0-029E-A281-A4AC-D0F025D7E85A}"/>
              </a:ext>
            </a:extLst>
          </p:cNvPr>
          <p:cNvSpPr/>
          <p:nvPr/>
        </p:nvSpPr>
        <p:spPr>
          <a:xfrm rot="17587204">
            <a:off x="7228678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FBE3498-3E3B-8720-5621-E1083A35EB54}"/>
              </a:ext>
            </a:extLst>
          </p:cNvPr>
          <p:cNvSpPr/>
          <p:nvPr/>
        </p:nvSpPr>
        <p:spPr>
          <a:xfrm rot="17587204">
            <a:off x="7435152" y="40619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CEAE5C55-8671-0D89-35FF-84C4BF6D79C4}"/>
              </a:ext>
            </a:extLst>
          </p:cNvPr>
          <p:cNvSpPr/>
          <p:nvPr/>
        </p:nvSpPr>
        <p:spPr>
          <a:xfrm rot="17587204">
            <a:off x="779402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627C8AFA-D9E3-B231-A61B-E06FE5908BBB}"/>
              </a:ext>
            </a:extLst>
          </p:cNvPr>
          <p:cNvSpPr/>
          <p:nvPr/>
        </p:nvSpPr>
        <p:spPr>
          <a:xfrm rot="17587204">
            <a:off x="8000500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6B005D1-98C7-6F4E-CD97-763A034C7426}"/>
              </a:ext>
            </a:extLst>
          </p:cNvPr>
          <p:cNvSpPr/>
          <p:nvPr/>
        </p:nvSpPr>
        <p:spPr>
          <a:xfrm rot="17587204">
            <a:off x="8206974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488A290B-B5B1-2C84-BF1B-D292600F7480}"/>
              </a:ext>
            </a:extLst>
          </p:cNvPr>
          <p:cNvSpPr/>
          <p:nvPr/>
        </p:nvSpPr>
        <p:spPr>
          <a:xfrm rot="17587204">
            <a:off x="8413448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1D2B44A5-F95E-51DA-B443-4879EA6C0204}"/>
              </a:ext>
            </a:extLst>
          </p:cNvPr>
          <p:cNvSpPr/>
          <p:nvPr/>
        </p:nvSpPr>
        <p:spPr>
          <a:xfrm rot="17587204">
            <a:off x="8619922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8C852B4-BAB7-4C4D-C669-E54FABB05AF1}"/>
              </a:ext>
            </a:extLst>
          </p:cNvPr>
          <p:cNvSpPr/>
          <p:nvPr/>
        </p:nvSpPr>
        <p:spPr>
          <a:xfrm rot="17587204">
            <a:off x="8826396" y="42143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974A64D-4604-AC05-CAE7-041797A8A22A}"/>
              </a:ext>
            </a:extLst>
          </p:cNvPr>
          <p:cNvSpPr/>
          <p:nvPr/>
        </p:nvSpPr>
        <p:spPr>
          <a:xfrm rot="17587204">
            <a:off x="9032870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83945A7-6893-E656-3BDC-63E9B96E1EE2}"/>
              </a:ext>
            </a:extLst>
          </p:cNvPr>
          <p:cNvSpPr/>
          <p:nvPr/>
        </p:nvSpPr>
        <p:spPr>
          <a:xfrm rot="17587204">
            <a:off x="9239344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BB6F0C9-F563-9CEB-EF43-CAE483FACA73}"/>
              </a:ext>
            </a:extLst>
          </p:cNvPr>
          <p:cNvSpPr/>
          <p:nvPr/>
        </p:nvSpPr>
        <p:spPr>
          <a:xfrm rot="17587204">
            <a:off x="7381078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35656BE4-12BE-58BE-4708-750E71FF4C6E}"/>
              </a:ext>
            </a:extLst>
          </p:cNvPr>
          <p:cNvSpPr/>
          <p:nvPr/>
        </p:nvSpPr>
        <p:spPr>
          <a:xfrm rot="17587204">
            <a:off x="7587552" y="42143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77B69449-C4B6-F897-21DC-71BB8858E34C}"/>
              </a:ext>
            </a:extLst>
          </p:cNvPr>
          <p:cNvSpPr/>
          <p:nvPr/>
        </p:nvSpPr>
        <p:spPr>
          <a:xfrm rot="17587204">
            <a:off x="794642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DFC0E38-9A24-E091-B1C5-F7C24E864AC1}"/>
              </a:ext>
            </a:extLst>
          </p:cNvPr>
          <p:cNvSpPr/>
          <p:nvPr/>
        </p:nvSpPr>
        <p:spPr>
          <a:xfrm rot="17587204">
            <a:off x="8152900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B1580C9-D094-58C1-38E5-DA8FDBFFCDAC}"/>
              </a:ext>
            </a:extLst>
          </p:cNvPr>
          <p:cNvSpPr/>
          <p:nvPr/>
        </p:nvSpPr>
        <p:spPr>
          <a:xfrm rot="17587204">
            <a:off x="8359374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4E6D3D08-A092-E6EF-768C-662363410EB2}"/>
              </a:ext>
            </a:extLst>
          </p:cNvPr>
          <p:cNvSpPr/>
          <p:nvPr/>
        </p:nvSpPr>
        <p:spPr>
          <a:xfrm rot="17587204">
            <a:off x="8565848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2D66CFF-2FA9-1519-CCC5-470C5111262A}"/>
              </a:ext>
            </a:extLst>
          </p:cNvPr>
          <p:cNvSpPr/>
          <p:nvPr/>
        </p:nvSpPr>
        <p:spPr>
          <a:xfrm rot="17587204">
            <a:off x="8772322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24F8176-61D5-00D0-9F21-63309DEB9FA4}"/>
              </a:ext>
            </a:extLst>
          </p:cNvPr>
          <p:cNvSpPr/>
          <p:nvPr/>
        </p:nvSpPr>
        <p:spPr>
          <a:xfrm rot="17587204">
            <a:off x="8978796" y="43667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5F04767-3559-8190-1075-37DC96AC5AAD}"/>
              </a:ext>
            </a:extLst>
          </p:cNvPr>
          <p:cNvSpPr/>
          <p:nvPr/>
        </p:nvSpPr>
        <p:spPr>
          <a:xfrm rot="17587204">
            <a:off x="9185270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505F640A-7ADD-2E18-6E01-4D342B238EBE}"/>
              </a:ext>
            </a:extLst>
          </p:cNvPr>
          <p:cNvSpPr/>
          <p:nvPr/>
        </p:nvSpPr>
        <p:spPr>
          <a:xfrm rot="17587204">
            <a:off x="9391744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1A654A50-B40C-D851-2CB9-39BF7F7F6079}"/>
              </a:ext>
            </a:extLst>
          </p:cNvPr>
          <p:cNvSpPr/>
          <p:nvPr/>
        </p:nvSpPr>
        <p:spPr>
          <a:xfrm rot="17587204">
            <a:off x="7533478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E60DDED-710A-443E-3369-CD31672E7A2D}"/>
              </a:ext>
            </a:extLst>
          </p:cNvPr>
          <p:cNvSpPr/>
          <p:nvPr/>
        </p:nvSpPr>
        <p:spPr>
          <a:xfrm rot="17587204">
            <a:off x="7739952" y="43667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748DDDD-1B2C-83C6-02FF-D33D284089DE}"/>
              </a:ext>
            </a:extLst>
          </p:cNvPr>
          <p:cNvSpPr/>
          <p:nvPr/>
        </p:nvSpPr>
        <p:spPr>
          <a:xfrm rot="17587204">
            <a:off x="809882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5EFF81B-F24B-3752-982C-F3D253EC1FAE}"/>
              </a:ext>
            </a:extLst>
          </p:cNvPr>
          <p:cNvSpPr/>
          <p:nvPr/>
        </p:nvSpPr>
        <p:spPr>
          <a:xfrm rot="17587204">
            <a:off x="8305300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79B876A0-6E97-52BB-0BC3-36B35B5F691D}"/>
              </a:ext>
            </a:extLst>
          </p:cNvPr>
          <p:cNvSpPr/>
          <p:nvPr/>
        </p:nvSpPr>
        <p:spPr>
          <a:xfrm rot="17587204">
            <a:off x="8511774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5BB543A-7964-8384-F980-ADC1E79C6E06}"/>
              </a:ext>
            </a:extLst>
          </p:cNvPr>
          <p:cNvSpPr/>
          <p:nvPr/>
        </p:nvSpPr>
        <p:spPr>
          <a:xfrm rot="17587204">
            <a:off x="8718248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B20B6059-EA50-3B25-B1DC-80EEFF14FF92}"/>
              </a:ext>
            </a:extLst>
          </p:cNvPr>
          <p:cNvSpPr/>
          <p:nvPr/>
        </p:nvSpPr>
        <p:spPr>
          <a:xfrm rot="17587204">
            <a:off x="8924722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4247EC7-78E4-E01D-8823-017EB27DB2D3}"/>
              </a:ext>
            </a:extLst>
          </p:cNvPr>
          <p:cNvSpPr/>
          <p:nvPr/>
        </p:nvSpPr>
        <p:spPr>
          <a:xfrm rot="17587204">
            <a:off x="9131196" y="45191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9F5F979-3D9A-C24B-B706-CDA716A89F5C}"/>
              </a:ext>
            </a:extLst>
          </p:cNvPr>
          <p:cNvSpPr/>
          <p:nvPr/>
        </p:nvSpPr>
        <p:spPr>
          <a:xfrm rot="17587204">
            <a:off x="9337670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408F2761-EC3B-6548-5FCF-F5C50787FEDE}"/>
              </a:ext>
            </a:extLst>
          </p:cNvPr>
          <p:cNvSpPr/>
          <p:nvPr/>
        </p:nvSpPr>
        <p:spPr>
          <a:xfrm rot="17587204">
            <a:off x="9544144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41D5B522-25E5-FF63-74E1-47774D82B051}"/>
              </a:ext>
            </a:extLst>
          </p:cNvPr>
          <p:cNvSpPr/>
          <p:nvPr/>
        </p:nvSpPr>
        <p:spPr>
          <a:xfrm rot="17587204">
            <a:off x="7685878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E1FC2B04-93D0-4A7A-68D1-1B500CCA6B55}"/>
              </a:ext>
            </a:extLst>
          </p:cNvPr>
          <p:cNvSpPr/>
          <p:nvPr/>
        </p:nvSpPr>
        <p:spPr>
          <a:xfrm rot="17587204">
            <a:off x="7892352" y="45191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FEB34DE-0AB9-5DA7-27DF-1273DC1EFF73}"/>
              </a:ext>
            </a:extLst>
          </p:cNvPr>
          <p:cNvSpPr/>
          <p:nvPr/>
        </p:nvSpPr>
        <p:spPr>
          <a:xfrm rot="17587204">
            <a:off x="825122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60C6EA-23FD-0FC3-E499-3F7337FCFC30}"/>
              </a:ext>
            </a:extLst>
          </p:cNvPr>
          <p:cNvSpPr/>
          <p:nvPr/>
        </p:nvSpPr>
        <p:spPr>
          <a:xfrm rot="17587204">
            <a:off x="8457700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0F1D843-B21A-2071-B86E-A26DAB9216DB}"/>
              </a:ext>
            </a:extLst>
          </p:cNvPr>
          <p:cNvSpPr/>
          <p:nvPr/>
        </p:nvSpPr>
        <p:spPr>
          <a:xfrm rot="17587204">
            <a:off x="8664174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60F9D5A8-87BF-F028-20AC-31448A7BBC05}"/>
              </a:ext>
            </a:extLst>
          </p:cNvPr>
          <p:cNvSpPr/>
          <p:nvPr/>
        </p:nvSpPr>
        <p:spPr>
          <a:xfrm rot="17587204">
            <a:off x="8870648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271CB819-C90F-5B1A-9B5A-9F9DD01C7332}"/>
              </a:ext>
            </a:extLst>
          </p:cNvPr>
          <p:cNvSpPr/>
          <p:nvPr/>
        </p:nvSpPr>
        <p:spPr>
          <a:xfrm rot="17587204">
            <a:off x="9077122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EEF6234F-6367-8BD9-36F4-35146FF8D114}"/>
              </a:ext>
            </a:extLst>
          </p:cNvPr>
          <p:cNvSpPr/>
          <p:nvPr/>
        </p:nvSpPr>
        <p:spPr>
          <a:xfrm rot="17587204">
            <a:off x="9283596" y="467154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DE57270-FDA1-EFD8-C0C2-F916ECDCE0CF}"/>
              </a:ext>
            </a:extLst>
          </p:cNvPr>
          <p:cNvSpPr/>
          <p:nvPr/>
        </p:nvSpPr>
        <p:spPr>
          <a:xfrm rot="17587204">
            <a:off x="9490070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433E5B08-E39D-57E0-1EEC-D545126B1C43}"/>
              </a:ext>
            </a:extLst>
          </p:cNvPr>
          <p:cNvSpPr/>
          <p:nvPr/>
        </p:nvSpPr>
        <p:spPr>
          <a:xfrm rot="17587204">
            <a:off x="9696544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027F0D6D-235E-085F-F4EE-1DF2BB872E24}"/>
              </a:ext>
            </a:extLst>
          </p:cNvPr>
          <p:cNvSpPr/>
          <p:nvPr/>
        </p:nvSpPr>
        <p:spPr>
          <a:xfrm rot="17587204">
            <a:off x="7838278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65A4C4C5-0254-97A7-9F91-0153BABB9BE1}"/>
              </a:ext>
            </a:extLst>
          </p:cNvPr>
          <p:cNvSpPr/>
          <p:nvPr/>
        </p:nvSpPr>
        <p:spPr>
          <a:xfrm rot="17587204">
            <a:off x="8044752" y="467154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DB1C16-EB46-5E3A-DEBD-1A8D11CBC0C8}"/>
              </a:ext>
            </a:extLst>
          </p:cNvPr>
          <p:cNvSpPr txBox="1"/>
          <p:nvPr/>
        </p:nvSpPr>
        <p:spPr>
          <a:xfrm>
            <a:off x="6865357" y="2538189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E1BE1-5E91-F0C2-3DED-D971C7F3B662}"/>
              </a:ext>
            </a:extLst>
          </p:cNvPr>
          <p:cNvSpPr txBox="1"/>
          <p:nvPr/>
        </p:nvSpPr>
        <p:spPr>
          <a:xfrm>
            <a:off x="2159280" y="3389678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?</a:t>
            </a:r>
          </a:p>
        </p:txBody>
      </p:sp>
    </p:spTree>
    <p:extLst>
      <p:ext uri="{BB962C8B-B14F-4D97-AF65-F5344CB8AC3E}">
        <p14:creationId xmlns:p14="http://schemas.microsoft.com/office/powerpoint/2010/main" val="681927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Assume cluster sizes are “balanced”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[NCN23]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optimal cluster with label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points that are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∖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 r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Precision and Recall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085FE-CA8B-5D23-3CC4-C50A2AEB8614}"/>
              </a:ext>
            </a:extLst>
          </p:cNvPr>
          <p:cNvSpPr txBox="1"/>
          <p:nvPr/>
        </p:nvSpPr>
        <p:spPr>
          <a:xfrm>
            <a:off x="3271102" y="5310282"/>
            <a:ext cx="148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Precision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F75BF-5D82-D910-2626-55A8C015718A}"/>
              </a:ext>
            </a:extLst>
          </p:cNvPr>
          <p:cNvSpPr txBox="1"/>
          <p:nvPr/>
        </p:nvSpPr>
        <p:spPr>
          <a:xfrm>
            <a:off x="5332429" y="5310282"/>
            <a:ext cx="14894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Recall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D85B64-DBC6-892E-EB1D-EA7A5183B8A1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4015819" y="4611376"/>
            <a:ext cx="0" cy="698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E6AF011-76E7-CDF2-BC9C-D256875CA454}"/>
              </a:ext>
            </a:extLst>
          </p:cNvPr>
          <p:cNvCxnSpPr>
            <a:cxnSpLocks/>
          </p:cNvCxnSpPr>
          <p:nvPr/>
        </p:nvCxnSpPr>
        <p:spPr>
          <a:xfrm flipV="1">
            <a:off x="5780203" y="4611376"/>
            <a:ext cx="0" cy="6989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115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Our approach</a:t>
            </a:r>
            <a:r>
              <a:rPr lang="en-US" dirty="0"/>
              <a:t>: Closed-form solution for best center of a </a:t>
            </a:r>
            <a:r>
              <a:rPr lang="en-US" i="1" dirty="0">
                <a:solidFill>
                  <a:schemeClr val="accent1"/>
                </a:solidFill>
              </a:rPr>
              <a:t>fixed</a:t>
            </a:r>
            <a:r>
              <a:rPr lang="en-US" dirty="0"/>
              <a:t> set of points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705E19-0969-1280-33A4-38AF0D0A3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869" y="3004718"/>
            <a:ext cx="2836525" cy="23509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6382F-A19D-F46D-93B3-05A72992ABE7}"/>
                  </a:ext>
                </a:extLst>
              </p:cNvPr>
              <p:cNvSpPr txBox="1"/>
              <p:nvPr/>
            </p:nvSpPr>
            <p:spPr>
              <a:xfrm>
                <a:off x="4453671" y="2825741"/>
                <a:ext cx="7343882" cy="2708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cost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argmin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86382F-A19D-F46D-93B3-05A72992AB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3671" y="2825741"/>
                <a:ext cx="7343882" cy="27089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381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90E8DA-1E14-BBD6-2E36-C48DCC127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016" y="1806475"/>
            <a:ext cx="3220039" cy="4740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1EB6FC-F2B4-6C30-18AC-34408660D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055" y="1972431"/>
            <a:ext cx="8553450" cy="42767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B5D456-45F5-D129-DBDD-B9631F432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90" y="127218"/>
            <a:ext cx="9553420" cy="167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725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</a:t>
            </a:r>
            <a:r>
              <a:rPr lang="en-US" i="1" dirty="0">
                <a:solidFill>
                  <a:srgbClr val="0070C0"/>
                </a:solidFill>
              </a:rPr>
              <a:t>dimension</a:t>
            </a:r>
            <a:r>
              <a:rPr lang="en-US" dirty="0"/>
              <a:t> separately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58CBE5-3C26-24E1-E79B-65799CB1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9" y="2099482"/>
            <a:ext cx="6454076" cy="47585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3CE049C-FBA2-64A8-07DF-A91718CF13D9}"/>
              </a:ext>
            </a:extLst>
          </p:cNvPr>
          <p:cNvSpPr/>
          <p:nvPr/>
        </p:nvSpPr>
        <p:spPr>
          <a:xfrm>
            <a:off x="1935864" y="5118847"/>
            <a:ext cx="7754982" cy="9771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901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</a:t>
            </a:r>
            <a:r>
              <a:rPr lang="en-US" i="1" dirty="0">
                <a:solidFill>
                  <a:srgbClr val="00B050"/>
                </a:solidFill>
              </a:rPr>
              <a:t>label</a:t>
            </a:r>
            <a:r>
              <a:rPr lang="en-US" dirty="0"/>
              <a:t> separately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158CBE5-3C26-24E1-E79B-65799CB17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759" y="2099482"/>
            <a:ext cx="6454076" cy="475851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3CE049C-FBA2-64A8-07DF-A91718CF13D9}"/>
              </a:ext>
            </a:extLst>
          </p:cNvPr>
          <p:cNvSpPr/>
          <p:nvPr/>
        </p:nvSpPr>
        <p:spPr>
          <a:xfrm>
            <a:off x="1935864" y="5118847"/>
            <a:ext cx="7754982" cy="977153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622CDAF-C2E0-2EBB-E7E6-B56204C1ABDE}"/>
              </a:ext>
            </a:extLst>
          </p:cNvPr>
          <p:cNvSpPr/>
          <p:nvPr/>
        </p:nvSpPr>
        <p:spPr>
          <a:xfrm>
            <a:off x="1935864" y="4182101"/>
            <a:ext cx="7754982" cy="59328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776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83654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83654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304301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304301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324949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324949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45596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45596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66243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66243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86891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86891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324949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324949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345596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345596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324949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324949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45596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45596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407538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428186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42359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63006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66243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86891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66243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72672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72672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72672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72672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72672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72672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52025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F2A8ADE-645F-328B-A942-EEBF667D1E9A}"/>
              </a:ext>
            </a:extLst>
          </p:cNvPr>
          <p:cNvSpPr/>
          <p:nvPr/>
        </p:nvSpPr>
        <p:spPr>
          <a:xfrm>
            <a:off x="4021313" y="36938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7F13CEE-F27B-F3CB-BEF2-8A0028D3205C}"/>
              </a:ext>
            </a:extLst>
          </p:cNvPr>
          <p:cNvSpPr/>
          <p:nvPr/>
        </p:nvSpPr>
        <p:spPr>
          <a:xfrm>
            <a:off x="3372389" y="30844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BFD3AC-BE5D-FCCD-E955-9975A13C911D}"/>
              </a:ext>
            </a:extLst>
          </p:cNvPr>
          <p:cNvSpPr/>
          <p:nvPr/>
        </p:nvSpPr>
        <p:spPr>
          <a:xfrm>
            <a:off x="3524789" y="32368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EEB52C-B867-C2CB-F703-F6A5A200EE34}"/>
              </a:ext>
            </a:extLst>
          </p:cNvPr>
          <p:cNvSpPr/>
          <p:nvPr/>
        </p:nvSpPr>
        <p:spPr>
          <a:xfrm>
            <a:off x="3677189" y="338921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F3387A-5AA9-56A0-50AB-859414405B46}"/>
              </a:ext>
            </a:extLst>
          </p:cNvPr>
          <p:cNvSpPr/>
          <p:nvPr/>
        </p:nvSpPr>
        <p:spPr>
          <a:xfrm>
            <a:off x="3856394" y="31967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B9696E-09CC-0CF2-1210-C10CE1E6B9FB}"/>
              </a:ext>
            </a:extLst>
          </p:cNvPr>
          <p:cNvSpPr/>
          <p:nvPr/>
        </p:nvSpPr>
        <p:spPr>
          <a:xfrm>
            <a:off x="4062868" y="29954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36D45B-0E92-D44C-75F2-B486A08CD4AF}"/>
              </a:ext>
            </a:extLst>
          </p:cNvPr>
          <p:cNvSpPr/>
          <p:nvPr/>
        </p:nvSpPr>
        <p:spPr>
          <a:xfrm>
            <a:off x="4215268" y="31478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BE635B7-8885-801B-9274-E67BAF436549}"/>
              </a:ext>
            </a:extLst>
          </p:cNvPr>
          <p:cNvSpPr/>
          <p:nvPr/>
        </p:nvSpPr>
        <p:spPr>
          <a:xfrm>
            <a:off x="3871144" y="284322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C08036-120E-4CFE-0B5E-8FD58B752A03}"/>
              </a:ext>
            </a:extLst>
          </p:cNvPr>
          <p:cNvSpPr/>
          <p:nvPr/>
        </p:nvSpPr>
        <p:spPr>
          <a:xfrm>
            <a:off x="2838203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CC1BADA-B690-FF5E-02B0-F5C91697F5F1}"/>
              </a:ext>
            </a:extLst>
          </p:cNvPr>
          <p:cNvSpPr/>
          <p:nvPr/>
        </p:nvSpPr>
        <p:spPr>
          <a:xfrm>
            <a:off x="2838203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598D7A8-1E49-1E2E-3FC4-AA51DD9DAE56}"/>
              </a:ext>
            </a:extLst>
          </p:cNvPr>
          <p:cNvSpPr/>
          <p:nvPr/>
        </p:nvSpPr>
        <p:spPr>
          <a:xfrm>
            <a:off x="3044677" y="55680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BF9248D-616D-F203-3BA3-A35A451C7264}"/>
              </a:ext>
            </a:extLst>
          </p:cNvPr>
          <p:cNvSpPr/>
          <p:nvPr/>
        </p:nvSpPr>
        <p:spPr>
          <a:xfrm>
            <a:off x="3044677" y="53751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F3E43C8-A310-CE0A-2AEB-2563F8806D6A}"/>
              </a:ext>
            </a:extLst>
          </p:cNvPr>
          <p:cNvSpPr/>
          <p:nvPr/>
        </p:nvSpPr>
        <p:spPr>
          <a:xfrm>
            <a:off x="3677189" y="538195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C692E504-3EB7-C9C3-E404-6FA064EA9071}"/>
              </a:ext>
            </a:extLst>
          </p:cNvPr>
          <p:cNvSpPr/>
          <p:nvPr/>
        </p:nvSpPr>
        <p:spPr>
          <a:xfrm>
            <a:off x="3883663" y="538195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C5ED469-CC8F-C6B8-BB75-EEBDDBEC1581}"/>
              </a:ext>
            </a:extLst>
          </p:cNvPr>
          <p:cNvSpPr/>
          <p:nvPr/>
        </p:nvSpPr>
        <p:spPr>
          <a:xfrm>
            <a:off x="9336069" y="484044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1335ED82-1FD0-DBDB-F07F-CF3AEAC9AC67}"/>
              </a:ext>
            </a:extLst>
          </p:cNvPr>
          <p:cNvSpPr/>
          <p:nvPr/>
        </p:nvSpPr>
        <p:spPr>
          <a:xfrm>
            <a:off x="9336069" y="464753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32908AA-4483-79BA-48AF-C4C36449CFF0}"/>
              </a:ext>
            </a:extLst>
          </p:cNvPr>
          <p:cNvSpPr/>
          <p:nvPr/>
        </p:nvSpPr>
        <p:spPr>
          <a:xfrm>
            <a:off x="9336069" y="445019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87EA4236-7ADF-1F57-ACCA-842F7DA650FA}"/>
              </a:ext>
            </a:extLst>
          </p:cNvPr>
          <p:cNvSpPr/>
          <p:nvPr/>
        </p:nvSpPr>
        <p:spPr>
          <a:xfrm>
            <a:off x="9520253" y="501977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99BE3C4-4F73-A5F3-64E5-5422FB7884CA}"/>
              </a:ext>
            </a:extLst>
          </p:cNvPr>
          <p:cNvSpPr/>
          <p:nvPr/>
        </p:nvSpPr>
        <p:spPr>
          <a:xfrm>
            <a:off x="9520253" y="48277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C85036A1-38EB-F35B-D90B-ED95538B91D3}"/>
              </a:ext>
            </a:extLst>
          </p:cNvPr>
          <p:cNvSpPr/>
          <p:nvPr/>
        </p:nvSpPr>
        <p:spPr>
          <a:xfrm>
            <a:off x="9520253" y="46348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C2E9BC7-3351-DF37-B976-3F131E85D58A}"/>
              </a:ext>
            </a:extLst>
          </p:cNvPr>
          <p:cNvSpPr/>
          <p:nvPr/>
        </p:nvSpPr>
        <p:spPr>
          <a:xfrm>
            <a:off x="9336994" y="502335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B7C691B5-AFE0-5146-EEE7-E533497E9399}"/>
              </a:ext>
            </a:extLst>
          </p:cNvPr>
          <p:cNvSpPr/>
          <p:nvPr/>
        </p:nvSpPr>
        <p:spPr>
          <a:xfrm>
            <a:off x="2854669" y="2577322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A4AFC565-E679-0EAC-36EF-633D4BAC6D4D}"/>
              </a:ext>
            </a:extLst>
          </p:cNvPr>
          <p:cNvSpPr/>
          <p:nvPr/>
        </p:nvSpPr>
        <p:spPr>
          <a:xfrm>
            <a:off x="3267617" y="289108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70F03C75-4AD9-FDA6-CA4C-D73CF035BFF4}"/>
              </a:ext>
            </a:extLst>
          </p:cNvPr>
          <p:cNvSpPr/>
          <p:nvPr/>
        </p:nvSpPr>
        <p:spPr>
          <a:xfrm>
            <a:off x="3061143" y="2712243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AC05DA9D-C0C1-D4C3-3286-BF0D1199FA5B}"/>
              </a:ext>
            </a:extLst>
          </p:cNvPr>
          <p:cNvSpPr/>
          <p:nvPr/>
        </p:nvSpPr>
        <p:spPr>
          <a:xfrm>
            <a:off x="3474091" y="26897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64E61DF-4589-546D-0185-75FDFF8E0CCE}"/>
              </a:ext>
            </a:extLst>
          </p:cNvPr>
          <p:cNvSpPr/>
          <p:nvPr/>
        </p:nvSpPr>
        <p:spPr>
          <a:xfrm>
            <a:off x="3626491" y="284216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68FED60A-7DA2-9564-8B40-F6BFB46318B7}"/>
              </a:ext>
            </a:extLst>
          </p:cNvPr>
          <p:cNvSpPr/>
          <p:nvPr/>
        </p:nvSpPr>
        <p:spPr>
          <a:xfrm>
            <a:off x="2977567" y="22327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CC9E3563-FDDE-091B-D9FC-353E1CD8605D}"/>
              </a:ext>
            </a:extLst>
          </p:cNvPr>
          <p:cNvSpPr/>
          <p:nvPr/>
        </p:nvSpPr>
        <p:spPr>
          <a:xfrm>
            <a:off x="3129967" y="23851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0F4CB72-797F-1033-B0F3-8E82BD25BF38}"/>
              </a:ext>
            </a:extLst>
          </p:cNvPr>
          <p:cNvSpPr/>
          <p:nvPr/>
        </p:nvSpPr>
        <p:spPr>
          <a:xfrm>
            <a:off x="3282367" y="253754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4362DB9-BC64-711D-A3AF-DB8F20E06B0E}"/>
              </a:ext>
            </a:extLst>
          </p:cNvPr>
          <p:cNvSpPr/>
          <p:nvPr/>
        </p:nvSpPr>
        <p:spPr>
          <a:xfrm>
            <a:off x="3461572" y="2345088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0457F06-7A1B-3A4E-3586-93F7C52E429C}"/>
              </a:ext>
            </a:extLst>
          </p:cNvPr>
          <p:cNvSpPr/>
          <p:nvPr/>
        </p:nvSpPr>
        <p:spPr>
          <a:xfrm>
            <a:off x="3668046" y="214376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DD8DB35-9403-2098-536D-4EB6035C23EF}"/>
              </a:ext>
            </a:extLst>
          </p:cNvPr>
          <p:cNvSpPr/>
          <p:nvPr/>
        </p:nvSpPr>
        <p:spPr>
          <a:xfrm>
            <a:off x="3820446" y="2296167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36C84F8-3A2A-F13B-CAF5-3CC5CD24E0F4}"/>
              </a:ext>
            </a:extLst>
          </p:cNvPr>
          <p:cNvSpPr/>
          <p:nvPr/>
        </p:nvSpPr>
        <p:spPr>
          <a:xfrm>
            <a:off x="3476322" y="1991542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B49E38E1-38DF-2C3F-A73C-D2BF976546EA}"/>
              </a:ext>
            </a:extLst>
          </p:cNvPr>
          <p:cNvSpPr/>
          <p:nvPr/>
        </p:nvSpPr>
        <p:spPr>
          <a:xfrm>
            <a:off x="9521039" y="4260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5056FE8-2665-3AF5-61A8-18B4157CCE37}"/>
              </a:ext>
            </a:extLst>
          </p:cNvPr>
          <p:cNvSpPr/>
          <p:nvPr/>
        </p:nvSpPr>
        <p:spPr>
          <a:xfrm>
            <a:off x="9521039" y="406739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2EB683B-6F40-95BB-0B98-9AF277A1A5A4}"/>
              </a:ext>
            </a:extLst>
          </p:cNvPr>
          <p:cNvSpPr/>
          <p:nvPr/>
        </p:nvSpPr>
        <p:spPr>
          <a:xfrm>
            <a:off x="9521039" y="38700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81221D7-A8E8-6948-13D9-F0354334E5EF}"/>
              </a:ext>
            </a:extLst>
          </p:cNvPr>
          <p:cNvSpPr/>
          <p:nvPr/>
        </p:nvSpPr>
        <p:spPr>
          <a:xfrm>
            <a:off x="9521039" y="367714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F575D0CD-563A-B967-F1FC-69B26FE59C2E}"/>
              </a:ext>
            </a:extLst>
          </p:cNvPr>
          <p:cNvSpPr/>
          <p:nvPr/>
        </p:nvSpPr>
        <p:spPr>
          <a:xfrm>
            <a:off x="9314565" y="370448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50FC6D85-062A-88B6-8F65-C5239425DB60}"/>
              </a:ext>
            </a:extLst>
          </p:cNvPr>
          <p:cNvSpPr/>
          <p:nvPr/>
        </p:nvSpPr>
        <p:spPr>
          <a:xfrm>
            <a:off x="9130381" y="409232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38775E3-BF38-E7D0-CCF5-372F9A507B2F}"/>
              </a:ext>
            </a:extLst>
          </p:cNvPr>
          <p:cNvSpPr/>
          <p:nvPr/>
        </p:nvSpPr>
        <p:spPr>
          <a:xfrm>
            <a:off x="9130381" y="389942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CE68BA5-E074-6AC4-A51E-CD3ABEE614C4}"/>
              </a:ext>
            </a:extLst>
          </p:cNvPr>
          <p:cNvSpPr/>
          <p:nvPr/>
        </p:nvSpPr>
        <p:spPr>
          <a:xfrm>
            <a:off x="9130381" y="370208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2D40C11B-4B9B-48AC-B94E-F60FBEAF8BBE}"/>
              </a:ext>
            </a:extLst>
          </p:cNvPr>
          <p:cNvSpPr/>
          <p:nvPr/>
        </p:nvSpPr>
        <p:spPr>
          <a:xfrm>
            <a:off x="9314565" y="427166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B9112D2-4FD2-63F6-BEAB-D1C3E621EAEC}"/>
              </a:ext>
            </a:extLst>
          </p:cNvPr>
          <p:cNvSpPr/>
          <p:nvPr/>
        </p:nvSpPr>
        <p:spPr>
          <a:xfrm>
            <a:off x="9314565" y="40796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2FE7E2CF-2992-E47A-B490-0D12D2A20F04}"/>
              </a:ext>
            </a:extLst>
          </p:cNvPr>
          <p:cNvSpPr/>
          <p:nvPr/>
        </p:nvSpPr>
        <p:spPr>
          <a:xfrm>
            <a:off x="9314565" y="388675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B124EC03-CF56-A485-284D-6A5B1FAAC342}"/>
              </a:ext>
            </a:extLst>
          </p:cNvPr>
          <p:cNvSpPr/>
          <p:nvPr/>
        </p:nvSpPr>
        <p:spPr>
          <a:xfrm>
            <a:off x="9131306" y="427523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32C27DDA-1603-A715-AC13-8AC7FD5814F7}"/>
              </a:ext>
            </a:extLst>
          </p:cNvPr>
          <p:cNvSpPr/>
          <p:nvPr/>
        </p:nvSpPr>
        <p:spPr>
          <a:xfrm>
            <a:off x="9142950" y="505155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5702FEE0-CAE1-3178-B504-16858D336144}"/>
              </a:ext>
            </a:extLst>
          </p:cNvPr>
          <p:cNvSpPr/>
          <p:nvPr/>
        </p:nvSpPr>
        <p:spPr>
          <a:xfrm>
            <a:off x="9142950" y="485865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F7F7786-72F7-15C5-FA50-4B6DFCE1FAB6}"/>
              </a:ext>
            </a:extLst>
          </p:cNvPr>
          <p:cNvSpPr/>
          <p:nvPr/>
        </p:nvSpPr>
        <p:spPr>
          <a:xfrm>
            <a:off x="9142950" y="466131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CEA09788-5500-9158-F497-994C80BB0CD7}"/>
              </a:ext>
            </a:extLst>
          </p:cNvPr>
          <p:cNvSpPr/>
          <p:nvPr/>
        </p:nvSpPr>
        <p:spPr>
          <a:xfrm>
            <a:off x="9142950" y="446840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3C975756-A0C3-4DC3-387E-E1F3D42AB796}"/>
              </a:ext>
            </a:extLst>
          </p:cNvPr>
          <p:cNvSpPr/>
          <p:nvPr/>
        </p:nvSpPr>
        <p:spPr>
          <a:xfrm>
            <a:off x="8936476" y="44957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CE0134E0-38C9-BCF1-33B5-5EB26B009A79}"/>
              </a:ext>
            </a:extLst>
          </p:cNvPr>
          <p:cNvSpPr/>
          <p:nvPr/>
        </p:nvSpPr>
        <p:spPr>
          <a:xfrm>
            <a:off x="8752292" y="488358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8AF7862-DFDC-3257-5971-37AD21972ED9}"/>
              </a:ext>
            </a:extLst>
          </p:cNvPr>
          <p:cNvSpPr/>
          <p:nvPr/>
        </p:nvSpPr>
        <p:spPr>
          <a:xfrm>
            <a:off x="8752292" y="469067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16A66A8-50E0-E965-6DAD-22FC6178F723}"/>
              </a:ext>
            </a:extLst>
          </p:cNvPr>
          <p:cNvSpPr/>
          <p:nvPr/>
        </p:nvSpPr>
        <p:spPr>
          <a:xfrm>
            <a:off x="8752292" y="449333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07D3A38-40AB-D725-B14B-8E8A0EAB5219}"/>
              </a:ext>
            </a:extLst>
          </p:cNvPr>
          <p:cNvSpPr/>
          <p:nvPr/>
        </p:nvSpPr>
        <p:spPr>
          <a:xfrm>
            <a:off x="8936476" y="506292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DC75FC29-A064-A08E-D5C6-8E6A71CDE0AE}"/>
              </a:ext>
            </a:extLst>
          </p:cNvPr>
          <p:cNvSpPr/>
          <p:nvPr/>
        </p:nvSpPr>
        <p:spPr>
          <a:xfrm>
            <a:off x="8936476" y="48709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A7A7743-D056-5E6F-2D74-40D15997C086}"/>
              </a:ext>
            </a:extLst>
          </p:cNvPr>
          <p:cNvSpPr/>
          <p:nvPr/>
        </p:nvSpPr>
        <p:spPr>
          <a:xfrm>
            <a:off x="8936476" y="46780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0FFEFB8C-2088-0685-F4C3-5E4A9CCE53CA}"/>
              </a:ext>
            </a:extLst>
          </p:cNvPr>
          <p:cNvSpPr/>
          <p:nvPr/>
        </p:nvSpPr>
        <p:spPr>
          <a:xfrm>
            <a:off x="8753217" y="506649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Content Placeholder 2">
            <a:extLst>
              <a:ext uri="{FF2B5EF4-FFF2-40B4-BE49-F238E27FC236}">
                <a16:creationId xmlns:a16="http://schemas.microsoft.com/office/drawing/2014/main" id="{371F5A04-71E8-F774-42ED-BCE11B03A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804DA9-93D3-E619-9F11-3EB5B03B30C5}"/>
              </a:ext>
            </a:extLst>
          </p:cNvPr>
          <p:cNvSpPr txBox="1"/>
          <p:nvPr/>
        </p:nvSpPr>
        <p:spPr>
          <a:xfrm>
            <a:off x="4574515" y="5232392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8DAD9-4FF8-2CF7-7773-2DD5B9E97004}"/>
              </a:ext>
            </a:extLst>
          </p:cNvPr>
          <p:cNvSpPr txBox="1"/>
          <p:nvPr/>
        </p:nvSpPr>
        <p:spPr>
          <a:xfrm>
            <a:off x="4666395" y="2742345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F8A1E0-3C49-AE97-015F-A0F096718772}"/>
              </a:ext>
            </a:extLst>
          </p:cNvPr>
          <p:cNvSpPr txBox="1"/>
          <p:nvPr/>
        </p:nvSpPr>
        <p:spPr>
          <a:xfrm>
            <a:off x="9130381" y="5336987"/>
            <a:ext cx="21031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Cluster 3</a:t>
            </a:r>
          </a:p>
        </p:txBody>
      </p:sp>
    </p:spTree>
    <p:extLst>
      <p:ext uri="{BB962C8B-B14F-4D97-AF65-F5344CB8AC3E}">
        <p14:creationId xmlns:p14="http://schemas.microsoft.com/office/powerpoint/2010/main" val="71800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predicted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83654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83654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304301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304301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324949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324949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45596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45596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66243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66243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86891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86891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324949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324949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345596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345596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324949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324949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45596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45596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407538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428186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42359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63006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66243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86891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66243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72672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72672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72672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72672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72672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72672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52025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69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predicted label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each dimension separately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238575" y="5204735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460025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460025" y="507560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666499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666499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872973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872973" y="507560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3079447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3079447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285921" y="513895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285921" y="5075609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492395" y="507560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492395" y="5138956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499" y="520298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735324" y="513109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941798" y="51310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2973" y="520298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872973" y="526302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872973" y="500915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3079447" y="50091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3079447" y="526302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698869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905343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2047077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253551" y="513895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447" y="519899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5921" y="519899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148272" y="512711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375443" y="51389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393372" y="507215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387279" y="523369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375443" y="529035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385619" y="53441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296014" y="532843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167471" y="513895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16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histogram of points with predicted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7906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histogram of points with predicted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Is it true that “pruning” away the outliers removes all incorrect points?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F0C075-3C05-3FA3-68A1-A2DF04334D89}"/>
              </a:ext>
            </a:extLst>
          </p:cNvPr>
          <p:cNvCxnSpPr>
            <a:cxnSpLocks/>
          </p:cNvCxnSpPr>
          <p:nvPr/>
        </p:nvCxnSpPr>
        <p:spPr>
          <a:xfrm flipH="1">
            <a:off x="8172921" y="3876761"/>
            <a:ext cx="1983840" cy="234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DF662B-2E4D-49F6-19F0-E5D38E92742F}"/>
              </a:ext>
            </a:extLst>
          </p:cNvPr>
          <p:cNvSpPr/>
          <p:nvPr/>
        </p:nvSpPr>
        <p:spPr>
          <a:xfrm>
            <a:off x="1389529" y="3429000"/>
            <a:ext cx="3173506" cy="29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73625A-1C77-4E43-38B4-D7481B899918}"/>
              </a:ext>
            </a:extLst>
          </p:cNvPr>
          <p:cNvCxnSpPr>
            <a:cxnSpLocks/>
          </p:cNvCxnSpPr>
          <p:nvPr/>
        </p:nvCxnSpPr>
        <p:spPr>
          <a:xfrm>
            <a:off x="8160797" y="3673275"/>
            <a:ext cx="2274121" cy="2469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573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Is it true that “pruning” away the outliers removes all incorrect points? </a:t>
            </a:r>
            <a:r>
              <a:rPr lang="en-US" dirty="0">
                <a:solidFill>
                  <a:srgbClr val="FF0000"/>
                </a:solidFill>
              </a:rPr>
              <a:t>NO!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F0C075-3C05-3FA3-68A1-A2DF04334D89}"/>
              </a:ext>
            </a:extLst>
          </p:cNvPr>
          <p:cNvCxnSpPr>
            <a:cxnSpLocks/>
          </p:cNvCxnSpPr>
          <p:nvPr/>
        </p:nvCxnSpPr>
        <p:spPr>
          <a:xfrm flipH="1">
            <a:off x="8172921" y="3876761"/>
            <a:ext cx="1983840" cy="234184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EDF662B-2E4D-49F6-19F0-E5D38E92742F}"/>
              </a:ext>
            </a:extLst>
          </p:cNvPr>
          <p:cNvSpPr/>
          <p:nvPr/>
        </p:nvSpPr>
        <p:spPr>
          <a:xfrm>
            <a:off x="1389529" y="3429000"/>
            <a:ext cx="3173506" cy="29180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73625A-1C77-4E43-38B4-D7481B899918}"/>
              </a:ext>
            </a:extLst>
          </p:cNvPr>
          <p:cNvCxnSpPr>
            <a:cxnSpLocks/>
          </p:cNvCxnSpPr>
          <p:nvPr/>
        </p:nvCxnSpPr>
        <p:spPr>
          <a:xfrm>
            <a:off x="8160797" y="3673275"/>
            <a:ext cx="2274121" cy="24696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31547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Consider the points with label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35648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356483" y="488128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562957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562957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769431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769431" y="3429000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975905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975905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182379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182379" y="3742765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388853" y="488128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388853" y="507419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769431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769431" y="576402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975905" y="576402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975905" y="595693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769431" y="557201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769431" y="537911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975905" y="5379111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975905" y="3563921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595327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801801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943535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150009" y="5074194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182379" y="595294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388853" y="3541444"/>
            <a:ext cx="137650" cy="131559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182379" y="576004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246667" y="500841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246667" y="481550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246667" y="461816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246667" y="442526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246667" y="423325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246667" y="404034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9040193" y="44526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13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Consider each label and each dimension separately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Our approach</a:t>
            </a:r>
            <a:r>
              <a:rPr lang="en-US" dirty="0"/>
              <a:t>: Use ideas from robust mean estimation</a:t>
            </a:r>
          </a:p>
          <a:p>
            <a:pPr>
              <a:buClr>
                <a:schemeClr val="tx1"/>
              </a:buClr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0E571A9-0D79-1A5A-EDAB-389A49483A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91" y="3678289"/>
            <a:ext cx="4393664" cy="27160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4CD33D-2F47-6638-ABD8-EC274CEA9E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3193" y="3678289"/>
            <a:ext cx="2533170" cy="23766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83A6E6-4EBD-B795-7D45-FE1A0C6254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95494" y="3777890"/>
            <a:ext cx="1636132" cy="23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65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For a certain task </a:t>
            </a:r>
            <a:r>
              <a:rPr lang="en-US"/>
              <a:t>and input</a:t>
            </a:r>
            <a:r>
              <a:rPr lang="en-US" dirty="0"/>
              <a:t>, algorithm is given advice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Advice could be “good”, advice could be “bad”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B05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Goal</a:t>
            </a:r>
            <a:r>
              <a:rPr lang="en-US" dirty="0"/>
              <a:t>: “Good” performance if the advice is good, “normal” performance if the advice is bad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714669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“far”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074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1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“far”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detect handle this case by “pruning” the distribution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43A28FE9-4274-D0B8-ED24-2413F2C17A31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13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“close”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3699155" y="47953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3699155" y="46024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3699155" y="440512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3699155" y="421221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3699155" y="402020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3699155" y="3827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3492681" y="479537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976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Case 2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“close” to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cannot heavily affect the empirical mean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2" y="3003535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3699155" y="4795371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3699155" y="460246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3699155" y="4405124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3699155" y="421221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3699155" y="4020209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3699155" y="3827302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3492681" y="479537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1B927236-380B-1C71-60C0-3CEDF674739A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232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Find the mean of the shortest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fraction of the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Algorithmic Intuition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CE8B982-C062-9513-B68B-FCB51965CBDC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90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Find the mean of the shortest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dirty="0"/>
                  <a:t> fraction of the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C5B3A0-2B63-8D2D-209D-A793DC6409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7318" y="2492189"/>
            <a:ext cx="5785046" cy="424030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1B7D907-DCAE-EC1F-5A3C-86080B9210C5}"/>
              </a:ext>
            </a:extLst>
          </p:cNvPr>
          <p:cNvSpPr/>
          <p:nvPr/>
        </p:nvSpPr>
        <p:spPr>
          <a:xfrm>
            <a:off x="1917934" y="4717002"/>
            <a:ext cx="7754982" cy="81422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184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Robust mean estimation gives additive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error to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location</a:t>
                </a:r>
                <a:r>
                  <a:rPr lang="en-US" dirty="0"/>
                  <a:t> of the mean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does this affect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cost?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 Overview</a:t>
            </a:r>
          </a:p>
        </p:txBody>
      </p:sp>
    </p:spTree>
    <p:extLst>
      <p:ext uri="{BB962C8B-B14F-4D97-AF65-F5344CB8AC3E}">
        <p14:creationId xmlns:p14="http://schemas.microsoft.com/office/powerpoint/2010/main" val="2065650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Analysis</a:t>
                </a:r>
                <a:r>
                  <a:rPr lang="en-US" dirty="0"/>
                  <a:t>: Robust mean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-means clustering cost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Consider each label and each dimension separately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/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8FD82-8FD0-7B04-E317-12CCABF8C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121" y="3216624"/>
                <a:ext cx="198515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/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B4234E-C08A-6398-F794-73D4E2271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1208" y="3124291"/>
                <a:ext cx="1985155" cy="461665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8D0660A-69D6-1452-1832-D98202999FD0}"/>
              </a:ext>
            </a:extLst>
          </p:cNvPr>
          <p:cNvCxnSpPr/>
          <p:nvPr/>
        </p:nvCxnSpPr>
        <p:spPr>
          <a:xfrm>
            <a:off x="1032387" y="5240594"/>
            <a:ext cx="9497961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95B39B1-5D6B-961D-DB7B-BCDBA59EE4C3}"/>
              </a:ext>
            </a:extLst>
          </p:cNvPr>
          <p:cNvSpPr/>
          <p:nvPr/>
        </p:nvSpPr>
        <p:spPr>
          <a:xfrm>
            <a:off x="225383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B5F66B-1A8D-0117-E0D2-5AC07C3CBF73}"/>
              </a:ext>
            </a:extLst>
          </p:cNvPr>
          <p:cNvSpPr/>
          <p:nvPr/>
        </p:nvSpPr>
        <p:spPr>
          <a:xfrm>
            <a:off x="2253837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05E4B8-D91D-91A6-EA7C-4F42BE935F55}"/>
              </a:ext>
            </a:extLst>
          </p:cNvPr>
          <p:cNvSpPr/>
          <p:nvPr/>
        </p:nvSpPr>
        <p:spPr>
          <a:xfrm>
            <a:off x="2460311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024A3F-5AFF-DCEE-7CD5-0D902BF0BAA6}"/>
              </a:ext>
            </a:extLst>
          </p:cNvPr>
          <p:cNvSpPr/>
          <p:nvPr/>
        </p:nvSpPr>
        <p:spPr>
          <a:xfrm>
            <a:off x="2460311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0E8E092-6CE9-7299-C2E1-000AF8A672D3}"/>
              </a:ext>
            </a:extLst>
          </p:cNvPr>
          <p:cNvSpPr/>
          <p:nvPr/>
        </p:nvSpPr>
        <p:spPr>
          <a:xfrm>
            <a:off x="2666785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92A644F-8536-F066-DBC7-91891D2CED09}"/>
              </a:ext>
            </a:extLst>
          </p:cNvPr>
          <p:cNvSpPr/>
          <p:nvPr/>
        </p:nvSpPr>
        <p:spPr>
          <a:xfrm>
            <a:off x="2666785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CBFDC33-5A40-604F-7533-0E2D20D9E026}"/>
              </a:ext>
            </a:extLst>
          </p:cNvPr>
          <p:cNvSpPr/>
          <p:nvPr/>
        </p:nvSpPr>
        <p:spPr>
          <a:xfrm>
            <a:off x="2873259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33190C1-BB9D-B2EC-2341-DF0AD504CDBF}"/>
              </a:ext>
            </a:extLst>
          </p:cNvPr>
          <p:cNvSpPr/>
          <p:nvPr/>
        </p:nvSpPr>
        <p:spPr>
          <a:xfrm>
            <a:off x="2873259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EAF2FAE-21C7-0310-38FC-48956452FA9E}"/>
              </a:ext>
            </a:extLst>
          </p:cNvPr>
          <p:cNvSpPr/>
          <p:nvPr/>
        </p:nvSpPr>
        <p:spPr>
          <a:xfrm>
            <a:off x="3079733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508E533-C938-D1F2-476E-0868E9F222F2}"/>
              </a:ext>
            </a:extLst>
          </p:cNvPr>
          <p:cNvSpPr/>
          <p:nvPr/>
        </p:nvSpPr>
        <p:spPr>
          <a:xfrm>
            <a:off x="3079733" y="478900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5AC1444-F686-6735-B640-24AF8EC4839C}"/>
              </a:ext>
            </a:extLst>
          </p:cNvPr>
          <p:cNvSpPr/>
          <p:nvPr/>
        </p:nvSpPr>
        <p:spPr>
          <a:xfrm>
            <a:off x="3286207" y="4788999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82F0-D292-994B-40F4-BDD7267D62DD}"/>
              </a:ext>
            </a:extLst>
          </p:cNvPr>
          <p:cNvSpPr/>
          <p:nvPr/>
        </p:nvSpPr>
        <p:spPr>
          <a:xfrm>
            <a:off x="3286207" y="498190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9BCB48B-DDCE-86CA-6D4F-40B40AFF8F45}"/>
              </a:ext>
            </a:extLst>
          </p:cNvPr>
          <p:cNvSpPr/>
          <p:nvPr/>
        </p:nvSpPr>
        <p:spPr>
          <a:xfrm>
            <a:off x="2666785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E3CA9-7AE4-B1F8-F938-52E7C51C10E5}"/>
              </a:ext>
            </a:extLst>
          </p:cNvPr>
          <p:cNvSpPr/>
          <p:nvPr/>
        </p:nvSpPr>
        <p:spPr>
          <a:xfrm>
            <a:off x="2666785" y="4398753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B276065-89D6-0818-B81B-9650191DA5E4}"/>
              </a:ext>
            </a:extLst>
          </p:cNvPr>
          <p:cNvSpPr/>
          <p:nvPr/>
        </p:nvSpPr>
        <p:spPr>
          <a:xfrm>
            <a:off x="2873259" y="4398752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D029702-05BB-E1CE-2362-E32CAB8BED4B}"/>
              </a:ext>
            </a:extLst>
          </p:cNvPr>
          <p:cNvSpPr/>
          <p:nvPr/>
        </p:nvSpPr>
        <p:spPr>
          <a:xfrm>
            <a:off x="2873259" y="4591660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498DE26-74B8-7055-8B47-B7491C6C111D}"/>
              </a:ext>
            </a:extLst>
          </p:cNvPr>
          <p:cNvSpPr/>
          <p:nvPr/>
        </p:nvSpPr>
        <p:spPr>
          <a:xfrm>
            <a:off x="2666785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FC55F50-022B-E8B5-757E-8E1F98547023}"/>
              </a:ext>
            </a:extLst>
          </p:cNvPr>
          <p:cNvSpPr/>
          <p:nvPr/>
        </p:nvSpPr>
        <p:spPr>
          <a:xfrm>
            <a:off x="2666785" y="401383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DF211D6E-11D6-7610-BFBD-D8BCCEA36F85}"/>
              </a:ext>
            </a:extLst>
          </p:cNvPr>
          <p:cNvSpPr/>
          <p:nvPr/>
        </p:nvSpPr>
        <p:spPr>
          <a:xfrm>
            <a:off x="2873259" y="4013837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17B0A6-8814-8F6C-BB15-892D5BA64755}"/>
              </a:ext>
            </a:extLst>
          </p:cNvPr>
          <p:cNvSpPr/>
          <p:nvPr/>
        </p:nvSpPr>
        <p:spPr>
          <a:xfrm>
            <a:off x="2873259" y="420674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FD6DCF4-8EC7-2ADA-3E8D-7841DA317620}"/>
              </a:ext>
            </a:extLst>
          </p:cNvPr>
          <p:cNvSpPr/>
          <p:nvPr/>
        </p:nvSpPr>
        <p:spPr>
          <a:xfrm>
            <a:off x="3492681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C522D7E-8219-A5B3-E54E-C4AAEA75FA4C}"/>
              </a:ext>
            </a:extLst>
          </p:cNvPr>
          <p:cNvSpPr/>
          <p:nvPr/>
        </p:nvSpPr>
        <p:spPr>
          <a:xfrm>
            <a:off x="3699155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5BB321E-DF71-4A98-1A43-B999D32776EB}"/>
              </a:ext>
            </a:extLst>
          </p:cNvPr>
          <p:cNvSpPr/>
          <p:nvPr/>
        </p:nvSpPr>
        <p:spPr>
          <a:xfrm>
            <a:off x="1840889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5310C07-ECBA-AFB3-D71B-2913C213ABA1}"/>
              </a:ext>
            </a:extLst>
          </p:cNvPr>
          <p:cNvSpPr/>
          <p:nvPr/>
        </p:nvSpPr>
        <p:spPr>
          <a:xfrm>
            <a:off x="2047363" y="4981906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55CB2E43-B7F0-5CE2-20B3-DF980C6CC44C}"/>
              </a:ext>
            </a:extLst>
          </p:cNvPr>
          <p:cNvSpPr/>
          <p:nvPr/>
        </p:nvSpPr>
        <p:spPr>
          <a:xfrm>
            <a:off x="3079733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2BC45DF-CA9A-2BD7-8C09-69A771F59E10}"/>
              </a:ext>
            </a:extLst>
          </p:cNvPr>
          <p:cNvSpPr/>
          <p:nvPr/>
        </p:nvSpPr>
        <p:spPr>
          <a:xfrm>
            <a:off x="3286207" y="4587675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A2C3FAA-95D8-4C42-1054-A80B7ADC8EE9}"/>
              </a:ext>
            </a:extLst>
          </p:cNvPr>
          <p:cNvSpPr/>
          <p:nvPr/>
        </p:nvSpPr>
        <p:spPr>
          <a:xfrm>
            <a:off x="3079733" y="4394768"/>
            <a:ext cx="137650" cy="131559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9537035C-B50D-7D0B-BE85-6E8724045D55}"/>
              </a:ext>
            </a:extLst>
          </p:cNvPr>
          <p:cNvSpPr/>
          <p:nvPr/>
        </p:nvSpPr>
        <p:spPr>
          <a:xfrm>
            <a:off x="9144021" y="4916127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AA6F4A2-54FB-5B62-9983-506166279205}"/>
              </a:ext>
            </a:extLst>
          </p:cNvPr>
          <p:cNvSpPr/>
          <p:nvPr/>
        </p:nvSpPr>
        <p:spPr>
          <a:xfrm>
            <a:off x="9144021" y="472322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6B49042-25CA-A94A-7B5D-5CEA3689FEBC}"/>
              </a:ext>
            </a:extLst>
          </p:cNvPr>
          <p:cNvSpPr/>
          <p:nvPr/>
        </p:nvSpPr>
        <p:spPr>
          <a:xfrm>
            <a:off x="9144021" y="4525880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2BF1F4D-BC44-1158-53CA-A065E23C4680}"/>
              </a:ext>
            </a:extLst>
          </p:cNvPr>
          <p:cNvSpPr/>
          <p:nvPr/>
        </p:nvSpPr>
        <p:spPr>
          <a:xfrm>
            <a:off x="9144021" y="4332973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1ED5C66-3A92-DEC7-8004-2CE1C5531937}"/>
              </a:ext>
            </a:extLst>
          </p:cNvPr>
          <p:cNvSpPr/>
          <p:nvPr/>
        </p:nvSpPr>
        <p:spPr>
          <a:xfrm>
            <a:off x="9144021" y="4140965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B9DE529-7A69-A5A5-BCF7-2EDD80FA2D32}"/>
              </a:ext>
            </a:extLst>
          </p:cNvPr>
          <p:cNvSpPr/>
          <p:nvPr/>
        </p:nvSpPr>
        <p:spPr>
          <a:xfrm>
            <a:off x="9144021" y="3948058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584C4CD-0DBB-332A-31E9-003381912A32}"/>
              </a:ext>
            </a:extLst>
          </p:cNvPr>
          <p:cNvSpPr/>
          <p:nvPr/>
        </p:nvSpPr>
        <p:spPr>
          <a:xfrm>
            <a:off x="8937547" y="4916126"/>
            <a:ext cx="137650" cy="131559"/>
          </a:xfrm>
          <a:prstGeom prst="ellipse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2CE8B982-C062-9513-B68B-FCB51965CBDC}"/>
              </a:ext>
            </a:extLst>
          </p:cNvPr>
          <p:cNvSpPr/>
          <p:nvPr/>
        </p:nvSpPr>
        <p:spPr>
          <a:xfrm rot="16200000">
            <a:off x="2529136" y="4693330"/>
            <a:ext cx="619422" cy="199591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865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Analysis</a:t>
                </a:r>
                <a:r>
                  <a:rPr lang="en-US" dirty="0"/>
                  <a:t>: Robust mean gives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sz="2800" dirty="0"/>
                  <a:t>-approximation to the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cost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Lemma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 be sets of real numbers</a:t>
                </a:r>
                <a:r>
                  <a:rPr lang="en-US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8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</m:oMath>
                </a14:m>
                <a:r>
                  <a:rPr lang="en-US" sz="2800" dirty="0"/>
                  <a:t> be the means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800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7030A0"/>
                    </a:solidFill>
                  </a:rPr>
                  <a:t>[InabaKatohlImai94]</a:t>
                </a:r>
                <a:r>
                  <a:rPr lang="en-US" dirty="0"/>
                  <a:t>: 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Analysis Overview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F29E0-8B52-BCED-A736-F8F06B9546D5}"/>
                  </a:ext>
                </a:extLst>
              </p:cNvPr>
              <p:cNvSpPr txBox="1"/>
              <p:nvPr/>
            </p:nvSpPr>
            <p:spPr>
              <a:xfrm>
                <a:off x="2931459" y="3887827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(1+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F29E0-8B52-BCED-A736-F8F06B954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459" y="3887827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400E-2187-F18D-00CF-E612B3E69532}"/>
                  </a:ext>
                </a:extLst>
              </p:cNvPr>
              <p:cNvSpPr txBox="1"/>
              <p:nvPr/>
            </p:nvSpPr>
            <p:spPr>
              <a:xfrm>
                <a:off x="1846729" y="5655195"/>
                <a:ext cx="8265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87400E-2187-F18D-00CF-E612B3E69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729" y="5655195"/>
                <a:ext cx="8265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87294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D96739-9B80-E22F-C5DB-C98DAD3E2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954" y="1308847"/>
            <a:ext cx="5785046" cy="42403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5B4E78-47EC-C9A8-045B-DBE272B14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741"/>
            <a:ext cx="6454076" cy="4758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92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94775-D4F7-4290-7B3D-85E86CFF7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092" y="357628"/>
            <a:ext cx="8999063" cy="614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7490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19200" y="5683624"/>
                <a:ext cx="9932894" cy="735105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tx1"/>
                  </a:buClr>
                  <a:buNone/>
                </a:pPr>
                <a:r>
                  <a:rPr lang="en-US" dirty="0"/>
                  <a:t>“Find the best interval that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/>
                  <a:t> fraction of the points”</a:t>
                </a:r>
                <a:endParaRPr 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19200" y="5683624"/>
                <a:ext cx="9932894" cy="735105"/>
              </a:xfrm>
              <a:blipFill>
                <a:blip r:embed="rId3"/>
                <a:stretch>
                  <a:fillRect l="-1228" t="-13223" r="-1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 </a:t>
            </a:r>
            <a:r>
              <a:rPr lang="en-US" dirty="0">
                <a:solidFill>
                  <a:srgbClr val="7030A0"/>
                </a:solidFill>
              </a:rPr>
              <a:t>[NCN23]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E0A03F3-2B36-A3F6-FFE7-DE46BF5FC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075" y="1585912"/>
            <a:ext cx="117538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885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Additional Caveats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Assignment of each point to clusters after finding centers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𝑛𝑑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Dimensionality reduction to projects to lower-dimension space, use approximate nearest neighbors in lower-dimension space to assign points to clusters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767717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Limitations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Techniques specifically catered to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(coordinate-wise decomposition, robust mean estimation)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-median clustering?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D98E6766-8130-65F5-CDE9-14851EBA01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570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5757770"/>
            <a:ext cx="9932894" cy="735105"/>
          </a:xfrm>
        </p:spPr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dirty="0"/>
              <a:t>“Sample, prune, and find the geometric median, e.g., </a:t>
            </a:r>
            <a:r>
              <a:rPr lang="en-US" dirty="0">
                <a:solidFill>
                  <a:srgbClr val="7030A0"/>
                </a:solidFill>
              </a:rPr>
              <a:t>[CLMPS16]</a:t>
            </a:r>
            <a:r>
              <a:rPr lang="en-US" dirty="0"/>
              <a:t>”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Algorithm </a:t>
            </a:r>
            <a:r>
              <a:rPr lang="en-US" dirty="0">
                <a:solidFill>
                  <a:srgbClr val="7030A0"/>
                </a:solidFill>
              </a:rPr>
              <a:t>[NCN23]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D2E0B5-E7D8-12C6-3891-8EB8349B5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94" y="1489091"/>
            <a:ext cx="11860306" cy="41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186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Case Study</a:t>
            </a:r>
            <a:r>
              <a:rPr lang="en-US" dirty="0"/>
              <a:t>: Spectral clustering on graphs varying over time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Dataset</a:t>
            </a:r>
            <a:r>
              <a:rPr lang="en-US" dirty="0"/>
              <a:t>: Internet router graph varying over the course of a year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Methodology</a:t>
            </a:r>
            <a:r>
              <a:rPr lang="en-US" dirty="0"/>
              <a:t>: Compare to standard benchmarks while using various natural predictors, i.e., noisily perturb true labels and compare to baselines as function of error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Experimental Results</a:t>
            </a:r>
          </a:p>
        </p:txBody>
      </p:sp>
    </p:spTree>
    <p:extLst>
      <p:ext uri="{BB962C8B-B14F-4D97-AF65-F5344CB8AC3E}">
        <p14:creationId xmlns:p14="http://schemas.microsoft.com/office/powerpoint/2010/main" val="425267717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9C3B4C-BAAC-1E5D-0880-7348F3534A3C}"/>
                  </a:ext>
                </a:extLst>
              </p:cNvPr>
              <p:cNvSpPr txBox="1"/>
              <p:nvPr/>
            </p:nvSpPr>
            <p:spPr>
              <a:xfrm>
                <a:off x="224266" y="5680956"/>
                <a:ext cx="11743467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00B050"/>
                    </a:solidFill>
                  </a:rPr>
                  <a:t>Conclusion</a:t>
                </a:r>
                <a:r>
                  <a:rPr lang="en-US" sz="2800" dirty="0"/>
                  <a:t>: Our algorithm (using predictor) outperforms benchmarks such 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++ for low error while staying competitive with high corruptions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9C3B4C-BAAC-1E5D-0880-7348F353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266" y="5680956"/>
                <a:ext cx="11743467" cy="954107"/>
              </a:xfrm>
              <a:prstGeom prst="rect">
                <a:avLst/>
              </a:prstGeom>
              <a:blipFill>
                <a:blip r:embed="rId3"/>
                <a:stretch>
                  <a:fillRect l="-1090" t="-6410" r="-779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A3A6EDB-E510-7A58-3F18-F5DB70B58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0153" y="565081"/>
            <a:ext cx="7334250" cy="51911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33B941-B78A-35AB-143E-3D08F81380F2}"/>
                  </a:ext>
                </a:extLst>
              </p:cNvPr>
              <p:cNvSpPr txBox="1"/>
              <p:nvPr/>
            </p:nvSpPr>
            <p:spPr>
              <a:xfrm>
                <a:off x="1496045" y="103416"/>
                <a:ext cx="919990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400" dirty="0">
                    <a:solidFill>
                      <a:srgbClr val="00B050"/>
                    </a:solidFill>
                  </a:rPr>
                  <a:t>Dataset</a:t>
                </a:r>
                <a:r>
                  <a:rPr lang="en-US" sz="2400" dirty="0"/>
                  <a:t>: Internet router graph varying over the course of a year,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733B941-B78A-35AB-143E-3D08F8138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6045" y="103416"/>
                <a:ext cx="9199907" cy="461665"/>
              </a:xfrm>
              <a:prstGeom prst="rect">
                <a:avLst/>
              </a:prstGeom>
              <a:blipFill>
                <a:blip r:embed="rId5"/>
                <a:stretch>
                  <a:fillRect l="-99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14045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NP-hard</a:t>
                </a:r>
                <a:r>
                  <a:rPr lang="en-US" dirty="0"/>
                  <a:t> to even approximate within a factor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1.07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7030A0"/>
                    </a:solidFill>
                  </a:rPr>
                  <a:t>[Cohen-AddadC.S.20, LeeSchmidtWright17]</a:t>
                </a: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Main result </a:t>
                </a:r>
                <a:r>
                  <a:rPr lang="en-US" dirty="0">
                    <a:solidFill>
                      <a:srgbClr val="7030A0"/>
                    </a:solidFill>
                  </a:rPr>
                  <a:t>[EFSW</a:t>
                </a:r>
                <a:r>
                  <a:rPr lang="en-US" dirty="0">
                    <a:solidFill>
                      <a:srgbClr val="FF0000"/>
                    </a:solidFill>
                  </a:rPr>
                  <a:t>Z</a:t>
                </a:r>
                <a:r>
                  <a:rPr lang="en-US" dirty="0">
                    <a:solidFill>
                      <a:srgbClr val="7030A0"/>
                    </a:solidFill>
                  </a:rPr>
                  <a:t>22]</a:t>
                </a:r>
                <a:r>
                  <a:rPr lang="en-US" dirty="0"/>
                  <a:t>: Algorithm that outputs a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approximate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-means clustering in nearly linear time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Handles clustering with </a:t>
                </a:r>
                <a:r>
                  <a:rPr lang="en-US" i="1" dirty="0">
                    <a:solidFill>
                      <a:srgbClr val="00B050"/>
                    </a:solidFill>
                  </a:rPr>
                  <a:t>outliers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 enough to blindly follow predictions!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Our approach</a:t>
                </a:r>
                <a:r>
                  <a:rPr lang="en-US" dirty="0"/>
                  <a:t>: Use ideas from robust mean estimation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1109215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Related work</a:t>
                </a:r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Semi-supervised active clustering (SSAC) framework: Same cluster queries, </a:t>
                </a:r>
                <a:r>
                  <a:rPr lang="en-US" dirty="0">
                    <a:solidFill>
                      <a:srgbClr val="7030A0"/>
                    </a:solidFill>
                  </a:rPr>
                  <a:t>[AKB16]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[KG17]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[MS17]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[GHS18]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7030A0"/>
                    </a:solidFill>
                  </a:rPr>
                  <a:t>[ABJK18]</a:t>
                </a:r>
                <a:r>
                  <a:rPr lang="en-US" dirty="0"/>
                  <a:t>, …, correlation clustering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Future directions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Spectral clustering? </a:t>
                </a:r>
                <a:r>
                  <a:rPr lang="en-US" dirty="0">
                    <a:solidFill>
                      <a:srgbClr val="FF0000"/>
                    </a:solidFill>
                  </a:rPr>
                  <a:t>(Talk to me!!)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Other predictors (multiple labels per point), relationship with robust statistics, minimizing the number of queries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Algorithms for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-clustering,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func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Algorithms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-metrics,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func>
                              <m:func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limLow>
                                  <m:limLow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e>
                                  <m:lim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lim>
                                </m:limLow>
                              </m:fName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</m:e>
                            </m:func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447" y="1547718"/>
                <a:ext cx="11403106" cy="5122023"/>
              </a:xfrm>
              <a:blipFill>
                <a:blip r:embed="rId3"/>
                <a:stretch>
                  <a:fillRect l="-963" t="-2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…and Beyond!</a:t>
            </a:r>
          </a:p>
        </p:txBody>
      </p:sp>
      <p:pic>
        <p:nvPicPr>
          <p:cNvPr id="2" name="Picture 2" descr="Image result for thank you">
            <a:extLst>
              <a:ext uri="{FF2B5EF4-FFF2-40B4-BE49-F238E27FC236}">
                <a16:creationId xmlns:a16="http://schemas.microsoft.com/office/drawing/2014/main" id="{D1B043B1-4D35-4F01-817E-F55FC16C7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" r="5" b="5"/>
          <a:stretch/>
        </p:blipFill>
        <p:spPr bwMode="auto">
          <a:xfrm>
            <a:off x="8813154" y="181542"/>
            <a:ext cx="2834349" cy="159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2756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Learning Augmented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-Means 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6E6CEA-9B72-09DA-7E6A-D7C5CA84D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1524000" y="905547"/>
                <a:ext cx="9144000" cy="2387600"/>
              </a:xfrm>
              <a:blipFill>
                <a:blip r:embed="rId3"/>
                <a:stretch>
                  <a:fillRect l="-3200" r="-4667" b="-15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ubtitle 2">
            <a:extLst>
              <a:ext uri="{FF2B5EF4-FFF2-40B4-BE49-F238E27FC236}">
                <a16:creationId xmlns:a16="http://schemas.microsoft.com/office/drawing/2014/main" id="{6425AA29-FA2E-25B6-73ED-A23659725F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94112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Samson Zhou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7E8F24-5989-C94F-28B0-8A8272E2E1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295" y="4661600"/>
            <a:ext cx="1175409" cy="16404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C5D2EC-222C-E890-D322-823A81912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078" y="109752"/>
            <a:ext cx="3829050" cy="1190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43D6F1-E37B-6779-79C9-31ED6848A2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1246" y="213310"/>
            <a:ext cx="819592" cy="9835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8A398C-6DA0-9E0C-9957-49BC056DB5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15" y="3426279"/>
            <a:ext cx="4315856" cy="33018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BF8AAD-3724-0AC5-4737-5B48DF3762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1864" y="3729840"/>
            <a:ext cx="1688974" cy="269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449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data structures</a:t>
            </a:r>
            <a:r>
              <a:rPr lang="en-US" dirty="0"/>
              <a:t>: Bloom filters with lower false positive rates </a:t>
            </a:r>
            <a:r>
              <a:rPr lang="en-US" dirty="0">
                <a:solidFill>
                  <a:srgbClr val="7030A0"/>
                </a:solidFill>
              </a:rPr>
              <a:t>[Mitzenmacher18], </a:t>
            </a:r>
            <a:r>
              <a:rPr lang="en-US" dirty="0"/>
              <a:t>Binary search </a:t>
            </a:r>
            <a:r>
              <a:rPr lang="en-US" dirty="0">
                <a:solidFill>
                  <a:srgbClr val="7030A0"/>
                </a:solidFill>
              </a:rPr>
              <a:t>[LinLuoWoodruff22]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space-accuracy tradeoff for streaming algorithms</a:t>
            </a:r>
            <a:r>
              <a:rPr lang="en-US" dirty="0"/>
              <a:t>: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Frequency estimation, e.g., </a:t>
            </a:r>
            <a:r>
              <a:rPr lang="en-US" dirty="0" err="1"/>
              <a:t>CountMin</a:t>
            </a:r>
            <a:r>
              <a:rPr lang="en-US" dirty="0"/>
              <a:t>, </a:t>
            </a:r>
            <a:r>
              <a:rPr lang="en-US" dirty="0" err="1"/>
              <a:t>CountSketch</a:t>
            </a: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[HsuIndykKatabiVakilian19]</a:t>
            </a:r>
            <a:r>
              <a:rPr lang="en-US" dirty="0"/>
              <a:t>, moment estimation, distinct elements </a:t>
            </a:r>
            <a:r>
              <a:rPr lang="en-US" dirty="0">
                <a:solidFill>
                  <a:srgbClr val="7030A0"/>
                </a:solidFill>
              </a:rPr>
              <a:t>[JiangLinRuanWoodruff20], </a:t>
            </a:r>
            <a:r>
              <a:rPr lang="en-US" dirty="0"/>
              <a:t>triangle counting</a:t>
            </a:r>
            <a:r>
              <a:rPr lang="en-US" dirty="0">
                <a:solidFill>
                  <a:srgbClr val="7030A0"/>
                </a:solidFill>
              </a:rPr>
              <a:t> [ChenEdenIndykLinNarayananRubinfeldSilwalWagnerWoodruffZhang22] 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size-accuracy tradeoff for sketching</a:t>
            </a:r>
            <a:r>
              <a:rPr lang="en-US" dirty="0"/>
              <a:t>: Low-rank approximation </a:t>
            </a:r>
            <a:r>
              <a:rPr lang="en-US" dirty="0">
                <a:solidFill>
                  <a:srgbClr val="7030A0"/>
                </a:solidFill>
              </a:rPr>
              <a:t>[IndykVakilianYuan19]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1389752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447" y="1547718"/>
            <a:ext cx="11403106" cy="512202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Warm-start to search algorithms</a:t>
            </a:r>
            <a:r>
              <a:rPr lang="en-US" dirty="0"/>
              <a:t>: Max-flow </a:t>
            </a:r>
            <a:r>
              <a:rPr lang="en-US" dirty="0">
                <a:solidFill>
                  <a:srgbClr val="7030A0"/>
                </a:solidFill>
              </a:rPr>
              <a:t>[ChenSilwalVakilianZhang22]</a:t>
            </a:r>
            <a:r>
              <a:rPr lang="en-US" dirty="0"/>
              <a:t>,</a:t>
            </a:r>
            <a:r>
              <a:rPr lang="en-US" dirty="0">
                <a:solidFill>
                  <a:srgbClr val="7030A0"/>
                </a:solidFill>
              </a:rPr>
              <a:t> [DaviesMoseleyVassilvitskiiWang23]</a:t>
            </a:r>
            <a:r>
              <a:rPr lang="en-US" dirty="0"/>
              <a:t>, matchings</a:t>
            </a:r>
            <a:r>
              <a:rPr lang="en-US" dirty="0">
                <a:solidFill>
                  <a:srgbClr val="7030A0"/>
                </a:solidFill>
              </a:rPr>
              <a:t> [DinitzImLavastidaMoseleyVassilvitskii21]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accuracy-sample complexity tradeoff</a:t>
            </a:r>
            <a:r>
              <a:rPr lang="en-US" dirty="0"/>
              <a:t>: Support size estimation </a:t>
            </a:r>
            <a:r>
              <a:rPr lang="en-US" dirty="0">
                <a:solidFill>
                  <a:srgbClr val="7030A0"/>
                </a:solidFill>
              </a:rPr>
              <a:t>[EdenIndykNarayananRubinfeldSilwalWagner21]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online algorithms</a:t>
            </a:r>
            <a:r>
              <a:rPr lang="en-US" dirty="0">
                <a:solidFill>
                  <a:srgbClr val="7030A0"/>
                </a:solidFill>
              </a:rPr>
              <a:t>:</a:t>
            </a:r>
            <a:r>
              <a:rPr lang="en-US" dirty="0"/>
              <a:t> Set cover </a:t>
            </a:r>
            <a:r>
              <a:rPr lang="en-US" dirty="0">
                <a:solidFill>
                  <a:srgbClr val="7030A0"/>
                </a:solidFill>
              </a:rPr>
              <a:t>[BamasMaggioriSvensson20]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[GrigorescuLinSilwalSong</a:t>
            </a:r>
            <a:r>
              <a:rPr lang="en-US" dirty="0">
                <a:solidFill>
                  <a:srgbClr val="FF0000"/>
                </a:solidFill>
              </a:rPr>
              <a:t>Zhou</a:t>
            </a:r>
            <a:r>
              <a:rPr lang="en-US" dirty="0">
                <a:solidFill>
                  <a:srgbClr val="7030A0"/>
                </a:solidFill>
              </a:rPr>
              <a:t>23]</a:t>
            </a:r>
            <a:r>
              <a:rPr lang="en-US" dirty="0"/>
              <a:t>, Scheduling </a:t>
            </a:r>
            <a:r>
              <a:rPr lang="en-US" dirty="0">
                <a:solidFill>
                  <a:srgbClr val="7030A0"/>
                </a:solidFill>
              </a:rPr>
              <a:t>[LattanziLavastidaMoseleyVassilvitskii20]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[ScullyGrosofMitzenmacher22]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Better privacy-utility tradeoffs for DP</a:t>
            </a:r>
            <a:r>
              <a:rPr lang="en-US" dirty="0"/>
              <a:t>: Quantile estimation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[KhodakAminDickVassilvitskii23]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FF0000"/>
                </a:solidFill>
              </a:rPr>
              <a:t>Beating NP-hardness?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ED97488-B314-40E3-99BA-181DF7601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Learning-Augmented Algorithms</a:t>
            </a:r>
          </a:p>
        </p:txBody>
      </p:sp>
    </p:spTree>
    <p:extLst>
      <p:ext uri="{BB962C8B-B14F-4D97-AF65-F5344CB8AC3E}">
        <p14:creationId xmlns:p14="http://schemas.microsoft.com/office/powerpoint/2010/main" val="191712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7CEC08-BBC7-C208-7FCF-6CD56FD30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8"/>
            <a:ext cx="12192000" cy="68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52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5E63587-2C08-B77F-EC3E-F94A7171E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</TotalTime>
  <Words>1951</Words>
  <Application>Microsoft Office PowerPoint</Application>
  <PresentationFormat>Widescreen</PresentationFormat>
  <Paragraphs>342</Paragraphs>
  <Slides>58</Slides>
  <Notes>42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Office Theme</vt:lpstr>
      <vt:lpstr>Learning Augmented Algorithms for k-Means Clustering</vt:lpstr>
      <vt:lpstr>Learning Augmented Algorithms for k-Means Clustering</vt:lpstr>
      <vt:lpstr>PowerPoint Presentation</vt:lpstr>
      <vt:lpstr>Learning-Augmented Algorithms</vt:lpstr>
      <vt:lpstr>PowerPoint Presentation</vt:lpstr>
      <vt:lpstr>Learning-Augmented Algorithms</vt:lpstr>
      <vt:lpstr>Learning-Augmented Algorithms</vt:lpstr>
      <vt:lpstr>PowerPoint Presentation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Learning-Augmented Clustering</vt:lpstr>
      <vt:lpstr>Predictor</vt:lpstr>
      <vt:lpstr>Theoretical Guarantee</vt:lpstr>
      <vt:lpstr>Naïve Approach Does Not Work</vt:lpstr>
      <vt:lpstr>Naïve Approach Does Not Work</vt:lpstr>
      <vt:lpstr>Naïve Approach Does Not Work</vt:lpstr>
      <vt:lpstr>Naïve Approach Does Not Work</vt:lpstr>
      <vt:lpstr>Precision and Recall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Algorithmic Intuition</vt:lpstr>
      <vt:lpstr>Algorithm</vt:lpstr>
      <vt:lpstr>Analysis Overview</vt:lpstr>
      <vt:lpstr>Analysis Overview</vt:lpstr>
      <vt:lpstr>Analysis Overview</vt:lpstr>
      <vt:lpstr>PowerPoint Presentation</vt:lpstr>
      <vt:lpstr>Algorithm [NCN23]</vt:lpstr>
      <vt:lpstr>Additional Caveats</vt:lpstr>
      <vt:lpstr>Limitations</vt:lpstr>
      <vt:lpstr>Algorithm [NCN23]</vt:lpstr>
      <vt:lpstr>Experimental Results</vt:lpstr>
      <vt:lpstr>PowerPoint Presentation</vt:lpstr>
      <vt:lpstr>Summary</vt:lpstr>
      <vt:lpstr>…and Beyond!</vt:lpstr>
      <vt:lpstr>Learning Augmented Algorithms for k-Means Clustering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Augmented Algorithms for k-Means Clustering</dc:title>
  <dc:creator>Samson Zhou</dc:creator>
  <cp:lastModifiedBy>Samson Zhou</cp:lastModifiedBy>
  <cp:revision>66</cp:revision>
  <dcterms:created xsi:type="dcterms:W3CDTF">2023-06-10T04:37:13Z</dcterms:created>
  <dcterms:modified xsi:type="dcterms:W3CDTF">2023-12-26T03:09:38Z</dcterms:modified>
</cp:coreProperties>
</file>