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3" r:id="rId2"/>
    <p:sldId id="852" r:id="rId3"/>
    <p:sldId id="260" r:id="rId4"/>
    <p:sldId id="763" r:id="rId5"/>
    <p:sldId id="826" r:id="rId6"/>
    <p:sldId id="830" r:id="rId7"/>
    <p:sldId id="832" r:id="rId8"/>
    <p:sldId id="834" r:id="rId9"/>
    <p:sldId id="769" r:id="rId10"/>
    <p:sldId id="767" r:id="rId11"/>
    <p:sldId id="835" r:id="rId12"/>
    <p:sldId id="836" r:id="rId13"/>
    <p:sldId id="838" r:id="rId14"/>
    <p:sldId id="837" r:id="rId15"/>
    <p:sldId id="840" r:id="rId16"/>
    <p:sldId id="839" r:id="rId17"/>
    <p:sldId id="841" r:id="rId18"/>
    <p:sldId id="843" r:id="rId19"/>
    <p:sldId id="844" r:id="rId20"/>
    <p:sldId id="845" r:id="rId21"/>
    <p:sldId id="849" r:id="rId22"/>
    <p:sldId id="847" r:id="rId23"/>
    <p:sldId id="850" r:id="rId24"/>
    <p:sldId id="876" r:id="rId25"/>
    <p:sldId id="877" r:id="rId26"/>
    <p:sldId id="878" r:id="rId27"/>
    <p:sldId id="861" r:id="rId28"/>
    <p:sldId id="855" r:id="rId29"/>
    <p:sldId id="856" r:id="rId30"/>
    <p:sldId id="857" r:id="rId31"/>
    <p:sldId id="858" r:id="rId32"/>
    <p:sldId id="859" r:id="rId33"/>
    <p:sldId id="860" r:id="rId34"/>
    <p:sldId id="862" r:id="rId35"/>
    <p:sldId id="863" r:id="rId36"/>
    <p:sldId id="865" r:id="rId37"/>
    <p:sldId id="866" r:id="rId38"/>
    <p:sldId id="868" r:id="rId39"/>
    <p:sldId id="867" r:id="rId40"/>
    <p:sldId id="869" r:id="rId41"/>
    <p:sldId id="870" r:id="rId42"/>
    <p:sldId id="871" r:id="rId43"/>
    <p:sldId id="872" r:id="rId44"/>
    <p:sldId id="873" r:id="rId45"/>
    <p:sldId id="875" r:id="rId46"/>
    <p:sldId id="874" r:id="rId47"/>
    <p:sldId id="879" r:id="rId48"/>
    <p:sldId id="880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>
      <p:cViewPr>
        <p:scale>
          <a:sx n="81" d="100"/>
          <a:sy n="81" d="100"/>
        </p:scale>
        <p:origin x="768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E44E-CFAD-027E-F941-8B23201BD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AB9FF-F977-D4EA-8ECE-8A769EFA5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904FA-D9BB-E904-8ECB-B851F8E05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939E4-3CD3-14A6-2406-030802EC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60BC4-B273-D213-81AA-61F678F6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2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90F3D-FD17-7A0A-8C06-0667577F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0694B-F5FC-0B96-45EE-CF6C08B19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562F0-1621-BEB0-F4E9-6DE3ECA5B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0222C-9E5E-19A7-EB05-F16D1D38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FF34F-55A3-DC93-5195-3689A54D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5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2AA5E-6B8D-FD6D-EA2E-C3DB38702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FC369-E51F-E923-A5EF-52DA2D875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79D49-3BDC-86FE-FFE7-1B6AD13A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96AD6-7D23-10CA-F3A3-7F02CE0C9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F2060-A1BF-382C-9558-D9537C36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7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412E-39C2-4755-327B-48E1B7E9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F83CF-1FEA-E314-EB05-BBC8541F1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A5359-99D0-5F4E-7E4A-7DE92CC9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80289-8742-EC32-3D9D-D482BD10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565FE-5B16-6521-2CD2-A29C6507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8346-8DB1-BC1C-19F7-F764AD837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8156C-53CF-40E1-78BB-6926C068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F377-BE3F-D590-1A1B-1B4349D96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C4B1-5542-5EF7-7900-54E1EFDB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63060-10FA-EFD6-6E71-7573DCBC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5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B10D-AAB5-E085-9C02-4697DBF8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EA395-666C-0A95-57AC-C12993C04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CA69E-FA50-571C-FFEE-9CE8EF43B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0CB66-EB52-DE79-38E5-6CCDC051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6C631-A242-4EF1-F2AB-7F1BBE13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D718D-B625-8B18-A76A-2FE1CC44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3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7239-7FEA-2D59-98BC-9D7AA32A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1B89C-6DEC-E8AE-66B9-D1152A062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DB016-6F4F-F4B6-7902-1732A198E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4794C-5B5B-5948-179D-F1C886354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8DB8D-BA6E-1F5E-288B-CD124C222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660BD-D4C9-3718-229F-9CEFCBA5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269C3-36FB-9602-244A-5040FA43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ECF5C-E2C3-FBE1-B618-18940C28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8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CDE7-BF4E-598C-3D7D-5DE32559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60EF6C-FE19-B3BF-FCE3-8072F4AF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4FEE2-4177-A12A-9AE4-43575E5C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93595-A763-9339-0E1F-303A1396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5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645B3-F1FD-8409-C665-F6255AD0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DA2D-44ED-935C-6F50-DA48CBF3C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AD34C-F48F-3E80-718C-04D26552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0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4E67-C1A8-E78D-E59E-CB3487A7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CFBC7-3BD0-3C49-E51D-EED0085FA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52DA6-E0FC-5DA6-C1BC-7AECE0134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1F9F7-ED75-D7FD-0EB8-42DB61D8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9FE63-023F-C7EA-2E97-9BC04CED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D97E3-ECD1-3AC0-C3E0-72FB0EE4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6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DAFD-582C-67DC-6FB1-8052EC41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6ACAC8-32EF-4779-2E3B-99CC0142B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1C360-BB7E-43AC-5131-B62789DA2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1A2CD-E2C7-3D96-94C4-E72BF926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4A593-6454-1F25-89E7-2C71CD1A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196A2-955B-02C4-C89D-365F2436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8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B3B9D-D885-9055-6D08-772CC615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65BF6-0F4E-96C3-1ECF-587124B28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FC6B9-0940-476B-7FF5-31692C887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B24-80A9-4B98-B016-FFCBC3C10F2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5C26E-B0B9-0A80-D1B1-010F586B6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C8496-5CE5-05DE-A964-33D4126CB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1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7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76.png"/><Relationship Id="rId5" Type="http://schemas.openxmlformats.org/officeDocument/2006/relationships/image" Target="../media/image41.png"/><Relationship Id="rId10" Type="http://schemas.openxmlformats.org/officeDocument/2006/relationships/image" Target="../media/image75.png"/><Relationship Id="rId4" Type="http://schemas.openxmlformats.org/officeDocument/2006/relationships/image" Target="../media/image39.png"/><Relationship Id="rId9" Type="http://schemas.openxmlformats.org/officeDocument/2006/relationships/image" Target="../media/image7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6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8246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#4 (Coupon Collector)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all possible outcomes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785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Chernoff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Useful variant of Bernstein’s inequality when the random variables are binary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Chernoff bounds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 1}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83976" y="4508358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𝛿𝜇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976" y="4508358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971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Multiplicative Error Chernoff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Chernoff bounds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 1}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 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E4804B-C23F-3271-2F1E-B97740D93997}"/>
                  </a:ext>
                </a:extLst>
              </p:cNvPr>
              <p:cNvSpPr txBox="1"/>
              <p:nvPr/>
            </p:nvSpPr>
            <p:spPr>
              <a:xfrm>
                <a:off x="1627094" y="5284083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𝛿𝜇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E4804B-C23F-3271-2F1E-B97740D93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5284083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264A6C-FE0B-11CD-8DA8-E7BBB95FA660}"/>
                  </a:ext>
                </a:extLst>
              </p:cNvPr>
              <p:cNvSpPr txBox="1"/>
              <p:nvPr/>
            </p:nvSpPr>
            <p:spPr>
              <a:xfrm>
                <a:off x="1627094" y="3940354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d>
                            <m:d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264A6C-FE0B-11CD-8DA8-E7BBB95FA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3940354"/>
                <a:ext cx="8937812" cy="12087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1004DB-8C46-54A8-AA1B-6088524C49E9}"/>
                  </a:ext>
                </a:extLst>
              </p:cNvPr>
              <p:cNvSpPr txBox="1"/>
              <p:nvPr/>
            </p:nvSpPr>
            <p:spPr>
              <a:xfrm>
                <a:off x="1627094" y="2731562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1004DB-8C46-54A8-AA1B-6088524C4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2731562"/>
                <a:ext cx="8937812" cy="1208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692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Use Case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that outputs a real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that is “correct”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, e.g.,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want to be correct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0.999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can we do?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2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914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Success Boosting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Chernoff bounds</a:t>
                </a:r>
                <a:r>
                  <a:rPr lang="en-US" dirty="0"/>
                  <a:t>: Run the algorithm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 and take the median. It will be correct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25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Median-of-Means Framework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estimate a hidden statistic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a dataset and 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Suppose each time we use the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it outputs a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Suppose we want to estimate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to accuracy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458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Median-of-Means Framework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estimate a hidden statistic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a dataset and 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Suppose each time we use the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it outputs a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Suppose we want to estimate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to accuracy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Accuracy boosting</a:t>
                </a:r>
                <a:r>
                  <a:rPr lang="en-US" dirty="0"/>
                  <a:t>: Repeat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times and take the </a:t>
                </a:r>
                <a:r>
                  <a:rPr lang="en-US" dirty="0">
                    <a:solidFill>
                      <a:srgbClr val="FF0000"/>
                    </a:solidFill>
                  </a:rPr>
                  <a:t>mean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Success boosting: </a:t>
                </a:r>
                <a:r>
                  <a:rPr lang="en-US" dirty="0"/>
                  <a:t>Find the </a:t>
                </a:r>
                <a:r>
                  <a:rPr lang="en-US" dirty="0">
                    <a:solidFill>
                      <a:srgbClr val="FF0000"/>
                    </a:solidFill>
                  </a:rPr>
                  <a:t>mean</a:t>
                </a:r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 and take the </a:t>
                </a:r>
                <a:r>
                  <a:rPr lang="en-US" dirty="0">
                    <a:solidFill>
                      <a:srgbClr val="FF0000"/>
                    </a:solidFill>
                  </a:rPr>
                  <a:t>median</a:t>
                </a:r>
                <a:r>
                  <a:rPr lang="en-US" dirty="0"/>
                  <a:t>, to be correct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079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“On average”, what is the largest number of times any outcome is rolled?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Fix a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the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otherwise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6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The total number of rolls with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Recall Chernoff bounds: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3 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67256-3296-9656-1A38-EF6EB832405D}"/>
                  </a:ext>
                </a:extLst>
              </p:cNvPr>
              <p:cNvSpPr txBox="1"/>
              <p:nvPr/>
            </p:nvSpPr>
            <p:spPr>
              <a:xfrm>
                <a:off x="1420905" y="3251515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67256-3296-9656-1A38-EF6EB8324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05" y="3251515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140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Recall we fixed a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3 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means that with probability at least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we will get fewer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3 </m:t>
                        </m:r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rolls with value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Union bound</a:t>
                </a:r>
                <a:r>
                  <a:rPr lang="en-US" dirty="0"/>
                  <a:t>: With probability at least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no outcome will be rolled more than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34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Today</a:t>
            </a:r>
            <a:r>
              <a:rPr lang="en-US" dirty="0"/>
              <a:t>: Email me the members/group name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Monday: </a:t>
            </a:r>
            <a:r>
              <a:rPr lang="en-US" dirty="0"/>
              <a:t>Labor Day, NO CLASS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Wednesday</a:t>
            </a:r>
            <a:r>
              <a:rPr lang="en-US" dirty="0"/>
              <a:t>: Sign-up for meetings to discuss proposed projects</a:t>
            </a:r>
          </a:p>
        </p:txBody>
      </p:sp>
    </p:spTree>
    <p:extLst>
      <p:ext uri="{BB962C8B-B14F-4D97-AF65-F5344CB8AC3E}">
        <p14:creationId xmlns:p14="http://schemas.microsoft.com/office/powerpoint/2010/main" val="985833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72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Suppose we have a number of files, how do we consistently store them in memory?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741" y="2698281"/>
            <a:ext cx="2683529" cy="3860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3E642-1C91-58D5-3657-DED0DB0EEFFB}"/>
              </a:ext>
            </a:extLst>
          </p:cNvPr>
          <p:cNvSpPr txBox="1"/>
          <p:nvPr/>
        </p:nvSpPr>
        <p:spPr>
          <a:xfrm>
            <a:off x="5629490" y="3563937"/>
            <a:ext cx="1557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Chunkai Fu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5AC7-067A-41F1-A525-3A9847D68274}"/>
              </a:ext>
            </a:extLst>
          </p:cNvPr>
          <p:cNvSpPr txBox="1"/>
          <p:nvPr/>
        </p:nvSpPr>
        <p:spPr>
          <a:xfrm>
            <a:off x="5752187" y="4160539"/>
            <a:ext cx="199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Ayesha Qamar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C46B-1A29-01C4-F367-B765BD6BFCA4}"/>
              </a:ext>
            </a:extLst>
          </p:cNvPr>
          <p:cNvSpPr txBox="1"/>
          <p:nvPr/>
        </p:nvSpPr>
        <p:spPr>
          <a:xfrm>
            <a:off x="5874817" y="4755852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Shima Salehi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56A79-56E5-B186-0AEA-1E1F970DA833}"/>
              </a:ext>
            </a:extLst>
          </p:cNvPr>
          <p:cNvSpPr txBox="1"/>
          <p:nvPr/>
        </p:nvSpPr>
        <p:spPr>
          <a:xfrm>
            <a:off x="5787607" y="5954941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Shuo</a:t>
            </a:r>
            <a:r>
              <a:rPr lang="en-US" sz="2400" dirty="0"/>
              <a:t> Xing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5270-DC05-6008-965F-114EB5C4A02D}"/>
              </a:ext>
            </a:extLst>
          </p:cNvPr>
          <p:cNvSpPr txBox="1"/>
          <p:nvPr/>
        </p:nvSpPr>
        <p:spPr>
          <a:xfrm>
            <a:off x="5590694" y="2967335"/>
            <a:ext cx="1923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Wenjing Chen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CFFB7F-380E-2652-499E-3F85455D12AE}"/>
              </a:ext>
            </a:extLst>
          </p:cNvPr>
          <p:cNvCxnSpPr>
            <a:stCxn id="9" idx="3"/>
          </p:cNvCxnSpPr>
          <p:nvPr/>
        </p:nvCxnSpPr>
        <p:spPr>
          <a:xfrm>
            <a:off x="7514554" y="3198168"/>
            <a:ext cx="1715660" cy="663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F26F1D-177C-EED4-E291-ED67F38391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87481" y="3794770"/>
            <a:ext cx="2038440" cy="48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3233D5-5EA8-7648-D7EB-BEE3A2A5D6C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751132" y="4391372"/>
            <a:ext cx="1434609" cy="237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22B346-6302-2626-EAA1-309259FD53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640044" y="4986685"/>
            <a:ext cx="1585877" cy="22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50621-CE1A-3048-BAC3-C7EC332A25D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204983" y="6046929"/>
            <a:ext cx="2130289" cy="13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D804F5-0BB1-21A6-E485-896200CD5163}"/>
              </a:ext>
            </a:extLst>
          </p:cNvPr>
          <p:cNvSpPr txBox="1"/>
          <p:nvPr/>
        </p:nvSpPr>
        <p:spPr>
          <a:xfrm>
            <a:off x="5703421" y="5354752"/>
            <a:ext cx="164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David Xiang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D9D0AF-69AC-61F5-2D79-42F8B906717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344896" y="5585585"/>
            <a:ext cx="1954956" cy="2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/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248887"/>
                <a:ext cx="4421090" cy="18437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If we hash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we require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to avoid collisions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8887"/>
                <a:ext cx="4421090" cy="1843732"/>
              </a:xfrm>
              <a:prstGeom prst="rect">
                <a:avLst/>
              </a:prstGeom>
              <a:blipFill>
                <a:blip r:embed="rId4"/>
                <a:stretch>
                  <a:fillRect l="-2483" t="-5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574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Dealing with Collisions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store multiple items in the same location as a linked list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the maximum number of collisions in a location is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then could traverse a linked list of size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for a query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Query runtime: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  <a:blipFill>
                <a:blip r:embed="rId2"/>
                <a:stretch>
                  <a:fillRect l="-1043" t="-2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FDBE32-6357-F58A-DF8C-0D6B94875308}"/>
                  </a:ext>
                </a:extLst>
              </p:cNvPr>
              <p:cNvSpPr txBox="1"/>
              <p:nvPr/>
            </p:nvSpPr>
            <p:spPr>
              <a:xfrm>
                <a:off x="-419100" y="2483147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Matthew</m:t>
                      </m:r>
                      <m: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Chang</m:t>
                      </m:r>
                      <m: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FDBE32-6357-F58A-DF8C-0D6B94875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9100" y="2483147"/>
                <a:ext cx="6096000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B1A3C1-5A10-92F1-B87D-D701154C26E6}"/>
                  </a:ext>
                </a:extLst>
              </p:cNvPr>
              <p:cNvSpPr/>
              <p:nvPr/>
            </p:nvSpPr>
            <p:spPr>
              <a:xfrm>
                <a:off x="4454852" y="2483147"/>
                <a:ext cx="1914525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Jung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Seo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B1A3C1-5A10-92F1-B87D-D701154C2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852" y="2483147"/>
                <a:ext cx="1914525" cy="461665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CDAB947-D875-EB5C-7FED-936D5FCA5080}"/>
              </a:ext>
            </a:extLst>
          </p:cNvPr>
          <p:cNvSpPr/>
          <p:nvPr/>
        </p:nvSpPr>
        <p:spPr>
          <a:xfrm>
            <a:off x="6369377" y="2483147"/>
            <a:ext cx="191452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Matthew Chang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F4D2F4-D63D-6512-7B70-CEB8D4FA7AE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854777" y="2713980"/>
            <a:ext cx="600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940E737-9B93-D8DF-F3E4-B5BF23032032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5494517" y="2862410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FCA02EEB-2C52-8119-8191-A5C3CF7DFD5D}"/>
              </a:ext>
            </a:extLst>
          </p:cNvPr>
          <p:cNvCxnSpPr>
            <a:cxnSpLocks/>
          </p:cNvCxnSpPr>
          <p:nvPr/>
        </p:nvCxnSpPr>
        <p:spPr>
          <a:xfrm rot="5400000">
            <a:off x="6451777" y="2862411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511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Collisions and Max Load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27222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no outcome will be rolled more than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27222"/>
              </a:xfrm>
              <a:blipFill>
                <a:blip r:embed="rId2"/>
                <a:stretch>
                  <a:fillRect l="-1043" t="-1183" b="-15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3248887"/>
                <a:ext cx="5580529" cy="18437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Worst case query time: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48887"/>
                <a:ext cx="5580529" cy="1843732"/>
              </a:xfrm>
              <a:prstGeom prst="rect">
                <a:avLst/>
              </a:prstGeom>
              <a:blipFill>
                <a:blip r:embed="rId3"/>
                <a:stretch>
                  <a:fillRect l="-1856" t="-5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290FD2-5A5B-71F6-EB15-C7FC01EC5E8D}"/>
                  </a:ext>
                </a:extLst>
              </p:cNvPr>
              <p:cNvSpPr/>
              <p:nvPr/>
            </p:nvSpPr>
            <p:spPr>
              <a:xfrm>
                <a:off x="3970758" y="4505448"/>
                <a:ext cx="1914525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Jung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Seo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290FD2-5A5B-71F6-EB15-C7FC01EC5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758" y="4505448"/>
                <a:ext cx="1914525" cy="461665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1FA9753B-CC09-0C55-C555-615BB973F921}"/>
              </a:ext>
            </a:extLst>
          </p:cNvPr>
          <p:cNvSpPr/>
          <p:nvPr/>
        </p:nvSpPr>
        <p:spPr>
          <a:xfrm>
            <a:off x="5885283" y="4505448"/>
            <a:ext cx="191452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Matthew Chang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5EA995-AA58-55B8-7018-1A5116356B0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370683" y="4736281"/>
            <a:ext cx="600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41DB4CC-4909-8FCE-A4DA-F28DFA0BDBB1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5010423" y="4884711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0F5A8299-925F-9C9C-470A-CDB0395502EB}"/>
              </a:ext>
            </a:extLst>
          </p:cNvPr>
          <p:cNvCxnSpPr>
            <a:cxnSpLocks/>
          </p:cNvCxnSpPr>
          <p:nvPr/>
        </p:nvCxnSpPr>
        <p:spPr>
          <a:xfrm rot="5400000">
            <a:off x="5967683" y="4884712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087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4342133" cy="4449669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query time,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to avoid collisions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query time,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with linked lists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4342133" cy="4449669"/>
              </a:xfrm>
              <a:blipFill>
                <a:blip r:embed="rId2"/>
                <a:stretch>
                  <a:fillRect l="-2528" t="-2192" r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741" y="2698281"/>
            <a:ext cx="2683529" cy="3860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3E642-1C91-58D5-3657-DED0DB0EEFFB}"/>
              </a:ext>
            </a:extLst>
          </p:cNvPr>
          <p:cNvSpPr txBox="1"/>
          <p:nvPr/>
        </p:nvSpPr>
        <p:spPr>
          <a:xfrm>
            <a:off x="5629490" y="3563937"/>
            <a:ext cx="1557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Chunkai Fu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5AC7-067A-41F1-A525-3A9847D68274}"/>
              </a:ext>
            </a:extLst>
          </p:cNvPr>
          <p:cNvSpPr txBox="1"/>
          <p:nvPr/>
        </p:nvSpPr>
        <p:spPr>
          <a:xfrm>
            <a:off x="5752187" y="4160539"/>
            <a:ext cx="199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Ayesha Qamar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C46B-1A29-01C4-F367-B765BD6BFCA4}"/>
              </a:ext>
            </a:extLst>
          </p:cNvPr>
          <p:cNvSpPr txBox="1"/>
          <p:nvPr/>
        </p:nvSpPr>
        <p:spPr>
          <a:xfrm>
            <a:off x="5874817" y="4755852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Shima Salehi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56A79-56E5-B186-0AEA-1E1F970DA833}"/>
              </a:ext>
            </a:extLst>
          </p:cNvPr>
          <p:cNvSpPr txBox="1"/>
          <p:nvPr/>
        </p:nvSpPr>
        <p:spPr>
          <a:xfrm>
            <a:off x="5787607" y="5954941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Shuo</a:t>
            </a:r>
            <a:r>
              <a:rPr lang="en-US" sz="2400" dirty="0"/>
              <a:t> Xing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5270-DC05-6008-965F-114EB5C4A02D}"/>
              </a:ext>
            </a:extLst>
          </p:cNvPr>
          <p:cNvSpPr txBox="1"/>
          <p:nvPr/>
        </p:nvSpPr>
        <p:spPr>
          <a:xfrm>
            <a:off x="5590694" y="2967335"/>
            <a:ext cx="1923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Wenjing Chen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CFFB7F-380E-2652-499E-3F85455D12AE}"/>
              </a:ext>
            </a:extLst>
          </p:cNvPr>
          <p:cNvCxnSpPr>
            <a:stCxn id="9" idx="3"/>
          </p:cNvCxnSpPr>
          <p:nvPr/>
        </p:nvCxnSpPr>
        <p:spPr>
          <a:xfrm>
            <a:off x="7514554" y="3198168"/>
            <a:ext cx="1715660" cy="663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F26F1D-177C-EED4-E291-ED67F38391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87481" y="3794770"/>
            <a:ext cx="2038440" cy="48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3233D5-5EA8-7648-D7EB-BEE3A2A5D6C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751132" y="4391372"/>
            <a:ext cx="1434609" cy="237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22B346-6302-2626-EAA1-309259FD53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640044" y="4986685"/>
            <a:ext cx="1585877" cy="22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50621-CE1A-3048-BAC3-C7EC332A25D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204983" y="6046929"/>
            <a:ext cx="2130289" cy="13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D804F5-0BB1-21A6-E485-896200CD5163}"/>
              </a:ext>
            </a:extLst>
          </p:cNvPr>
          <p:cNvSpPr txBox="1"/>
          <p:nvPr/>
        </p:nvSpPr>
        <p:spPr>
          <a:xfrm>
            <a:off x="5703421" y="5354752"/>
            <a:ext cx="164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David Xiang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D9D0AF-69AC-61F5-2D79-42F8B906717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344896" y="5585585"/>
            <a:ext cx="1954956" cy="2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/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2F14458-C4C1-1A29-9C2F-BC52700D4E5F}"/>
              </a:ext>
            </a:extLst>
          </p:cNvPr>
          <p:cNvSpPr txBox="1">
            <a:spLocks/>
          </p:cNvSpPr>
          <p:nvPr/>
        </p:nvSpPr>
        <p:spPr>
          <a:xfrm>
            <a:off x="838200" y="3248887"/>
            <a:ext cx="4421090" cy="1843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09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Coupon Collector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all possible outcomes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rolls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Fix a specific outcome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the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otherwise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71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Coupon Collector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The total number of rolls with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Recall Chernoff bounds: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67256-3296-9656-1A38-EF6EB832405D}"/>
                  </a:ext>
                </a:extLst>
              </p:cNvPr>
              <p:cNvSpPr txBox="1"/>
              <p:nvPr/>
            </p:nvSpPr>
            <p:spPr>
              <a:xfrm>
                <a:off x="1420905" y="3251515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d>
                            <m:d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67256-3296-9656-1A38-EF6EB8324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05" y="3251515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717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Coupon Collector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Recall we fixed a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means that with probability at least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we will at least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rolls with value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Union bound</a:t>
                </a:r>
                <a:r>
                  <a:rPr lang="en-US" dirty="0"/>
                  <a:t>: With probability at least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all outcomes will be rolled at least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793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7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</p:txBody>
      </p:sp>
    </p:spTree>
    <p:extLst>
      <p:ext uri="{BB962C8B-B14F-4D97-AF65-F5344CB8AC3E}">
        <p14:creationId xmlns:p14="http://schemas.microsoft.com/office/powerpoint/2010/main" val="137280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Twitter has 450 million active monthly users (as of 2022), records (tens of) thousands of measurements per user: who they follow, who follows them, when they last visited the site, timestamps for specific interactions, how many tweets they have sent, the text of those tweets, etc...</a:t>
            </a:r>
          </a:p>
        </p:txBody>
      </p:sp>
    </p:spTree>
    <p:extLst>
      <p:ext uri="{BB962C8B-B14F-4D97-AF65-F5344CB8AC3E}">
        <p14:creationId xmlns:p14="http://schemas.microsoft.com/office/powerpoint/2010/main" val="74492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Recall: Moments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moment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661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 3 minute </a:t>
            </a:r>
            <a:r>
              <a:rPr lang="en-US" dirty="0" err="1"/>
              <a:t>Youtube</a:t>
            </a:r>
            <a:r>
              <a:rPr lang="en-US" dirty="0"/>
              <a:t> clip with a resolution of 500 x 500 pixels at 15 frames/second with 3 color channels is a recording of  2 billion pixel values. Even a 500 x 500 pixel color image has 750, 000 pixel values</a:t>
            </a:r>
          </a:p>
        </p:txBody>
      </p:sp>
    </p:spTree>
    <p:extLst>
      <p:ext uri="{BB962C8B-B14F-4D97-AF65-F5344CB8AC3E}">
        <p14:creationId xmlns:p14="http://schemas.microsoft.com/office/powerpoint/2010/main" val="4070036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human genome contains 3 billion+ base pairs. Genetic datasets often contain information on 100s of thousands+ mutations and genetic markers</a:t>
            </a:r>
          </a:p>
        </p:txBody>
      </p:sp>
    </p:spTree>
    <p:extLst>
      <p:ext uri="{BB962C8B-B14F-4D97-AF65-F5344CB8AC3E}">
        <p14:creationId xmlns:p14="http://schemas.microsoft.com/office/powerpoint/2010/main" val="1632736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EB264F-CB22-6634-8D20-DBF3ED127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345" y="2460065"/>
            <a:ext cx="5826456" cy="409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Visualizing Big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44331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Data points are interpreted as high dimensional vectors, with real valued entries: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443318"/>
              </a:xfrm>
              <a:blipFill>
                <a:blip r:embed="rId3"/>
                <a:stretch>
                  <a:fillRect l="-1043" t="-6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4CE9FD-7EFD-8D54-BC64-2607386737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1" y="3268943"/>
                <a:ext cx="3984812" cy="2746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Dataset is interpreted as a matrix: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4CE9FD-7EFD-8D54-BC64-260738673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3268943"/>
                <a:ext cx="3984812" cy="2746375"/>
              </a:xfrm>
              <a:prstGeom prst="rect">
                <a:avLst/>
              </a:prstGeom>
              <a:blipFill>
                <a:blip r:embed="rId4"/>
                <a:stretch>
                  <a:fillRect l="-2757" t="-3548" r="-3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317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Dimensionality Reduction</a:t>
                </a:r>
                <a:r>
                  <a:rPr lang="en-US" dirty="0"/>
                  <a:t>: Transform the data points so that they have much smaller dimension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Transformation should still capture the key aspects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/>
              <p:nvPr/>
            </p:nvSpPr>
            <p:spPr>
              <a:xfrm>
                <a:off x="1147483" y="2926976"/>
                <a:ext cx="2671482" cy="593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483" y="2926976"/>
                <a:ext cx="2671482" cy="593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465EAC-C5D3-5C59-A6D2-79FEE99818B2}"/>
                  </a:ext>
                </a:extLst>
              </p:cNvPr>
              <p:cNvSpPr txBox="1"/>
              <p:nvPr/>
            </p:nvSpPr>
            <p:spPr>
              <a:xfrm>
                <a:off x="4636994" y="2926976"/>
                <a:ext cx="3048000" cy="593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465EAC-C5D3-5C59-A6D2-79FEE9981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994" y="2926976"/>
                <a:ext cx="3048000" cy="5936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D7CC38-3566-C5D4-F616-3610D049CD02}"/>
                  </a:ext>
                </a:extLst>
              </p:cNvPr>
              <p:cNvSpPr txBox="1"/>
              <p:nvPr/>
            </p:nvSpPr>
            <p:spPr>
              <a:xfrm>
                <a:off x="7858686" y="2931400"/>
                <a:ext cx="329452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for 	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D7CC38-3566-C5D4-F616-3610D049C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86" y="2931400"/>
                <a:ext cx="3294528" cy="584775"/>
              </a:xfrm>
              <a:prstGeom prst="rect">
                <a:avLst/>
              </a:prstGeom>
              <a:blipFill>
                <a:blip r:embed="rId5"/>
                <a:stretch>
                  <a:fillRect l="-4621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456645-44D7-22B3-3171-6FD9A6307A9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818965" y="3223788"/>
            <a:ext cx="8180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95F547E-669A-15E6-860C-E63A0CB2CB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565" y="3811680"/>
            <a:ext cx="1047886" cy="110265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AB729A-6D0B-DCAD-B9C7-E33987683963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 flipV="1">
            <a:off x="1763451" y="4359239"/>
            <a:ext cx="942276" cy="37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161378-DEF0-9648-1CF6-47374EF88E58}"/>
                  </a:ext>
                </a:extLst>
              </p:cNvPr>
              <p:cNvSpPr txBox="1"/>
              <p:nvPr/>
            </p:nvSpPr>
            <p:spPr>
              <a:xfrm>
                <a:off x="2705727" y="4066851"/>
                <a:ext cx="429409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=(0, 1, 0, 0, 1, 0, 1, 1)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161378-DEF0-9648-1CF6-47374EF88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727" y="4066851"/>
                <a:ext cx="429409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3CB8AB-6130-5D04-C44D-0ACB80526680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999822" y="4354913"/>
            <a:ext cx="1021975" cy="4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E79D1C4-59F3-E08A-AC1F-FD9802CEC209}"/>
                  </a:ext>
                </a:extLst>
              </p:cNvPr>
              <p:cNvSpPr txBox="1"/>
              <p:nvPr/>
            </p:nvSpPr>
            <p:spPr>
              <a:xfrm>
                <a:off x="7858686" y="4070621"/>
                <a:ext cx="300541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=(−1, 2, 1)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E79D1C4-59F3-E08A-AC1F-FD9802CEC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86" y="4070621"/>
                <a:ext cx="300541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071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 Distortion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a distance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and an accuracy parameter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a low-distortion embedding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a set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and a distance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/>
              <p:nvPr/>
            </p:nvSpPr>
            <p:spPr>
              <a:xfrm>
                <a:off x="1436034" y="3377407"/>
                <a:ext cx="9319931" cy="659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034" y="3377407"/>
                <a:ext cx="9319931" cy="659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415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EDECF1-065D-468F-6CA2-CEAC2824F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364" y="2633731"/>
            <a:ext cx="5674659" cy="3749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6A2719-7136-BCA3-464B-812B8ADE6855}"/>
                  </a:ext>
                </a:extLst>
              </p:cNvPr>
              <p:cNvSpPr txBox="1"/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6A2719-7136-BCA3-464B-812B8ADE6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389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/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EDECF1-065D-468F-6CA2-CEAC2824F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364" y="2633731"/>
            <a:ext cx="5674659" cy="3749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the distance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  <a:blipFill>
                <a:blip r:embed="rId5"/>
                <a:stretch>
                  <a:fillRect l="-2151" b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140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 Distortion Embedding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a low-distortion embedding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a set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such that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/>
              <p:nvPr/>
            </p:nvSpPr>
            <p:spPr>
              <a:xfrm>
                <a:off x="1543610" y="3200538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610" y="3200538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9F8D690-CEBA-0699-6A84-D33BC43BE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742" y="4012165"/>
            <a:ext cx="5059213" cy="2371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249BE0-08D9-0768-AF72-A07D9A2AF6A6}"/>
                  </a:ext>
                </a:extLst>
              </p:cNvPr>
              <p:cNvSpPr txBox="1"/>
              <p:nvPr/>
            </p:nvSpPr>
            <p:spPr>
              <a:xfrm>
                <a:off x="1319492" y="5592143"/>
                <a:ext cx="2238934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249BE0-08D9-0768-AF72-A07D9A2AF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492" y="5592143"/>
                <a:ext cx="2238934" cy="723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F06556-9DD0-7E0F-7750-86FCBF5692EC}"/>
                  </a:ext>
                </a:extLst>
              </p:cNvPr>
              <p:cNvSpPr txBox="1"/>
              <p:nvPr/>
            </p:nvSpPr>
            <p:spPr>
              <a:xfrm>
                <a:off x="6983505" y="5974440"/>
                <a:ext cx="2691335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F06556-9DD0-7E0F-7750-86FCBF569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505" y="5974440"/>
                <a:ext cx="2691335" cy="7237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26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044DFE-AA8B-ACEE-D3AE-DF279830C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363" y="1825624"/>
            <a:ext cx="3785907" cy="3883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Examples: 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462247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all lie on the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aseline="30000" dirty="0"/>
                  <a:t>st </a:t>
                </a:r>
                <a:r>
                  <a:rPr lang="en-US" dirty="0"/>
                  <a:t>- axis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be the first coordinate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Embedding has no distortion</a:t>
                </a: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462247" cy="4422775"/>
              </a:xfrm>
              <a:blipFill>
                <a:blip r:embed="rId3"/>
                <a:stretch>
                  <a:fillRect l="-1160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754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Examples: 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all lie on some line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Rotate to line to be the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aseline="30000" dirty="0"/>
                  <a:t>st </a:t>
                </a:r>
                <a:r>
                  <a:rPr lang="en-US" dirty="0"/>
                  <a:t>- axis and proceed as before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Require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embedding with no distortion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FDB8AAA-B9C1-29C5-FAEB-F33D24D24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994278">
            <a:off x="6926603" y="3342839"/>
            <a:ext cx="5394253" cy="60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7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with expected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8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becomes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“Bounding the deviation of a random variable in terms of its variance”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/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3927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Examples: 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020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lie in some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-dimensional subspace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Rotate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to coincide with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 axes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02070"/>
              </a:xfrm>
              <a:blipFill>
                <a:blip r:embed="rId2"/>
                <a:stretch>
                  <a:fillRect l="-1043" t="-1987" b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2621D2D-3CBB-309A-822D-6BEC90118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051" y="2420472"/>
            <a:ext cx="9054354" cy="30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160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no distortion?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663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no distortion? </a:t>
                </a:r>
                <a:r>
                  <a:rPr lang="en-US" dirty="0">
                    <a:solidFill>
                      <a:srgbClr val="FF0000"/>
                    </a:solidFill>
                  </a:rPr>
                  <a:t>NO!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distortion?</a:t>
                </a: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171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</a:t>
                </a:r>
                <a:r>
                  <a:rPr lang="en-US" dirty="0">
                    <a:solidFill>
                      <a:srgbClr val="0070C0"/>
                    </a:solidFill>
                  </a:rPr>
                  <a:t>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no distortion? </a:t>
                </a:r>
                <a:r>
                  <a:rPr lang="en-US" dirty="0">
                    <a:solidFill>
                      <a:srgbClr val="FF0000"/>
                    </a:solidFill>
                  </a:rPr>
                  <a:t>NO!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distortion?</a:t>
                </a: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  <a:r>
                  <a:rPr lang="en-US" dirty="0">
                    <a:solidFill>
                      <a:srgbClr val="00B050"/>
                    </a:solidFill>
                  </a:rPr>
                  <a:t>YES!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Johnson-</a:t>
                </a:r>
                <a:r>
                  <a:rPr lang="en-US" dirty="0" err="1"/>
                  <a:t>Lindenstrauss</a:t>
                </a:r>
                <a:r>
                  <a:rPr lang="en-US" dirty="0"/>
                  <a:t> Lemma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2622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exists a 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		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8697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exists a 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		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=0.5,</m:t>
                    </m:r>
                  </m:oMath>
                </a14:m>
                <a:r>
                  <a:rPr lang="en-US" dirty="0"/>
                  <a:t> only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≈6600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9187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exists a 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		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Moreover, if each entry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satisfies the guarantee with high probability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6869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26253B-032A-93F9-93A2-CF159971A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31" y="1821915"/>
            <a:ext cx="5238261" cy="4088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called a random projection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  <a:blipFill>
                <a:blip r:embed="rId3"/>
                <a:stretch>
                  <a:fillRect l="-1893" t="-1958" r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86BF21-4066-85A9-EE5C-A10F7B3E73B7}"/>
                  </a:ext>
                </a:extLst>
              </p:cNvPr>
              <p:cNvSpPr txBox="1"/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86BF21-4066-85A9-EE5C-A10F7B3E7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4B534-C180-B374-0F95-97B1154BFEC3}"/>
                  </a:ext>
                </a:extLst>
              </p:cNvPr>
              <p:cNvSpPr txBox="1"/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4B534-C180-B374-0F95-97B1154BF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B2764-6B75-601D-8245-0BFDC2B6F833}"/>
                  </a:ext>
                </a:extLst>
              </p:cNvPr>
              <p:cNvSpPr txBox="1"/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B2764-6B75-601D-8245-0BFDC2B6F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143674-777D-F23D-F46F-09FF661D9F67}"/>
                  </a:ext>
                </a:extLst>
              </p:cNvPr>
              <p:cNvSpPr txBox="1"/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143674-777D-F23D-F46F-09FF661D9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2E853-31D2-33A7-E5E4-D011CE9DF8BB}"/>
                  </a:ext>
                </a:extLst>
              </p:cNvPr>
              <p:cNvSpPr txBox="1"/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2E853-31D2-33A7-E5E4-D011CE9DF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34FE9-0DC2-E0CE-17C3-04315D3B65F8}"/>
                  </a:ext>
                </a:extLst>
              </p:cNvPr>
              <p:cNvSpPr txBox="1"/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34FE9-0DC2-E0CE-17C3-04315D3B6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2CA-8B1F-68A1-2270-EC07A8067823}"/>
                  </a:ext>
                </a:extLst>
              </p:cNvPr>
              <p:cNvSpPr txBox="1"/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2CA-8B1F-68A1-2270-EC07A8067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E0CA2-1DB1-6E74-A65F-F97489BD9699}"/>
                  </a:ext>
                </a:extLst>
              </p:cNvPr>
              <p:cNvSpPr txBox="1"/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E0CA2-1DB1-6E74-A65F-F97489BD9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217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exists a 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		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“Applying a simple random linear transformation to a set of points approximately preserves all pairwise distances”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46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Accuracy Boosting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Algorithmic consequence of Law of Large Numbers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To improve the accuracy of your algorithm, run it many times independently and take the average</a:t>
            </a:r>
          </a:p>
        </p:txBody>
      </p:sp>
    </p:spTree>
    <p:extLst>
      <p:ext uri="{BB962C8B-B14F-4D97-AF65-F5344CB8AC3E}">
        <p14:creationId xmlns:p14="http://schemas.microsoft.com/office/powerpoint/2010/main" val="166851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Recall: Concentration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Concentration inequalities bound the probability that a random variable is “far away” from its expectation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Looking 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 for sufficiently high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gives a number of very strong (and useful!) concentration inequalities with exponential tail bounds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Chernoff bounds, Bernstein’s inequality, </a:t>
                </a:r>
                <a:r>
                  <a:rPr lang="en-US" dirty="0" err="1"/>
                  <a:t>Hoeffding’s</a:t>
                </a:r>
                <a:r>
                  <a:rPr lang="en-US" dirty="0"/>
                  <a:t> inequality, 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77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60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Markov’s inequality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Chebyshev’s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≤0.186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Bernstein’s inequality: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14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#3 (Max Load)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“On average”, what is the largest number of times any outcome is rolled?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47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2528</Words>
  <Application>Microsoft Office PowerPoint</Application>
  <PresentationFormat>Widescreen</PresentationFormat>
  <Paragraphs>342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Today</vt:lpstr>
      <vt:lpstr>Recall: Moments</vt:lpstr>
      <vt:lpstr>Last Time: Chebyshev’s Inequality</vt:lpstr>
      <vt:lpstr>Last Time: Accuracy Boosting</vt:lpstr>
      <vt:lpstr>Recall: Concentration Inequalities</vt:lpstr>
      <vt:lpstr>Last Time: Bernstein’s Inequality</vt:lpstr>
      <vt:lpstr>Bernstein’s Inequality</vt:lpstr>
      <vt:lpstr>Trivia Question #3 (Max Load)</vt:lpstr>
      <vt:lpstr>Trivia Question #4 (Coupon Collector)</vt:lpstr>
      <vt:lpstr>Chernoff Bounds</vt:lpstr>
      <vt:lpstr>Multiplicative Error Chernoff Bounds</vt:lpstr>
      <vt:lpstr>Use Case</vt:lpstr>
      <vt:lpstr>Success Boosting</vt:lpstr>
      <vt:lpstr>Median-of-Means Framework</vt:lpstr>
      <vt:lpstr>Median-of-Means Framework</vt:lpstr>
      <vt:lpstr>Max Load</vt:lpstr>
      <vt:lpstr>Max Load</vt:lpstr>
      <vt:lpstr>Max Load</vt:lpstr>
      <vt:lpstr>Hashing</vt:lpstr>
      <vt:lpstr>Dealing with Collisions</vt:lpstr>
      <vt:lpstr>Collisions and Max Load</vt:lpstr>
      <vt:lpstr>Hashing</vt:lpstr>
      <vt:lpstr>Coupon Collector</vt:lpstr>
      <vt:lpstr>Coupon Collector</vt:lpstr>
      <vt:lpstr>Coupon Collector</vt:lpstr>
      <vt:lpstr>CSCE 689: Special Topics in Modern Algorithms for Data Science </vt:lpstr>
      <vt:lpstr>Big Data</vt:lpstr>
      <vt:lpstr>Big Data</vt:lpstr>
      <vt:lpstr>Big Data</vt:lpstr>
      <vt:lpstr>Big Data</vt:lpstr>
      <vt:lpstr>Visualizing Big Data</vt:lpstr>
      <vt:lpstr>Dimensionality Reduction</vt:lpstr>
      <vt:lpstr>Low Distortion Embedding</vt:lpstr>
      <vt:lpstr>Euclidean Space</vt:lpstr>
      <vt:lpstr>Euclidean Space</vt:lpstr>
      <vt:lpstr>Low Distortion Embedding for Euclidean Space</vt:lpstr>
      <vt:lpstr>Examples: Embeddings for Euclidean Space</vt:lpstr>
      <vt:lpstr>Examples: Embeddings for Euclidean Space</vt:lpstr>
      <vt:lpstr>Examples: Embeddings for Euclidean Space</vt:lpstr>
      <vt:lpstr>Embeddings for Euclidean Space</vt:lpstr>
      <vt:lpstr>Embeddings for Euclidean Space</vt:lpstr>
      <vt:lpstr>Embeddings for Euclidean Space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28</cp:revision>
  <dcterms:created xsi:type="dcterms:W3CDTF">2023-08-30T19:55:21Z</dcterms:created>
  <dcterms:modified xsi:type="dcterms:W3CDTF">2023-09-01T17:07:54Z</dcterms:modified>
</cp:coreProperties>
</file>