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788" r:id="rId2"/>
    <p:sldId id="266" r:id="rId3"/>
    <p:sldId id="830" r:id="rId4"/>
    <p:sldId id="834" r:id="rId5"/>
    <p:sldId id="835" r:id="rId6"/>
    <p:sldId id="839" r:id="rId7"/>
    <p:sldId id="880" r:id="rId8"/>
    <p:sldId id="844" r:id="rId9"/>
    <p:sldId id="845" r:id="rId10"/>
    <p:sldId id="849" r:id="rId11"/>
    <p:sldId id="847" r:id="rId12"/>
    <p:sldId id="850" r:id="rId13"/>
    <p:sldId id="897" r:id="rId14"/>
    <p:sldId id="898" r:id="rId15"/>
    <p:sldId id="855" r:id="rId16"/>
    <p:sldId id="856" r:id="rId17"/>
    <p:sldId id="857" r:id="rId18"/>
    <p:sldId id="858" r:id="rId19"/>
    <p:sldId id="859" r:id="rId20"/>
    <p:sldId id="860" r:id="rId21"/>
    <p:sldId id="862" r:id="rId22"/>
    <p:sldId id="863" r:id="rId23"/>
    <p:sldId id="865" r:id="rId24"/>
    <p:sldId id="866" r:id="rId25"/>
    <p:sldId id="868" r:id="rId26"/>
    <p:sldId id="867" r:id="rId27"/>
    <p:sldId id="869" r:id="rId28"/>
    <p:sldId id="870" r:id="rId29"/>
    <p:sldId id="871" r:id="rId30"/>
    <p:sldId id="872" r:id="rId31"/>
    <p:sldId id="875" r:id="rId32"/>
    <p:sldId id="899" r:id="rId33"/>
    <p:sldId id="874" r:id="rId34"/>
    <p:sldId id="879" r:id="rId35"/>
    <p:sldId id="900" r:id="rId36"/>
    <p:sldId id="882" r:id="rId37"/>
    <p:sldId id="883" r:id="rId38"/>
    <p:sldId id="885" r:id="rId39"/>
    <p:sldId id="886" r:id="rId40"/>
    <p:sldId id="888" r:id="rId41"/>
    <p:sldId id="884" r:id="rId42"/>
    <p:sldId id="887" r:id="rId43"/>
    <p:sldId id="889" r:id="rId44"/>
    <p:sldId id="901" r:id="rId45"/>
    <p:sldId id="902" r:id="rId46"/>
    <p:sldId id="890" r:id="rId47"/>
    <p:sldId id="891" r:id="rId48"/>
    <p:sldId id="892" r:id="rId49"/>
    <p:sldId id="893" r:id="rId50"/>
    <p:sldId id="894" r:id="rId51"/>
    <p:sldId id="896" r:id="rId52"/>
    <p:sldId id="89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39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7670B-60EF-43EE-AB01-0FC4DF0FAA14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B2667-84A4-47E6-BBA4-6B206603FB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75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DF903-1AA4-9B6A-F629-EE7AF2765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5BDA5-EEDC-FB37-9CA5-9D3120C75A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FBE46-2C41-605A-4E91-C959447D6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7CB1-918E-5842-5643-D5E5BC74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CF09-34BE-7E5C-FB9E-F30D8ECD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09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B6A1-D57B-E8C0-741C-B9DE91C1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F04846-2015-E399-5B7D-BD0665E4B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8167-CB4B-805A-7C26-2E9C53F1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B4DC4-642C-6017-8CBF-9A2D78533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E09DC-E145-9FA6-C1E3-DF01E57BB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1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638E3-06B8-4454-A060-1E9619A38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3E8C5-697F-1AE9-737B-69A378209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1E09C-BF8B-EA59-7CF3-11FA8C6E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9943E-E13F-37FB-6031-BD6C1E493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FD54D-79A9-55B7-E99E-217F4E281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8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2546-3672-8454-4710-9B6FFF67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0442-72BA-BB0E-B9BB-596118A11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3B23C-8F33-D955-A425-3EB947F51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06D6F-651A-9E42-3AE8-1028CC114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DD2D8-9F6C-6BF1-03BE-9BA8E1CA6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1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3E902-61C0-F33E-E1C6-612D7193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30EC3-FF25-C4F5-00AE-FB21A5770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B2967-A406-24E8-65A4-6DC245E49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612C3-7DE0-C172-7AB8-08E85DE0C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2B625-11CD-5E46-AE1B-6762909A8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2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CD93F-DB09-8892-E8FA-2E1492C2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1CCB5-FA6C-E658-39F5-C1297D5D6A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B0B401-0FCE-9820-FE76-C08C03205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6F7EC-D776-2E55-4EF2-83DD1426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B6042-C061-743D-B1DD-E486821FB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B4A7D-BEF7-A7AA-3CAE-E7EAF429C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1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020C-9B35-9238-4B31-243A438EB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57C21-AAEB-BC15-B029-4F2A4C93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35B0D5-8BCB-2008-7BD1-2D608347E7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D7C90-1541-D1EF-9DE6-38403488C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6AEDA-DC55-2C35-F960-CFACDE631D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C910E-AF3C-7640-432F-C95472774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0AF49-E278-A21D-2B60-FC38269F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126D1-03AE-6FBF-3790-E30529670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559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AADB7-7139-3C52-CAEE-0DBBE86D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1481B-CB30-5A0A-0E2A-C62CD271A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5A6D17-C542-B442-E4AE-D62E3981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F3FE4-726E-9C11-9710-B5270E3C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EC12E-9490-380D-3955-3EC216262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F37435-EB9C-5C0A-0110-701183F4E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D0946-9FB0-46EE-E8CE-4C7B72494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43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EBC5D-41CC-0264-8D2E-FE9AFDBE8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9AEEF-F324-B770-5725-546AEF1FE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4CD8D-48C2-123D-0CF0-333091ED23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63A95-CE7E-62BF-1260-EBBA48D0C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649B56-F37E-3EFA-3CB0-082CCA29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128A21-BB3B-7357-B3C6-4699D1CB3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1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9ADA-B102-2AC5-D835-2F1CE4E18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5C8749-2795-E5F6-48AE-2E6D7348A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E9950-EDE2-B045-3499-C2995A413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70633-18ED-232C-8826-5BF952AC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5E09ED-3806-4155-1B5D-99627E2F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6A136-2C44-62B1-13AB-A1A5C0DA9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40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99579F-1073-6CA3-F65B-03684969D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C5A361-A609-8CF3-B0FE-3C664C56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B3FDE-24DE-8B82-D1A9-D25916D22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56300-B3EE-4072-A17B-7124C64A54D9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71799-D348-D28A-F34D-9BE77F4131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386FF-F9FB-13BB-C737-0867C9A88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3DEC7-B98E-412F-8AA2-A0D1F1BF5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0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20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85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0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sz="2400" dirty="0" smtClean="0"/>
                        <m:t>Tejas</m:t>
                      </m:r>
                      <m:r>
                        <m:rPr>
                          <m:nor/>
                        </m:rPr>
                        <a:rPr lang="en-US" sz="2400" dirty="0" smtClean="0"/>
                        <m:t> </m:t>
                      </m:r>
                      <m:r>
                        <m:rPr>
                          <m:nor/>
                        </m:rPr>
                        <a:rPr lang="en-US" sz="2400" dirty="0" smtClean="0"/>
                        <m:t>Kakad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Zeling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2469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Tejas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Kakad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Zeling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Li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Tejas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Kakad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276A6A1-8D83-61F3-66D9-5F2B7C709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C0F3B12-F53B-27D9-E255-1E2EFFF063BA}"/>
              </a:ext>
            </a:extLst>
          </p:cNvPr>
          <p:cNvSpPr txBox="1"/>
          <p:nvPr/>
        </p:nvSpPr>
        <p:spPr>
          <a:xfrm>
            <a:off x="5629490" y="3563937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Jubey</a:t>
            </a:r>
            <a:r>
              <a:rPr lang="en-US" sz="2400" dirty="0"/>
              <a:t> Garza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ADE268-2486-FEAB-365B-0856122A80E4}"/>
              </a:ext>
            </a:extLst>
          </p:cNvPr>
          <p:cNvSpPr txBox="1"/>
          <p:nvPr/>
        </p:nvSpPr>
        <p:spPr>
          <a:xfrm>
            <a:off x="5752187" y="4160539"/>
            <a:ext cx="161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Tejas</a:t>
            </a:r>
            <a:r>
              <a:rPr lang="en-US" sz="2400" dirty="0"/>
              <a:t> </a:t>
            </a:r>
            <a:r>
              <a:rPr lang="en-US" sz="2400" dirty="0" err="1"/>
              <a:t>Kakad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E751CE-50E3-2933-3E5B-785645077354}"/>
              </a:ext>
            </a:extLst>
          </p:cNvPr>
          <p:cNvSpPr txBox="1"/>
          <p:nvPr/>
        </p:nvSpPr>
        <p:spPr>
          <a:xfrm>
            <a:off x="5874817" y="4755852"/>
            <a:ext cx="119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Zeling</a:t>
            </a:r>
            <a:r>
              <a:rPr lang="en-US" sz="2400" dirty="0"/>
              <a:t> Li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682DC5-DD56-7292-8941-A50D5C624233}"/>
              </a:ext>
            </a:extLst>
          </p:cNvPr>
          <p:cNvSpPr txBox="1"/>
          <p:nvPr/>
        </p:nvSpPr>
        <p:spPr>
          <a:xfrm>
            <a:off x="5787607" y="5954941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Tong Wu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FFCA26-21E4-4CF3-82CC-B82800930D2C}"/>
              </a:ext>
            </a:extLst>
          </p:cNvPr>
          <p:cNvSpPr txBox="1"/>
          <p:nvPr/>
        </p:nvSpPr>
        <p:spPr>
          <a:xfrm>
            <a:off x="5590694" y="2967335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Vaibhav Bajaj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FCFE4E-5920-14FE-DE85-3E54DF24684A}"/>
              </a:ext>
            </a:extLst>
          </p:cNvPr>
          <p:cNvCxnSpPr>
            <a:stCxn id="22" idx="3"/>
          </p:cNvCxnSpPr>
          <p:nvPr/>
        </p:nvCxnSpPr>
        <p:spPr>
          <a:xfrm>
            <a:off x="7434660" y="3198168"/>
            <a:ext cx="1795554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11ADC49-773F-3062-7115-71A3DD8CD33E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7309117" y="3794770"/>
            <a:ext cx="1916804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4FBAB50-F8D6-AC6F-135F-1104FA34C770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>
            <a:off x="7370643" y="4391372"/>
            <a:ext cx="181509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3E0304-96F0-2D65-8C05-5B994C314DF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7069503" y="4986685"/>
            <a:ext cx="215641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1A6B296-3FBB-C777-D007-52F8AD58C8B7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059558" y="6046929"/>
            <a:ext cx="2275714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54A3988-067C-D800-0BBB-3E02C1475752}"/>
              </a:ext>
            </a:extLst>
          </p:cNvPr>
          <p:cNvSpPr txBox="1"/>
          <p:nvPr/>
        </p:nvSpPr>
        <p:spPr>
          <a:xfrm>
            <a:off x="5703421" y="535475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Vidith</a:t>
            </a:r>
            <a:r>
              <a:rPr lang="en-US" sz="2400" dirty="0"/>
              <a:t> Madhu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708C90-EBD4-A6A8-A930-E527A43DBCD6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7595286" y="5585585"/>
            <a:ext cx="170456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4053DB-D877-7B45-0310-D7392F675EA9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B4053DB-D877-7B45-0310-D7392F675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End of Probability Unit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6071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0739"/>
            <a:ext cx="9144000" cy="1701474"/>
          </a:xfrm>
        </p:spPr>
        <p:txBody>
          <a:bodyPr>
            <a:normAutofit/>
          </a:bodyPr>
          <a:lstStyle/>
          <a:p>
            <a:r>
              <a:rPr lang="en-US" sz="2800" dirty="0"/>
              <a:t>Many images from:</a:t>
            </a:r>
          </a:p>
          <a:p>
            <a:r>
              <a:rPr lang="en-US" sz="2800" dirty="0"/>
              <a:t>Cameron </a:t>
            </a:r>
            <a:r>
              <a:rPr lang="en-US" sz="2800" dirty="0" err="1"/>
              <a:t>Musco’s</a:t>
            </a:r>
            <a:endParaRPr lang="en-US" sz="2800" dirty="0"/>
          </a:p>
          <a:p>
            <a:r>
              <a:rPr lang="en-US" sz="2800" dirty="0"/>
              <a:t>COMPSCI 514: Algorithms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166320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</a:t>
            </a:r>
            <a:r>
              <a:rPr lang="en-US" dirty="0">
                <a:solidFill>
                  <a:srgbClr val="00B050"/>
                </a:solidFill>
              </a:rPr>
              <a:t>450 million</a:t>
            </a:r>
            <a:r>
              <a:rPr lang="en-US" dirty="0"/>
              <a:t> active monthly users (as of 2022), records </a:t>
            </a:r>
            <a:r>
              <a:rPr lang="en-US" dirty="0">
                <a:solidFill>
                  <a:srgbClr val="00B050"/>
                </a:solidFill>
              </a:rPr>
              <a:t>(tens of) thousands of measurements </a:t>
            </a:r>
            <a:r>
              <a:rPr lang="en-US" dirty="0"/>
              <a:t>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</a:t>
            </a:r>
            <a:r>
              <a:rPr lang="en-US" dirty="0">
                <a:solidFill>
                  <a:srgbClr val="00B050"/>
                </a:solidFill>
              </a:rPr>
              <a:t>2 billion </a:t>
            </a:r>
            <a:r>
              <a:rPr lang="en-US" dirty="0"/>
              <a:t>pixel values. Even a 500 x 500 pixel color image has </a:t>
            </a:r>
            <a:r>
              <a:rPr lang="en-US" dirty="0">
                <a:solidFill>
                  <a:srgbClr val="00B050"/>
                </a:solidFill>
              </a:rPr>
              <a:t>750,000</a:t>
            </a:r>
            <a:r>
              <a:rPr lang="en-US" dirty="0"/>
              <a:t>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</a:t>
            </a:r>
            <a:r>
              <a:rPr lang="en-US" dirty="0">
                <a:solidFill>
                  <a:srgbClr val="00B050"/>
                </a:solidFill>
              </a:rPr>
              <a:t>3 billion</a:t>
            </a:r>
            <a:r>
              <a:rPr lang="en-US" dirty="0"/>
              <a:t>+ base pairs. Genetic datasets often contain information on </a:t>
            </a:r>
            <a:r>
              <a:rPr lang="en-US" dirty="0">
                <a:solidFill>
                  <a:srgbClr val="00B050"/>
                </a:solidFill>
              </a:rPr>
              <a:t>100s of thousands</a:t>
            </a:r>
            <a:r>
              <a:rPr lang="en-US" dirty="0"/>
              <a:t>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B264F-CB22-6634-8D20-DBF3ED1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5" y="2460065"/>
            <a:ext cx="5826456" cy="409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Visualizing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Data points are interpreted as high dimensional vectors, with real valued entries: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  <a:blipFill>
                <a:blip r:embed="rId3"/>
                <a:stretch>
                  <a:fillRect l="-1043"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Dataset is interpreted as a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  <a:blipFill>
                <a:blip r:embed="rId4"/>
                <a:stretch>
                  <a:fillRect l="-2757" t="-3548" r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e-mail me to set up research meeting by next week if you’re interested in doing final project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Everyone else will be opting into the final exam</a:t>
            </a:r>
          </a:p>
        </p:txBody>
      </p:sp>
    </p:spTree>
    <p:extLst>
      <p:ext uri="{BB962C8B-B14F-4D97-AF65-F5344CB8AC3E}">
        <p14:creationId xmlns:p14="http://schemas.microsoft.com/office/powerpoint/2010/main" val="314826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Dimensionality Reduction</a:t>
                </a:r>
                <a:r>
                  <a:rPr lang="en-US" dirty="0"/>
                  <a:t>: Transform the data points so that they have much smaller dimension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Transformation should still capture the key aspects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/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/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for 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blipFill>
                <a:blip r:embed="rId5"/>
                <a:stretch>
                  <a:fillRect l="-46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6645-44D7-22B3-3171-6FD9A6307A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18965" y="3223788"/>
            <a:ext cx="818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F547E-669A-15E6-860C-E63A0CB2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65" y="3811680"/>
            <a:ext cx="1047886" cy="11026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729A-6D0B-DCAD-B9C7-E339876839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763451" y="4359239"/>
            <a:ext cx="942276" cy="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/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=(0, 1, 0, 0, 1, 0, 1, 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CB8AB-6130-5D04-C44D-0ACB8052668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99822" y="4354913"/>
            <a:ext cx="1021975" cy="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/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=(−1, 2, 1)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71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890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 for Euclidean 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Concentration inequalities bound the probability that a random variable is “far away” from its expectation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82688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∈(0,1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  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92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8111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/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FDDD75-BDB4-85DF-2F5F-69795F8B43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5812835"/>
                <a:ext cx="93199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02243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JL says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all pairwise distances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Distributional JL shows that the random projection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preserves the norm of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1822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/>
                  <a:t>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b="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dirty="0"/>
                  <a:t> total vectors </a:t>
                </a:r>
              </a:p>
              <a:p>
                <a:pPr>
                  <a:buClr>
                    <a:schemeClr val="tx1"/>
                  </a:buClr>
                </a:pP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274D3B8-0525-2524-7A34-D66F546FF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31" y="2334183"/>
            <a:ext cx="5471774" cy="4491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/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CC56190-59C1-2137-C723-B8928EF7F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64" y="2706451"/>
                <a:ext cx="672353" cy="5298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/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FA63E77-97EF-F640-A850-97A3AC1AA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765" y="2805062"/>
                <a:ext cx="672353" cy="5298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/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D234B4-9F5C-BD93-1BF1-565939CAC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37274"/>
                <a:ext cx="672353" cy="5298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/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105A1BF-436E-FA69-0675-1AE80F74C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5376" y="6098004"/>
                <a:ext cx="672353" cy="5298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/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2.4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7151069-A8D7-1BBA-1730-449319AE7B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4152" y="4314937"/>
                <a:ext cx="672353" cy="5298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51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happens when we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Union bound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9395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419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(Here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first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217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E912B281-591A-8E5B-57C7-ACBDF34E5343}"/>
              </a:ext>
            </a:extLst>
          </p:cNvPr>
          <p:cNvSpPr/>
          <p:nvPr/>
        </p:nvSpPr>
        <p:spPr>
          <a:xfrm>
            <a:off x="8480612" y="4303059"/>
            <a:ext cx="430306" cy="23039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D2E280-9CAE-8B78-AB5A-8A86C39C363E}"/>
              </a:ext>
            </a:extLst>
          </p:cNvPr>
          <p:cNvSpPr/>
          <p:nvPr/>
        </p:nvSpPr>
        <p:spPr>
          <a:xfrm>
            <a:off x="4643717" y="4303059"/>
            <a:ext cx="3523130" cy="10399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/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C631C5-0BB9-CBC6-862A-C1DB312C6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3547" y="4298303"/>
                <a:ext cx="533401" cy="22467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/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462A30-71D9-CCC2-B4FE-132DC8A8D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70" y="4592179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9925627-9784-3DD7-4278-4B100C2D9D00}"/>
              </a:ext>
            </a:extLst>
          </p:cNvPr>
          <p:cNvSpPr/>
          <p:nvPr/>
        </p:nvSpPr>
        <p:spPr>
          <a:xfrm>
            <a:off x="9724463" y="4316234"/>
            <a:ext cx="430306" cy="111021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/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400" b="0" dirty="0">
                  <a:solidFill>
                    <a:schemeClr val="accent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DEEBD8-EE22-5EFF-8D70-E604A3EC8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915" y="4221359"/>
                <a:ext cx="533401" cy="1200329"/>
              </a:xfrm>
              <a:prstGeom prst="rect">
                <a:avLst/>
              </a:prstGeom>
              <a:blipFill>
                <a:blip r:embed="rId6"/>
                <a:stretch>
                  <a:fillRect l="-3448" b="-3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DAFEB16-C3AE-B9C0-F16E-B605C7B7963A}"/>
              </a:ext>
            </a:extLst>
          </p:cNvPr>
          <p:cNvCxnSpPr>
            <a:cxnSpLocks/>
          </p:cNvCxnSpPr>
          <p:nvPr/>
        </p:nvCxnSpPr>
        <p:spPr>
          <a:xfrm>
            <a:off x="9081246" y="4894730"/>
            <a:ext cx="472887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824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#5 (Gaussian Behavior)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and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/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PDF of Gaussian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sz="28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8D9B3D0-3089-85F5-65BF-F8E6F59C4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153" y="3616687"/>
                <a:ext cx="7691718" cy="898836"/>
              </a:xfrm>
              <a:prstGeom prst="rect">
                <a:avLst/>
              </a:prstGeom>
              <a:blipFill>
                <a:blip r:embed="rId4"/>
                <a:stretch>
                  <a:fillRect l="-1585" b="-6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7610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#6 (Gaussian Stability)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. What is the distribution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e>
                    </m:d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931" y="3420695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normal random variable with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298795C-2347-4746-BE24-D5E74F558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756" y="4142160"/>
            <a:ext cx="4125936" cy="2542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/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519A34-5982-C868-7DC8-DCAC16786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87350"/>
                <a:ext cx="2088776" cy="595291"/>
              </a:xfrm>
              <a:prstGeom prst="rect">
                <a:avLst/>
              </a:prstGeom>
              <a:blipFill>
                <a:blip r:embed="rId4"/>
                <a:stretch>
                  <a:fillRect l="-5831" t="-6122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/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3F52B5-F605-FB99-4554-AB6434347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140" y="3723386"/>
                <a:ext cx="2088776" cy="523220"/>
              </a:xfrm>
              <a:prstGeom prst="rect">
                <a:avLst/>
              </a:prstGeom>
              <a:blipFill>
                <a:blip r:embed="rId5"/>
                <a:stretch>
                  <a:fillRect l="-5831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/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637FE54-58D3-45A8-343C-666B41D12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075" y="5510213"/>
                <a:ext cx="1156447" cy="5579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/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8D3ABB5-0EEA-9A0E-CA2F-A4762F638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926" y="5510213"/>
                <a:ext cx="1156447" cy="5579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827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ABD83-CB2F-6E86-B87F-38C15F295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39" y="2127249"/>
            <a:ext cx="11434619" cy="28135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/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0FFD8F-1CE1-E04C-05BD-53D338140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3" y="1511394"/>
                <a:ext cx="2088776" cy="528222"/>
              </a:xfrm>
              <a:prstGeom prst="rect">
                <a:avLst/>
              </a:prstGeom>
              <a:blipFill>
                <a:blip r:embed="rId3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/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0129C27-E92C-893F-05D6-BEC0F8738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4164" y="1511394"/>
                <a:ext cx="2088776" cy="528222"/>
              </a:xfrm>
              <a:prstGeom prst="rect">
                <a:avLst/>
              </a:prstGeom>
              <a:blipFill>
                <a:blip r:embed="rId4"/>
                <a:stretch>
                  <a:fillRect l="-5831" t="-10345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/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FFD9CB-7503-C1BB-414D-9030D5590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376" y="1511394"/>
                <a:ext cx="2088776" cy="540276"/>
              </a:xfrm>
              <a:prstGeom prst="rect">
                <a:avLst/>
              </a:prstGeom>
              <a:blipFill>
                <a:blip r:embed="rId5"/>
                <a:stretch>
                  <a:fillRect l="-6140" t="-7865" b="-3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D7C348-F217-7CD0-A7DD-871D59D2E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What is the distribution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?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FE0DE8-C45C-793F-7763-52E0E9747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523220"/>
              </a:xfrm>
              <a:prstGeom prst="rect">
                <a:avLst/>
              </a:prstGeom>
              <a:blipFill>
                <a:blip r:embed="rId7"/>
                <a:stretch>
                  <a:fillRect l="-2427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314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6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independent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, we have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/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sz="32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EF4BA2-17A4-AD67-6669-4E4611A323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92" y="2459778"/>
                <a:ext cx="9319931" cy="5906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311D135-123C-A38C-689E-8E3E03AAC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2331" y="3585931"/>
            <a:ext cx="6176687" cy="1516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/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rad>
                        </m:den>
                      </m:f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6C7277F-C28C-8979-0A79-35B63FAEF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745" y="4808724"/>
                <a:ext cx="8668871" cy="9823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/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9BF01-FDCA-1A08-B72E-27B7D6586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3845" y="5864661"/>
                <a:ext cx="5024719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91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Gaussian Stability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>
                              <m:fPr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800" dirty="0"/>
                  <a:t>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Correct expectation!</a:t>
                </a:r>
              </a:p>
              <a:p>
                <a:endParaRPr lang="en-US" dirty="0"/>
              </a:p>
              <a:p>
                <a:r>
                  <a:rPr lang="en-US" dirty="0"/>
                  <a:t>How is it distributed?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69510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7A57307-8FBB-077B-C848-A24AFE4B9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055" y="3182471"/>
            <a:ext cx="4277304" cy="292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460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distributed as Chi-Squared random variable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 (sum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squared independent Gaussians)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Chi-Squared Concentration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be a Chi-Squared random variable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degrees of freedom.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Claim follows from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1935" r="-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/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/8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7682F7-ACB1-B8A9-1DC9-96358E8C0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922" y="4683025"/>
                <a:ext cx="9319931" cy="652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708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9647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679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Jubey</a:t>
            </a:r>
            <a:r>
              <a:rPr lang="en-US" sz="2400" dirty="0"/>
              <a:t> Garza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618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Tejas</a:t>
            </a:r>
            <a:r>
              <a:rPr lang="en-US" sz="2400" dirty="0"/>
              <a:t> </a:t>
            </a:r>
            <a:r>
              <a:rPr lang="en-US" sz="2400" dirty="0" err="1"/>
              <a:t>Kakad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194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Zeling</a:t>
            </a:r>
            <a:r>
              <a:rPr lang="en-US" sz="2400" dirty="0"/>
              <a:t> Li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2719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Tong Wu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843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Vaibhav Bajaj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434660" y="3198168"/>
            <a:ext cx="1795554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309117" y="3794770"/>
            <a:ext cx="1916804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370643" y="4391372"/>
            <a:ext cx="181509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69503" y="4986685"/>
            <a:ext cx="215641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059558" y="6046929"/>
            <a:ext cx="2275714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891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Vidith</a:t>
            </a:r>
            <a:r>
              <a:rPr lang="en-US" sz="2400" dirty="0"/>
              <a:t> Madhu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595286" y="5585585"/>
            <a:ext cx="170456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2613</Words>
  <Application>Microsoft Office PowerPoint</Application>
  <PresentationFormat>Widescreen</PresentationFormat>
  <Paragraphs>367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Logistics</vt:lpstr>
      <vt:lpstr>Recall: Concentration Inequalities</vt:lpstr>
      <vt:lpstr>Recall: Concentration Inequalities</vt:lpstr>
      <vt:lpstr>Last Time: Chernoff Bounds</vt:lpstr>
      <vt:lpstr>Last Time: Median-of-Means Framework</vt:lpstr>
      <vt:lpstr>Trivia Question #3 (Max Load)</vt:lpstr>
      <vt:lpstr>Last Time: Max Load</vt:lpstr>
      <vt:lpstr>Hashing</vt:lpstr>
      <vt:lpstr>Dealing with Collisions</vt:lpstr>
      <vt:lpstr>Collisions and Max Load</vt:lpstr>
      <vt:lpstr>Hashing</vt:lpstr>
      <vt:lpstr>End of Probability Unit</vt:lpstr>
      <vt:lpstr>Dimensionality Reduction</vt:lpstr>
      <vt:lpstr>Big Data</vt:lpstr>
      <vt:lpstr>Big Data</vt:lpstr>
      <vt:lpstr>Big Data</vt:lpstr>
      <vt:lpstr>Big Data</vt:lpstr>
      <vt:lpstr>Visualizing Big Data</vt:lpstr>
      <vt:lpstr>Dimensionality Reduction</vt:lpstr>
      <vt:lpstr>Low Distortion Embedding</vt:lpstr>
      <vt:lpstr>Euclidean Space</vt:lpstr>
      <vt:lpstr>Euclidean Space</vt:lpstr>
      <vt:lpstr>Low Distortion Embedding for Euclidean Space</vt:lpstr>
      <vt:lpstr>Examples: Embeddings for Euclidean Space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  <vt:lpstr>Trivia Question #5 (Gaussian Behavior)</vt:lpstr>
      <vt:lpstr>Trivia Question #6 (Gaussian Stability)</vt:lpstr>
      <vt:lpstr>Johnson-Lindenstrauss Lemma</vt:lpstr>
      <vt:lpstr>Gaussian Stability</vt:lpstr>
      <vt:lpstr>Gaussian Stability</vt:lpstr>
      <vt:lpstr>Gaussian Stability</vt:lpstr>
      <vt:lpstr>Gaussian Stability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2024-02-06T22:28:18Z</dcterms:created>
  <dcterms:modified xsi:type="dcterms:W3CDTF">2024-02-07T01:07:20Z</dcterms:modified>
</cp:coreProperties>
</file>