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788" r:id="rId2"/>
    <p:sldId id="1291" r:id="rId3"/>
    <p:sldId id="1289" r:id="rId4"/>
    <p:sldId id="1258" r:id="rId5"/>
    <p:sldId id="1264" r:id="rId6"/>
    <p:sldId id="1274" r:id="rId7"/>
    <p:sldId id="1266" r:id="rId8"/>
    <p:sldId id="1272" r:id="rId9"/>
    <p:sldId id="1306" r:id="rId10"/>
    <p:sldId id="1305" r:id="rId11"/>
    <p:sldId id="1276" r:id="rId12"/>
    <p:sldId id="1296" r:id="rId13"/>
    <p:sldId id="1269" r:id="rId14"/>
    <p:sldId id="1292" r:id="rId15"/>
    <p:sldId id="1293" r:id="rId16"/>
    <p:sldId id="1294" r:id="rId17"/>
    <p:sldId id="1295" r:id="rId18"/>
    <p:sldId id="1297" r:id="rId19"/>
    <p:sldId id="1298" r:id="rId20"/>
    <p:sldId id="1268" r:id="rId21"/>
    <p:sldId id="1299" r:id="rId22"/>
    <p:sldId id="1277" r:id="rId23"/>
    <p:sldId id="1284" r:id="rId24"/>
    <p:sldId id="1278" r:id="rId25"/>
    <p:sldId id="1285" r:id="rId26"/>
    <p:sldId id="1280" r:id="rId27"/>
    <p:sldId id="1300" r:id="rId28"/>
    <p:sldId id="1301" r:id="rId29"/>
    <p:sldId id="1302" r:id="rId30"/>
    <p:sldId id="1303" r:id="rId31"/>
    <p:sldId id="1304" r:id="rId32"/>
    <p:sldId id="1286" r:id="rId33"/>
    <p:sldId id="1282" r:id="rId34"/>
    <p:sldId id="1281" r:id="rId35"/>
    <p:sldId id="1307" r:id="rId36"/>
    <p:sldId id="1308" r:id="rId37"/>
    <p:sldId id="1309" r:id="rId38"/>
    <p:sldId id="1310" r:id="rId39"/>
    <p:sldId id="127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CAE1A-251E-4F77-AC08-4EFDCAE38183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6CE48-E37F-4FA3-AF35-42C0A0E4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11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73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99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15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5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34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70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97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96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59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66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38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513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906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14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77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64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70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267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894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290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125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0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802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135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825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162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050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873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650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083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97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37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96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9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19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14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21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4CDF-0874-55FE-3127-822375BE2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56D7A-498A-84B1-F033-74B137E15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7079-FD67-1F81-64DF-1DAFD507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759DD-22E9-FAAA-7C8E-8FDE1D43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13A1A-BC90-C671-5C2D-07AF3B80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0AF5-8AD8-A273-C75F-36B8C9C7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4BE62-D78D-2CC0-D40E-425239A56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02DE7-2BDA-C2D8-A735-C192E57E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BF0AE-75DA-34CF-1765-7D6184BE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062E7-BC7F-AA76-D66C-7F3B88E7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34267-F35F-A68E-E85C-518F5691E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152A6-4DB2-4198-9C4E-E5EF49228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542BB-66CF-1633-210C-9544A52D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25E89-06A7-4D08-B58D-47EE71ED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C8495-966E-315A-1BEF-89D4B24E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7FA7-1B02-749D-4D7D-BB3985528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4C2FB-9AED-B7C4-B830-D359AC97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69175-BF4D-D111-4174-8B5407CD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2A352-B9D4-E3A1-A471-EB256F93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1C100-6569-8BC1-B99A-1FED8F92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3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B88A-1595-7D70-0D80-7546CC29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6690F-C7A2-1BFB-FBFD-005EAB8EB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F050B-3BC1-EC6E-A40C-692EA4E6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BB449-BAE9-FF11-5691-D13788BC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F8E1F-5E09-6F9E-FEC0-9566E9A7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0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F864-6AB3-1949-6488-37B71DE5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3CD8-DC8F-3A7F-2A0F-35AE7A305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E3EF6-4C0B-F8C4-26AB-A9C3D1401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4B64E-2BA1-F929-91CA-0E85238A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E1273-0FDE-79FD-63BE-8CC8ABF5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29446-2387-DB97-91A6-6CBAB73E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0C328-7030-08CB-E0F4-47E39B0A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78BCA-CA37-69F6-8B5D-600C6967C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BFB7D-B194-A5FB-8465-EE4B0D9E9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73E73-5317-F9B5-ACDD-5B5F40935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038D7-92D9-FC50-9E26-B3DA9D74C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BC8B0-4323-BC53-A495-2BE0F140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A8161-1C17-8868-9E0C-5529984C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A8793-E122-5D20-985E-E58DB36E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4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54C4-43A4-D698-5197-E955AD57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378DF-F691-F4EF-1770-86B68264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CF673-0125-81FA-7615-60386F8A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67C23-23E4-EC1D-1E68-BF065907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30393-D5FB-FD08-65DD-C1588FAE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8B326-2A88-62D2-F186-A512AE52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D1B22-DA5D-1E64-20F2-5BC9BBEE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0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F275-7D46-CFE1-ABD1-B136BABB5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864F1-684B-6800-E585-6FAD2C877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59F57-46DB-3D66-BC88-3FDB81F30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B923F-2644-1B23-80CB-94126888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F961E-0BC9-257D-6D79-99AC81BC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1C475-04F1-D9D8-7B07-D7ECA46B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7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37BE-6B69-D2AD-7787-3A499203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E7F53-D88F-B5FF-1D0D-CA1AEFC5F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0E3D2-B9CA-5C77-21C0-1F1A2CAC3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A6174-D544-6654-8846-2A2A80E5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23E42-D18E-89F7-1AF8-2EC5E2B2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CCC35-575D-76D1-E6DB-11C074D3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4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23CD0C-EF1A-BCBD-0D3B-CC6FE10D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D0755-64C0-27F6-E14C-EA5BB93AB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65280-5ADF-E05E-54B9-779640653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09607-EBB4-42D8-AA24-DB43F31174A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A2BAD-86EF-66C6-3132-00583B474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F663F-BD39-CC49-61D8-D478FA9A6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7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11" Type="http://schemas.openxmlformats.org/officeDocument/2006/relationships/image" Target="../media/image26.png"/><Relationship Id="rId5" Type="http://schemas.openxmlformats.org/officeDocument/2006/relationships/image" Target="../media/image5.png"/><Relationship Id="rId10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1.png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20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Response, </a:t>
            </a:r>
            <a:r>
              <a:rPr lang="en-US" dirty="0" err="1">
                <a:solidFill>
                  <a:srgbClr val="C00000"/>
                </a:solidFill>
              </a:rPr>
              <a:t>Revisisted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Answer is correct in expectation, but what is its variance?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answer is incorrect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variance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Chebyshev, we have additive error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sz="3200" dirty="0"/>
                  <a:t> with probability 0.99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anti-concentration, error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  <a:blipFill>
                <a:blip r:embed="rId3"/>
                <a:stretch>
                  <a:fillRect l="-1369" t="-3066" b="-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4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Privacy and Noise</a:t>
            </a:r>
          </a:p>
        </p:txBody>
      </p:sp>
      <p:pic>
        <p:nvPicPr>
          <p:cNvPr id="3" name="Picture 2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B2D3A7A8-5053-D3F0-05CA-1B1492E2D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1" y="4184144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304987-B35F-3FCA-0140-6CE624E6EA33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2640122" y="5020814"/>
            <a:ext cx="1076986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4" descr="Algorithm - Free computer icons">
            <a:extLst>
              <a:ext uri="{FF2B5EF4-FFF2-40B4-BE49-F238E27FC236}">
                <a16:creationId xmlns:a16="http://schemas.microsoft.com/office/drawing/2014/main" id="{73111C11-79F4-AE63-B9A5-64A0A6E47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08" y="4219630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A1B3A9-BFD9-1F43-EAF0-7F782239E4CF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319476" y="5020814"/>
            <a:ext cx="1842281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8A193C-1B31-69D5-0D88-BB3B0511ACBF}"/>
              </a:ext>
            </a:extLst>
          </p:cNvPr>
          <p:cNvSpPr txBox="1"/>
          <p:nvPr/>
        </p:nvSpPr>
        <p:spPr>
          <a:xfrm>
            <a:off x="3792071" y="5937686"/>
            <a:ext cx="1527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Algorithm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584A92-3740-D61C-E582-83CF40EE97D5}"/>
              </a:ext>
            </a:extLst>
          </p:cNvPr>
          <p:cNvSpPr txBox="1"/>
          <p:nvPr/>
        </p:nvSpPr>
        <p:spPr>
          <a:xfrm>
            <a:off x="6831761" y="5937686"/>
            <a:ext cx="268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Output distribution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8426B2-295F-0C36-27CB-BBA511490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757" y="4280678"/>
            <a:ext cx="2683700" cy="14802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4ECFC9-AF8C-CDE7-DA6A-27B3249F6E50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240617" y="3400201"/>
            <a:ext cx="25712" cy="1620613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A1E9198-1DC9-1C45-C38A-BF1F876349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477" y="2107855"/>
            <a:ext cx="1842280" cy="129234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10D907-8416-F31F-C012-EA0E8997B73C}"/>
              </a:ext>
            </a:extLst>
          </p:cNvPr>
          <p:cNvSpPr txBox="1"/>
          <p:nvPr/>
        </p:nvSpPr>
        <p:spPr>
          <a:xfrm>
            <a:off x="7409908" y="2475750"/>
            <a:ext cx="2105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Random noise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314918-6002-73CC-830E-8E51B925EC58}"/>
              </a:ext>
            </a:extLst>
          </p:cNvPr>
          <p:cNvSpPr txBox="1"/>
          <p:nvPr/>
        </p:nvSpPr>
        <p:spPr>
          <a:xfrm>
            <a:off x="1380407" y="5937685"/>
            <a:ext cx="977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EB5022-A9C6-F116-B279-DB0F4808E01E}"/>
                  </a:ext>
                </a:extLst>
              </p:cNvPr>
              <p:cNvSpPr txBox="1"/>
              <p:nvPr/>
            </p:nvSpPr>
            <p:spPr>
              <a:xfrm>
                <a:off x="285688" y="3400201"/>
                <a:ext cx="283097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EB5022-A9C6-F116-B279-DB0F4808E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88" y="3400201"/>
                <a:ext cx="283097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A0E4B8B-2DC0-182B-587F-45CCE67A729C}"/>
                  </a:ext>
                </a:extLst>
              </p:cNvPr>
              <p:cNvSpPr txBox="1"/>
              <p:nvPr/>
            </p:nvSpPr>
            <p:spPr>
              <a:xfrm>
                <a:off x="3724930" y="3400201"/>
                <a:ext cx="166168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A0E4B8B-2DC0-182B-587F-45CCE67A7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930" y="3400201"/>
                <a:ext cx="166168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663B66-32F7-2792-A9A6-CCCDCE0FC3C0}"/>
                  </a:ext>
                </a:extLst>
              </p:cNvPr>
              <p:cNvSpPr txBox="1"/>
              <p:nvPr/>
            </p:nvSpPr>
            <p:spPr>
              <a:xfrm>
                <a:off x="7257024" y="3430089"/>
                <a:ext cx="3303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663B66-32F7-2792-A9A6-CCCDCE0FC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24" y="3430089"/>
                <a:ext cx="3303400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7F80171-D57C-D705-43DB-1A5721DCF1D4}"/>
                  </a:ext>
                </a:extLst>
              </p:cNvPr>
              <p:cNvSpPr txBox="1"/>
              <p:nvPr/>
            </p:nvSpPr>
            <p:spPr>
              <a:xfrm>
                <a:off x="5841956" y="1475980"/>
                <a:ext cx="98980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7F80171-D57C-D705-43DB-1A5721DCF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956" y="1475980"/>
                <a:ext cx="989805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861C3BA-DBDE-D2B3-522F-E7B125A3D152}"/>
                  </a:ext>
                </a:extLst>
              </p:cNvPr>
              <p:cNvSpPr txBox="1"/>
              <p:nvPr/>
            </p:nvSpPr>
            <p:spPr>
              <a:xfrm>
                <a:off x="2640122" y="4236871"/>
                <a:ext cx="98980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861C3BA-DBDE-D2B3-522F-E7B125A3D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122" y="4236871"/>
                <a:ext cx="989805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96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Proving Differential Privacy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28020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pure DP, we want to show that for all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</a:t>
                </a:r>
                <a:r>
                  <a:rPr lang="en-US" sz="3200" i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nary>
                  </m:oMath>
                </a14:m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It suffices to show that for all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in the support of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280208"/>
              </a:xfrm>
              <a:blipFill>
                <a:blip r:embed="rId3"/>
                <a:stretch>
                  <a:fillRect l="-1369" t="-2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686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 Properties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100047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What properties would we like from a rigorous definition of privacy?</a:t>
            </a:r>
          </a:p>
        </p:txBody>
      </p:sp>
    </p:spTree>
    <p:extLst>
      <p:ext uri="{BB962C8B-B14F-4D97-AF65-F5344CB8AC3E}">
        <p14:creationId xmlns:p14="http://schemas.microsoft.com/office/powerpoint/2010/main" val="2409075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Post-processing of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992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Ability to handle post-processing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If mechanism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has privacy loss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 and we release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3200" dirty="0"/>
                  <a:t>, then we have privacy loss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99294"/>
              </a:xfrm>
              <a:blipFill>
                <a:blip r:embed="rId3"/>
                <a:stretch>
                  <a:fillRect l="-1369" t="-2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781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Post-processing of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992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a fixed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, want to show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mechanism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has privacy loss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all possible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such that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 (under some randomness)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Then for neighboring datasets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99294"/>
              </a:xfrm>
              <a:blipFill>
                <a:blip r:embed="rId3"/>
                <a:stretch>
                  <a:fillRect l="-1369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89DA90-4D0C-6563-F19D-AA2D93BF03DE}"/>
                  </a:ext>
                </a:extLst>
              </p:cNvPr>
              <p:cNvSpPr txBox="1"/>
              <p:nvPr/>
            </p:nvSpPr>
            <p:spPr>
              <a:xfrm>
                <a:off x="1904301" y="2398096"/>
                <a:ext cx="8529507" cy="6481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89DA90-4D0C-6563-F19D-AA2D93BF0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301" y="2398096"/>
                <a:ext cx="8529507" cy="6481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534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Composition of Differential Privacy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992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Ability to compose multiple private mechanisms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Privacy loss measure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 accumulates across multiple computations and datasets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If mechanism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has privacy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mechanism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has privacy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, then releasing the results of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has privacy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99294"/>
              </a:xfrm>
              <a:blipFill>
                <a:blip r:embed="rId3"/>
                <a:stretch>
                  <a:fillRect l="-1369" t="-2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704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Composition of Differential Privacy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992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(⋅,⋅)</m:t>
                    </m:r>
                  </m:oMath>
                </a14:m>
                <a:r>
                  <a:rPr lang="en-US" sz="3200" dirty="0"/>
                  <a:t> be a composition function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b="0" dirty="0"/>
                  <a:t>, so that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endChr m:val="]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?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endChr m:val="]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?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99294"/>
              </a:xfrm>
              <a:blipFill>
                <a:blip r:embed="rId3"/>
                <a:stretch>
                  <a:fillRect l="-1369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071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Composition of Differential Privacy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79929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b="0" dirty="0"/>
              <a:t>We have: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b="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b="0" dirty="0"/>
              <a:t>So: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3DD096-222A-3F65-F8DF-DB57FEF8E3B9}"/>
                  </a:ext>
                </a:extLst>
              </p:cNvPr>
              <p:cNvSpPr txBox="1"/>
              <p:nvPr/>
            </p:nvSpPr>
            <p:spPr>
              <a:xfrm>
                <a:off x="1225591" y="2590980"/>
                <a:ext cx="9192670" cy="11375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320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endChr m:val="]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320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endChr m:val="]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sz="32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3DD096-222A-3F65-F8DF-DB57FEF8E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591" y="2590980"/>
                <a:ext cx="9192670" cy="1137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076CD6-ACB0-7615-1DDC-FDFE5E79ABF1}"/>
                  </a:ext>
                </a:extLst>
              </p:cNvPr>
              <p:cNvSpPr txBox="1"/>
              <p:nvPr/>
            </p:nvSpPr>
            <p:spPr>
              <a:xfrm>
                <a:off x="412955" y="4956495"/>
                <a:ext cx="11822307" cy="11406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076CD6-ACB0-7615-1DDC-FDFE5E79A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55" y="4956495"/>
                <a:ext cx="11822307" cy="11406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850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Basic Composition of Differential Privacy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992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mechanisms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/>
                  <a:t>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-DP, then for any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3200" dirty="0"/>
                  <a:t>, then the composition mechanism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-DP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99294"/>
              </a:xfrm>
              <a:blipFill>
                <a:blip r:embed="rId3"/>
                <a:stretch>
                  <a:fillRect l="-1369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4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Relevant Supplementary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Chapter 1-3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00B050"/>
                </a:solidFill>
              </a:rPr>
              <a:t> “The Algorithmic Foundations of Differential Privacy”</a:t>
            </a:r>
            <a:r>
              <a:rPr lang="en-US" sz="3200" dirty="0"/>
              <a:t>, by Cynthia </a:t>
            </a:r>
            <a:r>
              <a:rPr lang="en-US" sz="3200" dirty="0" err="1"/>
              <a:t>Dwork</a:t>
            </a:r>
            <a:r>
              <a:rPr lang="en-US" sz="3200" dirty="0"/>
              <a:t> and Aaron Roth (https://www.cis.upenn.edu/~aaroth/Papers/privacybook.pdf)</a:t>
            </a:r>
          </a:p>
        </p:txBody>
      </p:sp>
    </p:spTree>
    <p:extLst>
      <p:ext uri="{BB962C8B-B14F-4D97-AF65-F5344CB8AC3E}">
        <p14:creationId xmlns:p14="http://schemas.microsoft.com/office/powerpoint/2010/main" val="3080056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771730" cy="47992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Ability to handle post-processing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If mechanism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has privacy loss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 and we release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3200" dirty="0"/>
                  <a:t>, then we have privacy loss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lvl="1"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Privacy loss measure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 accumulates across multiple computations and datasets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If mechanisms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/>
                  <a:t>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-DP, then for any function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3200" dirty="0"/>
                  <a:t>, then the composition mechanism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-DP</a:t>
                </a:r>
              </a:p>
              <a:p>
                <a:pPr lvl="1"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771730" cy="4799294"/>
              </a:xfrm>
              <a:blipFill>
                <a:blip r:embed="rId3"/>
                <a:stretch>
                  <a:fillRect l="-1302" t="-2665" r="-1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042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Towards Differential Privacy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771730" cy="47992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everyone has an integer from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[1, 10]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privately compute the max of the integers?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privately compute the sum of the integers?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privately release a histogram of the integers?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771730" cy="4799294"/>
              </a:xfrm>
              <a:blipFill>
                <a:blip r:embed="rId3"/>
                <a:stretch>
                  <a:fillRect l="-1302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469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Privacy and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dirty="0"/>
                  <a:t>: release private approximation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Intuition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can be released accurately if the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is not sensitive to changes by any of the individuals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neighbor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lim>
                    </m:limLow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167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neighbor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lim>
                    </m:limLow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 study is conducted that measures the height of individuals, ranging from 1 to 300 centimeters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sensitivity of the maximum height query?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sensitivity of the average height query?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636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Laplace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679076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dirty="0"/>
                  <a:t>: Algorithm computes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and releases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Laplacian distribution</a:t>
                </a:r>
                <a:r>
                  <a:rPr lang="en-US" sz="3200" dirty="0"/>
                  <a:t>: Probability density function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200" dirty="0"/>
                  <a:t> is 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6790765" cy="4342094"/>
              </a:xfrm>
              <a:blipFill>
                <a:blip r:embed="rId3"/>
                <a:stretch>
                  <a:fillRect l="-2066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C55C3D6-EDCC-71F0-6EBD-C424A2134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817" y="2253596"/>
            <a:ext cx="46482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14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Laplace Mechanism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34209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What does the Laplace mechanism do in the following cases?</a:t>
            </a: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Suppose a study is conducted that measures the height of individuals, ranging from 1 to 300 centimeters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What is the sensitivity of the maximum height query?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What is the sensitivity of the average height query?</a:t>
            </a:r>
          </a:p>
        </p:txBody>
      </p:sp>
    </p:spTree>
    <p:extLst>
      <p:ext uri="{BB962C8B-B14F-4D97-AF65-F5344CB8AC3E}">
        <p14:creationId xmlns:p14="http://schemas.microsoft.com/office/powerpoint/2010/main" val="2830771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Laplace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Laplace mechanism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-differentially private (pure DP)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393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Laplace Mechanism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 “answer” for dataset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200" dirty="0"/>
                  <a:t> and the “answer” for dataset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and let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sz="32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sz="32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Want to show that for any fixed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570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Laplace Mechanism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Want to show that for any fixed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be a draw from a Laplace distribution</a:t>
                </a:r>
                <a:endParaRPr lang="en-US" sz="32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492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Laplace Mechanism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sup>
                    </m:sSup>
                  </m:oMath>
                </a14:m>
                <a:r>
                  <a:rPr lang="en-US" sz="3200" dirty="0"/>
                  <a:t> for a Laplace distribution with scale parameter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00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pair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dataset,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/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8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012F46F-3E33-F607-244B-C989DDF5CF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1" y="4688992"/>
            <a:ext cx="839248" cy="157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19EAB-42C0-ACD0-92F7-C5E19438EB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38" y="4575870"/>
            <a:ext cx="927876" cy="180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1EC0E-C239-569F-05AA-0E349989D9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3" y="4626549"/>
            <a:ext cx="927876" cy="1636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B1481-5582-1114-61C0-C9FA5B082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97" y="4688992"/>
            <a:ext cx="839248" cy="1571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EDE6D-58FA-1653-F062-0EA7B4853C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8" y="4575870"/>
            <a:ext cx="927876" cy="180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79284-A918-37F2-95E3-63743A74E4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87" y="4659101"/>
            <a:ext cx="1102068" cy="15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19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 from Laplace Mechanism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771730" cy="47992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everyone has an integer from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[1, 10]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privately compute the max of the integers?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privately compute the sum of the integers?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privately release a histogram of the integers?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771730" cy="4799294"/>
              </a:xfrm>
              <a:blipFill>
                <a:blip r:embed="rId3"/>
                <a:stretch>
                  <a:fillRect l="-1302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8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Laplace Mechanism for 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a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, the Laplace mechanism is defined by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200" dirty="0"/>
                  <a:t>, where each entry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200" dirty="0"/>
                  <a:t> is drawn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Laplace mechanism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-differentially private (pure DP)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Proof follows by generalizing the previous proof, decomposing along the coordinates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 r="-476" b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162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Beyond Laplace Mechanism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34209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What if we want to output the “best” answer, but noise can significantly destroy the answer?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Example</a:t>
            </a:r>
            <a:r>
              <a:rPr lang="en-US" sz="3200" dirty="0"/>
              <a:t>: Suppose we have a large number of apples, and A, B, C each bid $1.00 and D bids $4.01. What is the optimal price? 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At $4.01 the revenue, the revenue is $4.01, at $4.00 and at $1.00 the revenue is $4.00, but at $3.02 the revenue is zero!</a:t>
            </a:r>
          </a:p>
        </p:txBody>
      </p:sp>
    </p:spTree>
    <p:extLst>
      <p:ext uri="{BB962C8B-B14F-4D97-AF65-F5344CB8AC3E}">
        <p14:creationId xmlns:p14="http://schemas.microsoft.com/office/powerpoint/2010/main" val="3798815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Beyond Laplace Mechanism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34209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Example</a:t>
            </a:r>
            <a:r>
              <a:rPr lang="en-US" sz="3200" dirty="0"/>
              <a:t>: Suppose a study is conducted that finds the current location of individuals, in the two-dimensional plane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Who is the closest individual to a query location?</a:t>
            </a:r>
          </a:p>
        </p:txBody>
      </p:sp>
    </p:spTree>
    <p:extLst>
      <p:ext uri="{BB962C8B-B14F-4D97-AF65-F5344CB8AC3E}">
        <p14:creationId xmlns:p14="http://schemas.microsoft.com/office/powerpoint/2010/main" val="905233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Exponential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Choose a score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i="1" dirty="0"/>
                  <a:t> </a:t>
                </a:r>
                <a:r>
                  <a:rPr lang="en-US" sz="3200" dirty="0"/>
                  <a:t>and global sensitivity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Sample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with probability proportional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236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Exponential Mechanism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Exponential mechanism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-differentially private (pure DP)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 “answer” for dataset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200" dirty="0"/>
                  <a:t> and the “answer” for dataset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 be the output of the exponential mechanism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and let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be the output of the exponential mechanism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 r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836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Exponential Mechanism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Want to show that for any fixed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3DFA2B-F30F-BE92-BEA4-C706B10F7EBD}"/>
                  </a:ext>
                </a:extLst>
              </p:cNvPr>
              <p:cNvSpPr txBox="1"/>
              <p:nvPr/>
            </p:nvSpPr>
            <p:spPr>
              <a:xfrm>
                <a:off x="541266" y="2908720"/>
                <a:ext cx="11434424" cy="131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3DFA2B-F30F-BE92-BEA4-C706B10F7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6" y="2908720"/>
                <a:ext cx="11434424" cy="131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1AD275-05D3-F5EC-6847-DA8190BF67C1}"/>
                  </a:ext>
                </a:extLst>
              </p:cNvPr>
              <p:cNvSpPr txBox="1"/>
              <p:nvPr/>
            </p:nvSpPr>
            <p:spPr>
              <a:xfrm>
                <a:off x="3160579" y="4241555"/>
                <a:ext cx="7859415" cy="131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1AD275-05D3-F5EC-6847-DA8190BF6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579" y="4241555"/>
                <a:ext cx="7859415" cy="13185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322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Exponential Mechanism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Want to show that for any fixed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3DFA2B-F30F-BE92-BEA4-C706B10F7EBD}"/>
                  </a:ext>
                </a:extLst>
              </p:cNvPr>
              <p:cNvSpPr txBox="1"/>
              <p:nvPr/>
            </p:nvSpPr>
            <p:spPr>
              <a:xfrm>
                <a:off x="541266" y="2908720"/>
                <a:ext cx="11434424" cy="12093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p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3DFA2B-F30F-BE92-BEA4-C706B10F7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6" y="2908720"/>
                <a:ext cx="11434424" cy="12093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1AD275-05D3-F5EC-6847-DA8190BF67C1}"/>
                  </a:ext>
                </a:extLst>
              </p:cNvPr>
              <p:cNvSpPr txBox="1"/>
              <p:nvPr/>
            </p:nvSpPr>
            <p:spPr>
              <a:xfrm>
                <a:off x="4021885" y="4252961"/>
                <a:ext cx="7859415" cy="131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1AD275-05D3-F5EC-6847-DA8190BF6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885" y="4252961"/>
                <a:ext cx="7859415" cy="13185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155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Exponential Mechanism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Want to show that for any fixed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3DFA2B-F30F-BE92-BEA4-C706B10F7EBD}"/>
                  </a:ext>
                </a:extLst>
              </p:cNvPr>
              <p:cNvSpPr txBox="1"/>
              <p:nvPr/>
            </p:nvSpPr>
            <p:spPr>
              <a:xfrm>
                <a:off x="1486636" y="2909629"/>
                <a:ext cx="4371423" cy="11331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3DFA2B-F30F-BE92-BEA4-C706B10F7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636" y="2909629"/>
                <a:ext cx="4371423" cy="11331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1AD275-05D3-F5EC-6847-DA8190BF67C1}"/>
                  </a:ext>
                </a:extLst>
              </p:cNvPr>
              <p:cNvSpPr txBox="1"/>
              <p:nvPr/>
            </p:nvSpPr>
            <p:spPr>
              <a:xfrm>
                <a:off x="3468822" y="4264760"/>
                <a:ext cx="8353486" cy="131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1AD275-05D3-F5EC-6847-DA8190BF6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822" y="4264760"/>
                <a:ext cx="8353486" cy="13185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F03F76-01AF-FB72-68C5-2348C1A8FD6A}"/>
                  </a:ext>
                </a:extLst>
              </p:cNvPr>
              <p:cNvSpPr txBox="1"/>
              <p:nvPr/>
            </p:nvSpPr>
            <p:spPr>
              <a:xfrm>
                <a:off x="2358758" y="5717879"/>
                <a:ext cx="43714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F03F76-01AF-FB72-68C5-2348C1A8F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58" y="5717879"/>
                <a:ext cx="437142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45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Exponential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Exponential mechanism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-differentially private (pure DP)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fact, when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the set of the real numbers, there is a setting of the score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for which the exponential mechanism reduces down to the Laplace mechanism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Downside</a:t>
                </a:r>
                <a:r>
                  <a:rPr lang="en-US" sz="3200" dirty="0"/>
                  <a:t>: sampling process may be inefficient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 r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71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AEBCAF-62A1-DCEC-691F-CC0AE7B0C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pair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dataset,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4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FB5EAF2-524F-2E80-45D2-940409F5F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109" y="4155172"/>
            <a:ext cx="2683700" cy="1480272"/>
          </a:xfrm>
          <a:prstGeom prst="rect">
            <a:avLst/>
          </a:prstGeom>
        </p:spPr>
      </p:pic>
      <p:pic>
        <p:nvPicPr>
          <p:cNvPr id="9" name="Picture 8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13218FC4-563E-F871-52BC-3B6203AD6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728454-93D1-85FC-19BD-305830767AF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E571E-3AD0-2F00-BE8D-F0C39DBA763B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36D5A8E-CDEB-F478-454D-CFE5512B1D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9F6024-8461-A534-4C84-9D449F85C315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4944051" y="4895308"/>
            <a:ext cx="1076986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4" descr="Algorithm - Free computer icons">
            <a:extLst>
              <a:ext uri="{FF2B5EF4-FFF2-40B4-BE49-F238E27FC236}">
                <a16:creationId xmlns:a16="http://schemas.microsoft.com/office/drawing/2014/main" id="{A373E79A-65EE-EDAB-366C-4C324C5D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37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767C19-09F3-8036-C662-A97EB882815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7623405" y="4895308"/>
            <a:ext cx="1734704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8536B3-92D8-7120-6172-E8D0FD4F334B}"/>
              </a:ext>
            </a:extLst>
          </p:cNvPr>
          <p:cNvSpPr txBox="1"/>
          <p:nvPr/>
        </p:nvSpPr>
        <p:spPr>
          <a:xfrm>
            <a:off x="3009587" y="5812181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30CD2F-DEF9-411B-D4A2-61219862A6DC}"/>
              </a:ext>
            </a:extLst>
          </p:cNvPr>
          <p:cNvSpPr txBox="1"/>
          <p:nvPr/>
        </p:nvSpPr>
        <p:spPr>
          <a:xfrm>
            <a:off x="6096000" y="5812180"/>
            <a:ext cx="1527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Algorithm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10D65-B959-CBF4-7588-7EEBA816DD05}"/>
              </a:ext>
            </a:extLst>
          </p:cNvPr>
          <p:cNvSpPr txBox="1"/>
          <p:nvPr/>
        </p:nvSpPr>
        <p:spPr>
          <a:xfrm>
            <a:off x="9135690" y="5812180"/>
            <a:ext cx="268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Output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8315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pair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dataset,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Implication</a:t>
                </a:r>
                <a:r>
                  <a:rPr lang="en-US" sz="3200" dirty="0"/>
                  <a:t>: Deterministic algorithms cannot be differentially private unless they are a constant function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215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82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Local Differential Privacy (LDP)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[KLNRS08]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pairs of users’ possible data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Algorithm takes a single user's data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Compared to previous definition of DP, where algorithm takes all users' data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257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11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Response, </a:t>
            </a:r>
            <a:r>
              <a:rPr lang="en-US" dirty="0" err="1">
                <a:solidFill>
                  <a:srgbClr val="C00000"/>
                </a:solidFill>
              </a:rPr>
              <a:t>Revisisted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17176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How many people in this class have a pet?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Generate a random integer: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If it is even, answer </a:t>
            </a:r>
            <a:r>
              <a:rPr lang="en-US" sz="3200" dirty="0">
                <a:solidFill>
                  <a:srgbClr val="00B050"/>
                </a:solidFill>
              </a:rPr>
              <a:t>truthfully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Otherwise, proceed below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Generate another random integer: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If it is even, answer </a:t>
            </a:r>
            <a:r>
              <a:rPr lang="en-US" sz="3200" dirty="0">
                <a:solidFill>
                  <a:srgbClr val="00B050"/>
                </a:solidFill>
              </a:rPr>
              <a:t>YES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Otherwise if it is odd, answer </a:t>
            </a:r>
            <a:r>
              <a:rPr lang="en-US" sz="3200" dirty="0">
                <a:solidFill>
                  <a:srgbClr val="FF0000"/>
                </a:solidFill>
              </a:rPr>
              <a:t>NO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4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Response, </a:t>
            </a:r>
            <a:r>
              <a:rPr lang="en-US" dirty="0" err="1">
                <a:solidFill>
                  <a:srgbClr val="C00000"/>
                </a:solidFill>
              </a:rPr>
              <a:t>Revisisted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0" dirty="0"/>
                  <a:t>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=1−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Report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for true fraction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  <a:blipFill>
                <a:blip r:embed="rId3"/>
                <a:stretch>
                  <a:fillRect l="-1369" t="-584" b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33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Response, </a:t>
            </a:r>
            <a:r>
              <a:rPr lang="en-US" dirty="0" err="1">
                <a:solidFill>
                  <a:srgbClr val="C00000"/>
                </a:solidFill>
              </a:rPr>
              <a:t>Revisisted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Answer is correct in expectation, but what is its variance?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answer is incorrect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variance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  <a:blipFill>
                <a:blip r:embed="rId3"/>
                <a:stretch>
                  <a:fillRect l="-1369" t="-3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20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1945</Words>
  <Application>Microsoft Office PowerPoint</Application>
  <PresentationFormat>Widescreen</PresentationFormat>
  <Paragraphs>285</Paragraphs>
  <Slides>39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Relevant Supplementary Material</vt:lpstr>
      <vt:lpstr>Last Time: Differential Privacy</vt:lpstr>
      <vt:lpstr>Last Time: Differential Privacy</vt:lpstr>
      <vt:lpstr>Last Time: Differential Privacy</vt:lpstr>
      <vt:lpstr>Last Time: Local Differential Privacy (LDP)</vt:lpstr>
      <vt:lpstr>Randomized Response, Revisisted</vt:lpstr>
      <vt:lpstr>Randomized Response, Revisisted</vt:lpstr>
      <vt:lpstr>Randomized Response, Revisisted</vt:lpstr>
      <vt:lpstr>Randomized Response, Revisisted</vt:lpstr>
      <vt:lpstr>Privacy and Noise</vt:lpstr>
      <vt:lpstr>Proving Differential Privacy</vt:lpstr>
      <vt:lpstr>Differential Privacy Properties</vt:lpstr>
      <vt:lpstr>Post-processing of Differential Privacy</vt:lpstr>
      <vt:lpstr>Post-processing of Differential Privacy</vt:lpstr>
      <vt:lpstr>Composition of Differential Privacy</vt:lpstr>
      <vt:lpstr>Composition of Differential Privacy</vt:lpstr>
      <vt:lpstr>Composition of Differential Privacy</vt:lpstr>
      <vt:lpstr>Basic Composition of Differential Privacy</vt:lpstr>
      <vt:lpstr>Differential Privacy Properties</vt:lpstr>
      <vt:lpstr>Towards Differential Privacy</vt:lpstr>
      <vt:lpstr>Privacy and Noise</vt:lpstr>
      <vt:lpstr>Sensitivity</vt:lpstr>
      <vt:lpstr>Laplace Mechanism</vt:lpstr>
      <vt:lpstr>Laplace Mechanism</vt:lpstr>
      <vt:lpstr>Laplace Mechanism</vt:lpstr>
      <vt:lpstr>Laplace Mechanism</vt:lpstr>
      <vt:lpstr>Laplace Mechanism</vt:lpstr>
      <vt:lpstr>Laplace Mechanism</vt:lpstr>
      <vt:lpstr>Differential Privacy from Laplace Mechanism</vt:lpstr>
      <vt:lpstr>Laplace Mechanism for Vectors</vt:lpstr>
      <vt:lpstr>Beyond Laplace Mechanism</vt:lpstr>
      <vt:lpstr>Beyond Laplace Mechanism</vt:lpstr>
      <vt:lpstr>Exponential Mechanism</vt:lpstr>
      <vt:lpstr>Exponential Mechanism</vt:lpstr>
      <vt:lpstr>Exponential Mechanism</vt:lpstr>
      <vt:lpstr>Exponential Mechanism</vt:lpstr>
      <vt:lpstr>Exponential Mechanism</vt:lpstr>
      <vt:lpstr>Exponential Mechanism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19</cp:revision>
  <dcterms:created xsi:type="dcterms:W3CDTF">2024-04-05T18:24:18Z</dcterms:created>
  <dcterms:modified xsi:type="dcterms:W3CDTF">2024-04-11T22:22:57Z</dcterms:modified>
</cp:coreProperties>
</file>