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788" r:id="rId2"/>
    <p:sldId id="1161" r:id="rId3"/>
    <p:sldId id="991" r:id="rId4"/>
    <p:sldId id="1012" r:id="rId5"/>
    <p:sldId id="1021" r:id="rId6"/>
    <p:sldId id="1162" r:id="rId7"/>
    <p:sldId id="1163" r:id="rId8"/>
    <p:sldId id="1168" r:id="rId9"/>
    <p:sldId id="1164" r:id="rId10"/>
    <p:sldId id="1167" r:id="rId11"/>
    <p:sldId id="1165" r:id="rId12"/>
    <p:sldId id="1166" r:id="rId13"/>
    <p:sldId id="1169" r:id="rId14"/>
    <p:sldId id="1177" r:id="rId15"/>
    <p:sldId id="1176" r:id="rId16"/>
    <p:sldId id="1170" r:id="rId17"/>
    <p:sldId id="1171" r:id="rId18"/>
    <p:sldId id="1172" r:id="rId19"/>
    <p:sldId id="1174" r:id="rId20"/>
    <p:sldId id="1173" r:id="rId21"/>
    <p:sldId id="1175" r:id="rId22"/>
    <p:sldId id="1178" r:id="rId23"/>
    <p:sldId id="1179" r:id="rId24"/>
    <p:sldId id="1180" r:id="rId25"/>
    <p:sldId id="997" r:id="rId26"/>
    <p:sldId id="1181" r:id="rId27"/>
    <p:sldId id="11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4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4C182-9E14-4961-A468-B8749DEC1A5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1C0F6-3FFE-4E9C-931A-167B7554B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6CE726EB-5D06-CACE-1B36-12DAF30CB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3bb96f400_0_1:notes">
            <a:extLst>
              <a:ext uri="{FF2B5EF4-FFF2-40B4-BE49-F238E27FC236}">
                <a16:creationId xmlns:a16="http://schemas.microsoft.com/office/drawing/2014/main" id="{BFD8178E-AA44-23CD-9A92-6CE373A0FC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3bb96f400_0_1:notes">
            <a:extLst>
              <a:ext uri="{FF2B5EF4-FFF2-40B4-BE49-F238E27FC236}">
                <a16:creationId xmlns:a16="http://schemas.microsoft.com/office/drawing/2014/main" id="{C94838A4-8438-D601-45D4-FCB6F8C6C3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552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1C0F6-3FFE-4E9C-931A-167B7554B6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73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1C0F6-3FFE-4E9C-931A-167B7554B6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65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1C0F6-3FFE-4E9C-931A-167B7554B6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9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1C0F6-3FFE-4E9C-931A-167B7554B60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25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1C0F6-3FFE-4E9C-931A-167B7554B60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1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1C0F6-3FFE-4E9C-931A-167B7554B60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64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1C0F6-3FFE-4E9C-931A-167B7554B6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67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F376-01BA-9EAF-7825-6B3C75477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EDB23-26F4-EA08-49BF-E1FB052CB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52742-468D-36E8-054D-B59A8D88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4FC-B11F-4867-979C-93E26FFEBC8C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EFC30-A3DC-2E5B-4814-34E77FF3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7C11E-5063-8ED0-4009-FAFA7037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0586-33F7-47C1-98E0-F97847D3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6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2F7-AB9E-50FB-4588-8B039CA49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1412F-349E-0FF6-4C67-38C9FD60E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760C-6025-B7FE-D4D0-9D42AE61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4FC-B11F-4867-979C-93E26FFEBC8C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5037F-3962-6869-7FED-941BA941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08998-3D1A-131D-02F9-2CE32E1B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0586-33F7-47C1-98E0-F97847D3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25C26C-3899-CC18-574C-AFF902FDB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D7423-3F03-6756-4F6B-94BBF64CC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C46F5-5A09-8B18-2EB2-766B6175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4FC-B11F-4867-979C-93E26FFEBC8C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8028F-F320-BA24-158B-6D85C682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64AB-AACB-ECB4-4710-ADBE01AC4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0586-33F7-47C1-98E0-F97847D3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42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045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C0DF-8471-1EB7-C01B-9ACE45A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42AB3-6356-6156-A701-4C91C179A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3854D-DE72-1EAA-08D4-EDE7A43D5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4FC-B11F-4867-979C-93E26FFEBC8C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A0C14-9B27-BA89-F7C7-04B4728A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C0EA4-1C8C-9668-1DA1-DE66FAD4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0586-33F7-47C1-98E0-F97847D3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3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10628-B0BE-4E5A-73A0-98CC2084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26D37-311E-0B6C-FD91-BE0296945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3D5FC-7088-6A91-C9B8-F5DCB882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4FC-B11F-4867-979C-93E26FFEBC8C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DD12B-D3B7-1917-3999-454AD9DF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44E33-83D6-0ED5-7D67-586F600B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0586-33F7-47C1-98E0-F97847D3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8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1BAC4-615D-89DE-3270-65C99201C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C9936-EE9B-B84F-11A9-60E6754AC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E615D-ECC0-F888-AA9E-B00D38B3F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F888C-F3DB-F73A-1D6F-7D16C2B06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4FC-B11F-4867-979C-93E26FFEBC8C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C0B80-DD18-A4FF-8E63-4B512C01C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97F77-F1A7-E2BB-C979-20862D7F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0586-33F7-47C1-98E0-F97847D3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5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8DDA-9F56-6221-DFC7-DC132780E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3A9B4-BD83-567E-1E43-BECA0D52D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2962A-297A-F6D6-F831-0341B4AE9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DB7834-A102-EFB0-CD47-AC735F2F84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61B43-8ED6-D21D-2BD5-944043753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782BFF-5C39-1AF0-3172-6A348F76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4FC-B11F-4867-979C-93E26FFEBC8C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97489-8EDD-ECD7-E987-F75FB57A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33D515-1F9C-19BA-AA92-440051BC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0586-33F7-47C1-98E0-F97847D3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1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0B1B3-8639-4E50-F5F8-D2D3FDA4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50A006-F419-0546-12C2-DEAF364A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4FC-B11F-4867-979C-93E26FFEBC8C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AD5BF-FD13-7284-DEB0-2518A37E8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5371C-2622-AC41-D1F3-E3BDE6BC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0586-33F7-47C1-98E0-F97847D3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7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34CBBC-7734-67D7-28A8-838AECF11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4FC-B11F-4867-979C-93E26FFEBC8C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37590-3086-F705-C955-D52F418D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6FA8F-A1FB-7092-9CD5-03373370A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0586-33F7-47C1-98E0-F97847D3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4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D7C25-9CA1-67FE-24E7-D64ECD6AE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FB5CF-3AF4-C93A-9074-A718A186D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F7356-F9F5-5DD6-7A71-A3F7E2CA1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FDD82-4B86-411D-7908-1D5B2F8AE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4FC-B11F-4867-979C-93E26FFEBC8C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D4CC0-F8D5-6F42-5282-46A08800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1DF63-1C68-C1BF-D1A1-9696FFC6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0586-33F7-47C1-98E0-F97847D3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9F66-DDCF-3B30-B6B1-4C81B9D57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01CD50-224C-1D2B-7838-C59485BC7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C8227-AA1F-A757-DE06-1B8A7EC91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89C25-FCBA-EE2A-9126-62EFBF9B2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4FC-B11F-4867-979C-93E26FFEBC8C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98DD5-2B02-B66E-EBB7-A9896C8E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60DBB-4F5D-0CE3-1FDF-BBD9B022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0586-33F7-47C1-98E0-F97847D3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9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08D20B-10DF-EF8D-DEC7-1C98F31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A855B-96D6-C91A-3F09-78D214202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8930D-331A-895A-E7DC-C198F274E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C94FC-B11F-4867-979C-93E26FFEBC8C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C321E-BF65-09E4-967B-A41AEC4AF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88B2B-54DB-8407-0CC5-F6B55691A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A0586-33F7-47C1-98E0-F97847D3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8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18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Two-Player Zero Sum Games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2662F46-E8E1-4A98-1B63-0CE78F8AD41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64228" y="2060786"/>
              <a:ext cx="8128000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73654658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849529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23894803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8263120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9239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59586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−20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879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2662F46-E8E1-4A98-1B63-0CE78F8AD41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64228" y="2060786"/>
              <a:ext cx="8128000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73654658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849529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23894803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826312034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923949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01" t="-112500" r="-201502" b="-1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99" t="-112500" r="-100898" b="-1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1" t="-112500" r="-1201" b="-1322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595864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01" t="-214737" r="-201502" b="-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99" t="-214737" r="-100898" b="-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1" t="-214737" r="-1201" b="-3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7879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4807B06-E7D0-0CC7-59D4-E50A683C6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988" y="4168244"/>
            <a:ext cx="10515600" cy="254606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What would you play as the row player if column player played B?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What would you play as the column player if row player played 1?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60280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Two-Player Zero Sum Games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2662F46-E8E1-4A98-1B63-0CE78F8AD41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64228" y="2060786"/>
              <a:ext cx="8128000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73654658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849529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23894803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8263120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9239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59586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−20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879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2662F46-E8E1-4A98-1B63-0CE78F8AD41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64228" y="2060786"/>
              <a:ext cx="8128000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73654658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849529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23894803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826312034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923949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01" t="-112500" r="-201502" b="-1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99" t="-112500" r="-100898" b="-1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1" t="-112500" r="-1201" b="-1322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595864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01" t="-214737" r="-201502" b="-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99" t="-214737" r="-100898" b="-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1" t="-214737" r="-1201" b="-3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7879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4807B06-E7D0-0CC7-59D4-E50A683C6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988" y="4032069"/>
            <a:ext cx="10515600" cy="262128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What would you play as the row player if you went first (and your choice is known)?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What would you play as the column player if you went first (and your choice is known)?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51928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Two-Player Zero Sum Games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2662F46-E8E1-4A98-1B63-0CE78F8AD41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64228" y="2060786"/>
              <a:ext cx="8128000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73654658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849529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23894803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8263120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9239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59586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−20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879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2662F46-E8E1-4A98-1B63-0CE78F8AD41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64228" y="2060786"/>
              <a:ext cx="8128000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73654658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849529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23894803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826312034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923949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01" t="-112500" r="-201502" b="-1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99" t="-112500" r="-100898" b="-1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1" t="-112500" r="-1201" b="-1322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595864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01" t="-214737" r="-201502" b="-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99" t="-214737" r="-100898" b="-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1" t="-214737" r="-1201" b="-3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7879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4807B06-E7D0-0CC7-59D4-E50A683C6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988" y="4345577"/>
            <a:ext cx="10515600" cy="214729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What would you play as the row player if you went first?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What would you play as the column player if you went first? </a:t>
            </a:r>
            <a:r>
              <a:rPr lang="en-US" sz="3200" dirty="0">
                <a:solidFill>
                  <a:srgbClr val="FF0000"/>
                </a:solidFill>
              </a:rPr>
              <a:t>B or C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76725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Best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Each player plays simultaneously and can have randomized strategies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Are there two-player games where randomized strategies are better than deterministic strategies?</a:t>
            </a:r>
          </a:p>
        </p:txBody>
      </p:sp>
    </p:spTree>
    <p:extLst>
      <p:ext uri="{BB962C8B-B14F-4D97-AF65-F5344CB8AC3E}">
        <p14:creationId xmlns:p14="http://schemas.microsoft.com/office/powerpoint/2010/main" val="2349882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Rock-Paper-Scissors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2662F46-E8E1-4A98-1B63-0CE78F8AD4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8046269"/>
                  </p:ext>
                </p:extLst>
              </p:nvPr>
            </p:nvGraphicFramePr>
            <p:xfrm>
              <a:off x="2164228" y="2060786"/>
              <a:ext cx="8128000" cy="231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73654658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849529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23894803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8263120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Rock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Paper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Scissors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9239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Rock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US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0" lang="en-US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0" lang="en-US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59586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Paper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879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Scissors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62279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2662F46-E8E1-4A98-1B63-0CE78F8AD4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8046269"/>
                  </p:ext>
                </p:extLst>
              </p:nvPr>
            </p:nvGraphicFramePr>
            <p:xfrm>
              <a:off x="2164228" y="2060786"/>
              <a:ext cx="8128000" cy="231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73654658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849529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23894803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826312034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Rock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Paper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Scissors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923949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Rock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01" t="-112500" r="-201502" b="-2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99" t="-112500" r="-100898" b="-2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1" t="-112500" r="-1201" b="-23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595864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Paper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01" t="-214737" r="-201502" b="-1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99" t="-214737" r="-100898" b="-1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1" t="-214737" r="-1201" b="-13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787996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Scissors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01" t="-314737" r="-201502" b="-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99" t="-314737" r="-100898" b="-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1" t="-314737" r="-1201" b="-3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62279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4807B06-E7D0-0CC7-59D4-E50A683C61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4988" y="4894217"/>
                <a:ext cx="10515600" cy="1598658"/>
              </a:xfrm>
            </p:spPr>
            <p:txBody>
              <a:bodyPr>
                <a:normAutofit lnSpcReduction="100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Any deterministic strategy can have value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Best randomized strategy has value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4807B06-E7D0-0CC7-59D4-E50A683C61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4988" y="4894217"/>
                <a:ext cx="10515600" cy="1598658"/>
              </a:xfrm>
              <a:blipFill>
                <a:blip r:embed="rId3"/>
                <a:stretch>
                  <a:fillRect l="-1333" t="-10305" b="-8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565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Best Strategies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player plays simultaneously and can have randomized strategies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row player plays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and the column player plays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200" dirty="0"/>
                  <a:t>, what is the expected payoff to the row player?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788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Best Strategies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player plays simultaneously and can have randomized strategies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row player plays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and the column player plays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200" dirty="0"/>
                  <a:t>, what is the expected payoff to the row player?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825BB9-0313-DB07-0E76-0EBDD93D9260}"/>
                  </a:ext>
                </a:extLst>
              </p:cNvPr>
              <p:cNvSpPr txBox="1"/>
              <p:nvPr/>
            </p:nvSpPr>
            <p:spPr>
              <a:xfrm>
                <a:off x="1994262" y="4909847"/>
                <a:ext cx="8804366" cy="13430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Payoff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to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row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player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𝑀𝑞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825BB9-0313-DB07-0E76-0EBDD93D9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262" y="4909847"/>
                <a:ext cx="8804366" cy="13430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110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Best Strategies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Row player wants to maximize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and column player wants to 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strategy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of row player is known, then the column player computes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lim>
                    </m:limLow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𝑀𝑞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lim>
                    </m:limLow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.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strategy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200" dirty="0"/>
                  <a:t> of column player is known, then the row player computes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lim>
                    </m:limLow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𝑀𝑞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lim>
                    </m:limLow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𝑀𝑞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5644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Best Strategies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strategy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of row player is known, then the column player computes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lim>
                    </m:limLow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𝑀𝑞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lim>
                    </m:limLow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.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strategy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200" dirty="0"/>
                  <a:t> of column player is known, then the row player computes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lim>
                    </m:limLow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𝑀𝑞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lim>
                    </m:limLow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𝑀𝑞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do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relate?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171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Best Strategies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strategy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of row player is known, then the column player computes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lim>
                    </m:limLow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𝑀𝑞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lim>
                    </m:limLow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.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strategy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200" dirty="0"/>
                  <a:t> of column player is known, then the row player computes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lim>
                    </m:limLow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𝑀𝑞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lim>
                    </m:limLow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𝑀𝑞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do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relate?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06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Relevant Supplementary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Lecture 14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00B050"/>
                </a:solidFill>
              </a:rPr>
              <a:t> “Advanced Algorithms”</a:t>
            </a:r>
            <a:r>
              <a:rPr lang="en-US" sz="3200" dirty="0"/>
              <a:t> Course Notes (http://www.cs.cmu.edu/afs/cs.cmu.edu/academic/class/15850-f20/www/notes/lec15.pdf), by Anupam Gupta</a:t>
            </a:r>
          </a:p>
        </p:txBody>
      </p:sp>
    </p:spTree>
    <p:extLst>
      <p:ext uri="{BB962C8B-B14F-4D97-AF65-F5344CB8AC3E}">
        <p14:creationId xmlns:p14="http://schemas.microsoft.com/office/powerpoint/2010/main" val="609690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Best Strategies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Intuitively, if the column player plays a strategy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200" dirty="0"/>
                  <a:t> first, then the row player has more power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Formally, the row player could always play strategy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in response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200" dirty="0"/>
                  <a:t> and achieve value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is the best response, which can be even higher, so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468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Von Neumann’s Minimax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any finite zero-sum game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, 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3200" dirty="0"/>
                  <a:t> for some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Set initial row player strategy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At each time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, column player plays the best response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D3E5F8-44D3-5D85-AD7B-BF33A1398A7B}"/>
                  </a:ext>
                </a:extLst>
              </p:cNvPr>
              <p:cNvSpPr txBox="1"/>
              <p:nvPr/>
            </p:nvSpPr>
            <p:spPr>
              <a:xfrm>
                <a:off x="2952205" y="2445322"/>
                <a:ext cx="6096000" cy="790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lim>
                          </m:limLow>
                        </m:fName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lim>
                          </m:limLow>
                        </m:fName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D3E5F8-44D3-5D85-AD7B-BF33A1398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205" y="2445322"/>
                <a:ext cx="6096000" cy="7906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90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Von Neumann’s Minimax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Row player experiences 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Update the weights to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3200" b="0" dirty="0"/>
                  <a:t> via Hedge algorithm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By the Hedge algorithm, after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b="0" dirty="0"/>
                  <a:t> steps, we have</a:t>
                </a:r>
              </a:p>
              <a:p>
                <a:pPr>
                  <a:buClr>
                    <a:schemeClr val="tx1"/>
                  </a:buClr>
                </a:pPr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4070B7-2EE0-C5EF-2750-5AC878588DB2}"/>
                  </a:ext>
                </a:extLst>
              </p:cNvPr>
              <p:cNvSpPr txBox="1"/>
              <p:nvPr/>
            </p:nvSpPr>
            <p:spPr>
              <a:xfrm>
                <a:off x="2281645" y="4570214"/>
                <a:ext cx="6096000" cy="12873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4070B7-2EE0-C5EF-2750-5AC878588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645" y="4570214"/>
                <a:ext cx="6096000" cy="1287340"/>
              </a:xfrm>
              <a:prstGeom prst="rect">
                <a:avLst/>
              </a:prstGeom>
              <a:blipFill>
                <a:blip r:embed="rId4"/>
                <a:stretch>
                  <a:fillRect r="-2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609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Von Neumann’s Minimax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4070B7-2EE0-C5EF-2750-5AC878588DB2}"/>
                  </a:ext>
                </a:extLst>
              </p:cNvPr>
              <p:cNvSpPr txBox="1"/>
              <p:nvPr/>
            </p:nvSpPr>
            <p:spPr>
              <a:xfrm>
                <a:off x="1262742" y="1530922"/>
                <a:ext cx="6096000" cy="12873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4070B7-2EE0-C5EF-2750-5AC878588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742" y="1530922"/>
                <a:ext cx="6096000" cy="1287340"/>
              </a:xfrm>
              <a:prstGeom prst="rect">
                <a:avLst/>
              </a:prstGeom>
              <a:blipFill>
                <a:blip r:embed="rId3"/>
                <a:stretch>
                  <a:fillRect r="-2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3A896B-CAE2-20DF-C8B9-E5660ECFECE6}"/>
                  </a:ext>
                </a:extLst>
              </p:cNvPr>
              <p:cNvSpPr txBox="1"/>
              <p:nvPr/>
            </p:nvSpPr>
            <p:spPr>
              <a:xfrm>
                <a:off x="2394856" y="2667391"/>
                <a:ext cx="6096000" cy="13913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3A896B-CAE2-20DF-C8B9-E5660ECFE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856" y="2667391"/>
                <a:ext cx="6096000" cy="13913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3BB502-66F6-EAE2-7BB7-3FF20847ABC6}"/>
                  </a:ext>
                </a:extLst>
              </p:cNvPr>
              <p:cNvSpPr txBox="1"/>
              <p:nvPr/>
            </p:nvSpPr>
            <p:spPr>
              <a:xfrm>
                <a:off x="2743199" y="3981897"/>
                <a:ext cx="6096000" cy="1401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32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3BB502-66F6-EAE2-7BB7-3FF20847A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199" y="3981897"/>
                <a:ext cx="6096000" cy="14016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19D9B7-172B-89B6-7242-CDBEF0B6648B}"/>
                  </a:ext>
                </a:extLst>
              </p:cNvPr>
              <p:cNvSpPr txBox="1"/>
              <p:nvPr/>
            </p:nvSpPr>
            <p:spPr>
              <a:xfrm>
                <a:off x="130629" y="4390342"/>
                <a:ext cx="333538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b="0" dirty="0"/>
                  <a:t>(definition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3200" dirty="0"/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19D9B7-172B-89B6-7242-CDBEF0B66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4390342"/>
                <a:ext cx="3335382" cy="584775"/>
              </a:xfrm>
              <a:prstGeom prst="rect">
                <a:avLst/>
              </a:prstGeom>
              <a:blipFill>
                <a:blip r:embed="rId6"/>
                <a:stretch>
                  <a:fillRect l="-456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367ED8-3B72-6AA3-BE4C-8C486D59D739}"/>
                  </a:ext>
                </a:extLst>
              </p:cNvPr>
              <p:cNvSpPr txBox="1"/>
              <p:nvPr/>
            </p:nvSpPr>
            <p:spPr>
              <a:xfrm>
                <a:off x="1332410" y="5517916"/>
                <a:ext cx="6096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fName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367ED8-3B72-6AA3-BE4C-8C486D59D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410" y="5517916"/>
                <a:ext cx="609600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1C5FF8-D7DD-6D2F-F00C-2BBFBEAE013B}"/>
                  </a:ext>
                </a:extLst>
              </p:cNvPr>
              <p:cNvSpPr txBox="1"/>
              <p:nvPr/>
            </p:nvSpPr>
            <p:spPr>
              <a:xfrm>
                <a:off x="6096000" y="5517916"/>
                <a:ext cx="3335382" cy="7877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b="0" dirty="0"/>
                  <a:t>(for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1C5FF8-D7DD-6D2F-F00C-2BBFBEAE0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517916"/>
                <a:ext cx="3335382" cy="787716"/>
              </a:xfrm>
              <a:prstGeom prst="rect">
                <a:avLst/>
              </a:prstGeom>
              <a:blipFill>
                <a:blip r:embed="rId8"/>
                <a:stretch>
                  <a:fillRect l="-4570" b="-12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074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Von Neumann’s Minimax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We have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func>
                      </m:e>
                    </m:nary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also show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0" dirty="0"/>
                  <a:t>, so it follows there exists strategies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func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know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setting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3200" b="0" dirty="0"/>
                  <a:t>, the clai</a:t>
                </a:r>
                <a:r>
                  <a:rPr lang="en-US" sz="3200" dirty="0"/>
                  <a:t>m follows</a:t>
                </a:r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154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Linear Programming (Standard Form)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Maximize a linear objective function:</a:t>
            </a: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Subject to constraints: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b="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(entry-wise non-negativity)</a:t>
                </a: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blipFill>
                <a:blip r:embed="rId2"/>
                <a:stretch>
                  <a:fillRect t="-6780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/>
              <p:nvPr/>
            </p:nvSpPr>
            <p:spPr>
              <a:xfrm>
                <a:off x="4288870" y="2405640"/>
                <a:ext cx="425951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3200" dirty="0"/>
                  <a:t>,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70" y="2405640"/>
                <a:ext cx="4259510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625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Online Learning for Solving LP’s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0" dirty="0"/>
              <a:t>Use learning with experts to solve LP</a:t>
            </a:r>
          </a:p>
          <a:p>
            <a:pPr>
              <a:buClr>
                <a:schemeClr val="tx1"/>
              </a:buClr>
            </a:pPr>
            <a:endParaRPr lang="en-US" sz="3200" b="0" dirty="0"/>
          </a:p>
          <a:p>
            <a:pPr>
              <a:buClr>
                <a:schemeClr val="tx1"/>
              </a:buClr>
            </a:pPr>
            <a:endParaRPr lang="en-US" sz="3200" b="0" dirty="0"/>
          </a:p>
          <a:p>
            <a:pPr>
              <a:buClr>
                <a:schemeClr val="tx1"/>
              </a:buClr>
            </a:pPr>
            <a:r>
              <a:rPr lang="en-US" sz="3200" dirty="0"/>
              <a:t>Assume we have any oracle that finds a point in feasible region that does not violate a certain constraint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1800540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Online Learning for Solving LP’s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Use learning with experts to solve LP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Have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b="0" dirty="0"/>
                  <a:t> experts, one corresponding to each constraint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loss of an expert in a round is based on how badly the constraint was violated by the current solution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Intuition</a:t>
                </a:r>
                <a:r>
                  <a:rPr lang="en-US" sz="3200" b="0" dirty="0"/>
                  <a:t>: Greater violation means more loss, and hence large</a:t>
                </a:r>
                <a:r>
                  <a:rPr lang="en-US" sz="3200" dirty="0"/>
                  <a:t>r weight decrease in the next iteration, which forces us to not violate the constraint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After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b="0" dirty="0"/>
                  <a:t> iterations, approximately solves LP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893" b="-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205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9BF5A902-7B66-9997-2813-0140F6799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DB982470-AB03-28E7-0EC1-6C29501367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35700" y="1196033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 fundamental problem of </a:t>
            </a:r>
            <a:r>
              <a:rPr lang="en" b="1">
                <a:solidFill>
                  <a:srgbClr val="EF5000"/>
                </a:solidFill>
              </a:rPr>
              <a:t>sequential prediction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3" name="Google Shape;63;p14">
            <a:extLst>
              <a:ext uri="{FF2B5EF4-FFF2-40B4-BE49-F238E27FC236}">
                <a16:creationId xmlns:a16="http://schemas.microsoft.com/office/drawing/2014/main" id="{EBAFB069-D2A2-3514-F0E9-6207C5F3EDE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100" y="1731726"/>
            <a:ext cx="520250" cy="9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>
            <a:extLst>
              <a:ext uri="{FF2B5EF4-FFF2-40B4-BE49-F238E27FC236}">
                <a16:creationId xmlns:a16="http://schemas.microsoft.com/office/drawing/2014/main" id="{08DBD1DE-3633-AA34-32CF-591E728D896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250" y="1731727"/>
            <a:ext cx="520250" cy="98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>
            <a:extLst>
              <a:ext uri="{FF2B5EF4-FFF2-40B4-BE49-F238E27FC236}">
                <a16:creationId xmlns:a16="http://schemas.microsoft.com/office/drawing/2014/main" id="{4432D85B-DC7A-A364-B1A4-0D426AB9AD9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400" y="1731730"/>
            <a:ext cx="520250" cy="9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>
            <a:extLst>
              <a:ext uri="{FF2B5EF4-FFF2-40B4-BE49-F238E27FC236}">
                <a16:creationId xmlns:a16="http://schemas.microsoft.com/office/drawing/2014/main" id="{000A9418-C917-D489-B207-FE46F47C817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2550" y="1731730"/>
            <a:ext cx="520250" cy="9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>
            <a:extLst>
              <a:ext uri="{FF2B5EF4-FFF2-40B4-BE49-F238E27FC236}">
                <a16:creationId xmlns:a16="http://schemas.microsoft.com/office/drawing/2014/main" id="{CDAD37CF-E769-31CD-1A2E-1E82B6E452D6}"/>
              </a:ext>
            </a:extLst>
          </p:cNvPr>
          <p:cNvSpPr txBox="1"/>
          <p:nvPr/>
        </p:nvSpPr>
        <p:spPr>
          <a:xfrm>
            <a:off x="1760900" y="2008850"/>
            <a:ext cx="947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Day</a:t>
            </a:r>
            <a:endParaRPr sz="1600" b="1"/>
          </a:p>
        </p:txBody>
      </p:sp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806840DA-98D6-BE08-7892-D231DE730F09}"/>
              </a:ext>
            </a:extLst>
          </p:cNvPr>
          <p:cNvSpPr txBox="1"/>
          <p:nvPr/>
        </p:nvSpPr>
        <p:spPr>
          <a:xfrm>
            <a:off x="7035713" y="2008850"/>
            <a:ext cx="722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You</a:t>
            </a:r>
            <a:endParaRPr sz="1600" b="1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0BE86832-4CF9-CEDA-36E1-0B699B8DB652}"/>
              </a:ext>
            </a:extLst>
          </p:cNvPr>
          <p:cNvSpPr txBox="1"/>
          <p:nvPr/>
        </p:nvSpPr>
        <p:spPr>
          <a:xfrm>
            <a:off x="8334600" y="2008863"/>
            <a:ext cx="1752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Actual outcome</a:t>
            </a:r>
            <a:endParaRPr sz="1600" b="1"/>
          </a:p>
        </p:txBody>
      </p:sp>
      <p:sp>
        <p:nvSpPr>
          <p:cNvPr id="70" name="Google Shape;70;p14">
            <a:extLst>
              <a:ext uri="{FF2B5EF4-FFF2-40B4-BE49-F238E27FC236}">
                <a16:creationId xmlns:a16="http://schemas.microsoft.com/office/drawing/2014/main" id="{ACDE9C4E-9BE3-2524-77D8-D2D5246DE5CA}"/>
              </a:ext>
            </a:extLst>
          </p:cNvPr>
          <p:cNvSpPr txBox="1"/>
          <p:nvPr/>
        </p:nvSpPr>
        <p:spPr>
          <a:xfrm>
            <a:off x="1974650" y="3028801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1</a:t>
            </a:r>
            <a:endParaRPr b="1"/>
          </a:p>
        </p:txBody>
      </p:sp>
      <p:pic>
        <p:nvPicPr>
          <p:cNvPr id="71" name="Google Shape;71;p14">
            <a:extLst>
              <a:ext uri="{FF2B5EF4-FFF2-40B4-BE49-F238E27FC236}">
                <a16:creationId xmlns:a16="http://schemas.microsoft.com/office/drawing/2014/main" id="{B2CA7030-23E9-C986-396C-A2D9993B270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>
            <a:extLst>
              <a:ext uri="{FF2B5EF4-FFF2-40B4-BE49-F238E27FC236}">
                <a16:creationId xmlns:a16="http://schemas.microsoft.com/office/drawing/2014/main" id="{F43B6EAC-322A-A5EB-F486-6760E52F3607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29101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>
            <a:extLst>
              <a:ext uri="{FF2B5EF4-FFF2-40B4-BE49-F238E27FC236}">
                <a16:creationId xmlns:a16="http://schemas.microsoft.com/office/drawing/2014/main" id="{B5BA1DA8-3635-2AE2-689D-2EFE644E0E1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>
            <a:extLst>
              <a:ext uri="{FF2B5EF4-FFF2-40B4-BE49-F238E27FC236}">
                <a16:creationId xmlns:a16="http://schemas.microsoft.com/office/drawing/2014/main" id="{4CB12C05-CA14-D8A2-E0C3-9A503991908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475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>
            <a:extLst>
              <a:ext uri="{FF2B5EF4-FFF2-40B4-BE49-F238E27FC236}">
                <a16:creationId xmlns:a16="http://schemas.microsoft.com/office/drawing/2014/main" id="{97F559C9-4275-8238-B4BD-4A442F6DCEFE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49850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>
            <a:extLst>
              <a:ext uri="{FF2B5EF4-FFF2-40B4-BE49-F238E27FC236}">
                <a16:creationId xmlns:a16="http://schemas.microsoft.com/office/drawing/2014/main" id="{A2547BFB-11D5-5199-87AB-5A5D6EE777BE}"/>
              </a:ext>
            </a:extLst>
          </p:cNvPr>
          <p:cNvSpPr txBox="1"/>
          <p:nvPr/>
        </p:nvSpPr>
        <p:spPr>
          <a:xfrm>
            <a:off x="1873550" y="401785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2</a:t>
            </a:r>
            <a:endParaRPr b="1"/>
          </a:p>
        </p:txBody>
      </p:sp>
      <p:pic>
        <p:nvPicPr>
          <p:cNvPr id="77" name="Google Shape;77;p14">
            <a:extLst>
              <a:ext uri="{FF2B5EF4-FFF2-40B4-BE49-F238E27FC236}">
                <a16:creationId xmlns:a16="http://schemas.microsoft.com/office/drawing/2014/main" id="{312B41C8-3B3E-A768-05E2-031BC1E84B0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39551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>
            <a:extLst>
              <a:ext uri="{FF2B5EF4-FFF2-40B4-BE49-F238E27FC236}">
                <a16:creationId xmlns:a16="http://schemas.microsoft.com/office/drawing/2014/main" id="{A18742C7-9C78-A123-129B-D8678B6A790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>
            <a:extLst>
              <a:ext uri="{FF2B5EF4-FFF2-40B4-BE49-F238E27FC236}">
                <a16:creationId xmlns:a16="http://schemas.microsoft.com/office/drawing/2014/main" id="{192C2BB2-714F-6618-9FAB-06FD1E289E3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25" y="3847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>
            <a:extLst>
              <a:ext uri="{FF2B5EF4-FFF2-40B4-BE49-F238E27FC236}">
                <a16:creationId xmlns:a16="http://schemas.microsoft.com/office/drawing/2014/main" id="{83AE985A-978E-46F7-D5DC-16547E50B80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00376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>
            <a:extLst>
              <a:ext uri="{FF2B5EF4-FFF2-40B4-BE49-F238E27FC236}">
                <a16:creationId xmlns:a16="http://schemas.microsoft.com/office/drawing/2014/main" id="{56396DDF-0B04-AE3E-B831-90770D423A78}"/>
              </a:ext>
            </a:extLst>
          </p:cNvPr>
          <p:cNvSpPr txBox="1"/>
          <p:nvPr/>
        </p:nvSpPr>
        <p:spPr>
          <a:xfrm>
            <a:off x="1873550" y="500690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3</a:t>
            </a:r>
            <a:endParaRPr b="1"/>
          </a:p>
        </p:txBody>
      </p:sp>
      <p:pic>
        <p:nvPicPr>
          <p:cNvPr id="82" name="Google Shape;82;p14">
            <a:extLst>
              <a:ext uri="{FF2B5EF4-FFF2-40B4-BE49-F238E27FC236}">
                <a16:creationId xmlns:a16="http://schemas.microsoft.com/office/drawing/2014/main" id="{A118529D-D587-51B2-3F92-E8666FE5EF5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>
            <a:extLst>
              <a:ext uri="{FF2B5EF4-FFF2-40B4-BE49-F238E27FC236}">
                <a16:creationId xmlns:a16="http://schemas.microsoft.com/office/drawing/2014/main" id="{DBF99CB8-37C3-260A-2E1B-89A03159352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04489" y="4888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>
            <a:extLst>
              <a:ext uri="{FF2B5EF4-FFF2-40B4-BE49-F238E27FC236}">
                <a16:creationId xmlns:a16="http://schemas.microsoft.com/office/drawing/2014/main" id="{92798EBE-5200-6AD5-ECF6-9125F861047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>
            <a:extLst>
              <a:ext uri="{FF2B5EF4-FFF2-40B4-BE49-F238E27FC236}">
                <a16:creationId xmlns:a16="http://schemas.microsoft.com/office/drawing/2014/main" id="{4CB8C1EF-C9CA-80CB-09E4-822219B2E00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475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>
            <a:extLst>
              <a:ext uri="{FF2B5EF4-FFF2-40B4-BE49-F238E27FC236}">
                <a16:creationId xmlns:a16="http://schemas.microsoft.com/office/drawing/2014/main" id="{4055A9AF-7307-BBAF-40EE-6832819384F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00376" y="48364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>
            <a:extLst>
              <a:ext uri="{FF2B5EF4-FFF2-40B4-BE49-F238E27FC236}">
                <a16:creationId xmlns:a16="http://schemas.microsoft.com/office/drawing/2014/main" id="{D3846B07-683D-6CDD-9C2F-EFBB2766DD2E}"/>
              </a:ext>
            </a:extLst>
          </p:cNvPr>
          <p:cNvSpPr txBox="1"/>
          <p:nvPr/>
        </p:nvSpPr>
        <p:spPr>
          <a:xfrm>
            <a:off x="1814300" y="5995951"/>
            <a:ext cx="840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4</a:t>
            </a:r>
            <a:endParaRPr b="1"/>
          </a:p>
        </p:txBody>
      </p:sp>
      <p:pic>
        <p:nvPicPr>
          <p:cNvPr id="88" name="Google Shape;88;p14">
            <a:extLst>
              <a:ext uri="{FF2B5EF4-FFF2-40B4-BE49-F238E27FC236}">
                <a16:creationId xmlns:a16="http://schemas.microsoft.com/office/drawing/2014/main" id="{A152613D-88B7-7CBD-B96A-F58EADA8192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5825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>
            <a:extLst>
              <a:ext uri="{FF2B5EF4-FFF2-40B4-BE49-F238E27FC236}">
                <a16:creationId xmlns:a16="http://schemas.microsoft.com/office/drawing/2014/main" id="{31284792-2884-6549-64AF-6CA7EC8ED52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58254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>
            <a:extLst>
              <a:ext uri="{FF2B5EF4-FFF2-40B4-BE49-F238E27FC236}">
                <a16:creationId xmlns:a16="http://schemas.microsoft.com/office/drawing/2014/main" id="{981A9FD5-0225-59B5-9016-8E06B619503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5825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>
            <a:extLst>
              <a:ext uri="{FF2B5EF4-FFF2-40B4-BE49-F238E27FC236}">
                <a16:creationId xmlns:a16="http://schemas.microsoft.com/office/drawing/2014/main" id="{8392C72A-7470-8DEB-566F-512F26EA048E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54350" y="57736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>
            <a:extLst>
              <a:ext uri="{FF2B5EF4-FFF2-40B4-BE49-F238E27FC236}">
                <a16:creationId xmlns:a16="http://schemas.microsoft.com/office/drawing/2014/main" id="{E412DE11-564F-4ACE-1BB8-F68D21FC819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37489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>
            <a:extLst>
              <a:ext uri="{FF2B5EF4-FFF2-40B4-BE49-F238E27FC236}">
                <a16:creationId xmlns:a16="http://schemas.microsoft.com/office/drawing/2014/main" id="{4B74C442-534D-EA17-8AB2-F8658D68C67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44100" y="586229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F54930E-3929-7FED-82EB-48A80C1C874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>
                <a:solidFill>
                  <a:srgbClr val="C00000"/>
                </a:solidFill>
              </a:rPr>
              <a:t>Last Time: Prediction with Expert Advice</a:t>
            </a:r>
          </a:p>
        </p:txBody>
      </p:sp>
      <p:pic>
        <p:nvPicPr>
          <p:cNvPr id="44" name="Google Shape;124;p16">
            <a:extLst>
              <a:ext uri="{FF2B5EF4-FFF2-40B4-BE49-F238E27FC236}">
                <a16:creationId xmlns:a16="http://schemas.microsoft.com/office/drawing/2014/main" id="{3F59873B-6620-0221-30AE-CD1D97A4921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4161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136;p16">
            <a:extLst>
              <a:ext uri="{FF2B5EF4-FFF2-40B4-BE49-F238E27FC236}">
                <a16:creationId xmlns:a16="http://schemas.microsoft.com/office/drawing/2014/main" id="{37044389-4BB3-CF62-7EF0-E4CFBFED901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4161" y="47845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138;p16">
            <a:extLst>
              <a:ext uri="{FF2B5EF4-FFF2-40B4-BE49-F238E27FC236}">
                <a16:creationId xmlns:a16="http://schemas.microsoft.com/office/drawing/2014/main" id="{FF7254D6-17F3-8E89-FD60-84415D00CEFA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4699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167;p16">
            <a:extLst>
              <a:ext uri="{FF2B5EF4-FFF2-40B4-BE49-F238E27FC236}">
                <a16:creationId xmlns:a16="http://schemas.microsoft.com/office/drawing/2014/main" id="{98A11C15-50B0-89CC-2CA3-C5F2735A7BE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4699" y="5865554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91C7533-6CAB-7469-F0D6-2CFEBB9A63E2}"/>
              </a:ext>
            </a:extLst>
          </p:cNvPr>
          <p:cNvSpPr/>
          <p:nvPr/>
        </p:nvSpPr>
        <p:spPr>
          <a:xfrm>
            <a:off x="6739128" y="4784563"/>
            <a:ext cx="3090672" cy="741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E339E41-96FB-B967-6235-64F40D1B1D4E}"/>
              </a:ext>
            </a:extLst>
          </p:cNvPr>
          <p:cNvSpPr/>
          <p:nvPr/>
        </p:nvSpPr>
        <p:spPr>
          <a:xfrm>
            <a:off x="6739128" y="5773613"/>
            <a:ext cx="3090672" cy="741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D43F364-8CF6-D336-C0FC-55FC723E9BC7}"/>
              </a:ext>
            </a:extLst>
          </p:cNvPr>
          <p:cNvSpPr/>
          <p:nvPr/>
        </p:nvSpPr>
        <p:spPr>
          <a:xfrm>
            <a:off x="3626408" y="27904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05C6027-16E2-2609-A163-44A91AA67CB8}"/>
              </a:ext>
            </a:extLst>
          </p:cNvPr>
          <p:cNvSpPr/>
          <p:nvPr/>
        </p:nvSpPr>
        <p:spPr>
          <a:xfrm>
            <a:off x="4498045" y="3795898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68E008-1C94-92DE-258E-0A92ED251F23}"/>
              </a:ext>
            </a:extLst>
          </p:cNvPr>
          <p:cNvSpPr/>
          <p:nvPr/>
        </p:nvSpPr>
        <p:spPr>
          <a:xfrm>
            <a:off x="2748610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0273FD-B12F-12D4-CE7D-C2A89AC229BB}"/>
              </a:ext>
            </a:extLst>
          </p:cNvPr>
          <p:cNvSpPr/>
          <p:nvPr/>
        </p:nvSpPr>
        <p:spPr>
          <a:xfrm>
            <a:off x="4498045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7C0E83B-4E82-90A4-67F8-6A71D4820C75}"/>
              </a:ext>
            </a:extLst>
          </p:cNvPr>
          <p:cNvSpPr/>
          <p:nvPr/>
        </p:nvSpPr>
        <p:spPr>
          <a:xfrm>
            <a:off x="5366020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D959BDE-5AE5-9EAD-F798-BF2CAFE1942A}"/>
              </a:ext>
            </a:extLst>
          </p:cNvPr>
          <p:cNvSpPr/>
          <p:nvPr/>
        </p:nvSpPr>
        <p:spPr>
          <a:xfrm>
            <a:off x="3635632" y="5696180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B59D821-974F-CFF3-D025-B0CDE736120A}"/>
              </a:ext>
            </a:extLst>
          </p:cNvPr>
          <p:cNvSpPr/>
          <p:nvPr/>
        </p:nvSpPr>
        <p:spPr>
          <a:xfrm>
            <a:off x="5366020" y="5720770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Google Shape;168;p16">
            <a:extLst>
              <a:ext uri="{FF2B5EF4-FFF2-40B4-BE49-F238E27FC236}">
                <a16:creationId xmlns:a16="http://schemas.microsoft.com/office/drawing/2014/main" id="{8552430E-F376-B5A6-0149-ABE158EF4127}"/>
              </a:ext>
            </a:extLst>
          </p:cNvPr>
          <p:cNvSpPr txBox="1"/>
          <p:nvPr/>
        </p:nvSpPr>
        <p:spPr>
          <a:xfrm>
            <a:off x="10104858" y="4768541"/>
            <a:ext cx="16701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b="1" dirty="0">
                <a:solidFill>
                  <a:srgbClr val="EF5000"/>
                </a:solidFill>
              </a:rPr>
              <a:t>Algorithm makes 2 mistakes</a:t>
            </a:r>
            <a:endParaRPr b="1" dirty="0">
              <a:solidFill>
                <a:srgbClr val="EF5000"/>
              </a:solidFill>
            </a:endParaRPr>
          </a:p>
        </p:txBody>
      </p:sp>
      <p:sp>
        <p:nvSpPr>
          <p:cNvPr id="57" name="Google Shape;169;p16">
            <a:extLst>
              <a:ext uri="{FF2B5EF4-FFF2-40B4-BE49-F238E27FC236}">
                <a16:creationId xmlns:a16="http://schemas.microsoft.com/office/drawing/2014/main" id="{47047E67-085A-7C16-1397-1642ED0290D2}"/>
              </a:ext>
            </a:extLst>
          </p:cNvPr>
          <p:cNvSpPr txBox="1"/>
          <p:nvPr/>
        </p:nvSpPr>
        <p:spPr>
          <a:xfrm>
            <a:off x="10104833" y="5487841"/>
            <a:ext cx="16701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b="1">
                <a:solidFill>
                  <a:srgbClr val="EF5000"/>
                </a:solidFill>
              </a:rPr>
              <a:t>Best expert makes 1 mistake</a:t>
            </a:r>
            <a:endParaRPr b="1">
              <a:solidFill>
                <a:srgbClr val="EF5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13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0367C-DA7B-CC2E-2472-89FF9484E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E7BE1-FCBC-57EA-9D00-55C04859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Hedge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4CAA6E-9505-F220-189D-9BB7592DA0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Initially give each expert weight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On day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, randomly follows expert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weight is updated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⁡(−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4CAA6E-9505-F220-189D-9BB7592DA0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98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01E77-F4C4-D732-5CB7-80F80F96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48E2-006A-2563-C232-A6E526FAF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Hedge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ECE77-43DF-9AF2-2916-6B3DCAB1BA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we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ra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, we have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ra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regret is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ra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Amortized regret is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ra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ECE77-43DF-9AF2-2916-6B3DCAB1B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781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Two-Player Zero Sum Games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Two players in a game, the “row player” and the “column player”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player has some set of actions: row player has actions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, column player has actions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Payoff matrix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068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Two-Player Zero Sum Games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each round of the game, the row player chooses a row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, and the column player chooses a row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row player gets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and the column player loses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(which could be good for the column player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is negative) so the payoff is from column player to row player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Winnings of the two players sum to zero (hence the name)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3986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Two-Player Zero Sum Games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Row player wants to maximize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and the column player wants to 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825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Two-Player Zero Sum Games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2662F46-E8E1-4A98-1B63-0CE78F8AD4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3151479"/>
                  </p:ext>
                </p:extLst>
              </p:nvPr>
            </p:nvGraphicFramePr>
            <p:xfrm>
              <a:off x="2164228" y="2060786"/>
              <a:ext cx="8128000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73654658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849529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23894803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8263120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9239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59586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−20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879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2662F46-E8E1-4A98-1B63-0CE78F8AD4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3151479"/>
                  </p:ext>
                </p:extLst>
              </p:nvPr>
            </p:nvGraphicFramePr>
            <p:xfrm>
              <a:off x="2164228" y="2060786"/>
              <a:ext cx="8128000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73654658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849529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23894803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826312034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923949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01" t="-112500" r="-201502" b="-1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99" t="-112500" r="-100898" b="-1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1" t="-112500" r="-1201" b="-1322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595864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01" t="-214737" r="-201502" b="-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99" t="-214737" r="-100898" b="-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1" t="-214737" r="-1201" b="-3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7879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4807B06-E7D0-0CC7-59D4-E50A683C6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988" y="4345577"/>
            <a:ext cx="10515600" cy="214729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What would you play as the row player?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What would you play as the column player?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49810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1211</Words>
  <Application>Microsoft Office PowerPoint</Application>
  <PresentationFormat>Widescreen</PresentationFormat>
  <Paragraphs>210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Relevant Supplementary Material</vt:lpstr>
      <vt:lpstr>PowerPoint Presentation</vt:lpstr>
      <vt:lpstr>Last Time: Hedge Algorithm</vt:lpstr>
      <vt:lpstr>Last Time: Hedge Algorithm</vt:lpstr>
      <vt:lpstr>Two-Player Zero Sum Games</vt:lpstr>
      <vt:lpstr>Two-Player Zero Sum Games</vt:lpstr>
      <vt:lpstr>Two-Player Zero Sum Games</vt:lpstr>
      <vt:lpstr>Two-Player Zero Sum Games</vt:lpstr>
      <vt:lpstr>Two-Player Zero Sum Games</vt:lpstr>
      <vt:lpstr>Two-Player Zero Sum Games</vt:lpstr>
      <vt:lpstr>Two-Player Zero Sum Games</vt:lpstr>
      <vt:lpstr>Best Strategies</vt:lpstr>
      <vt:lpstr>Rock-Paper-Scissors</vt:lpstr>
      <vt:lpstr>Best Strategies</vt:lpstr>
      <vt:lpstr>Best Strategies</vt:lpstr>
      <vt:lpstr>Best Strategies</vt:lpstr>
      <vt:lpstr>Best Strategies</vt:lpstr>
      <vt:lpstr>Best Strategies</vt:lpstr>
      <vt:lpstr>Best Strategies</vt:lpstr>
      <vt:lpstr>Von Neumann’s Minimax Theorem</vt:lpstr>
      <vt:lpstr>Von Neumann’s Minimax Theorem</vt:lpstr>
      <vt:lpstr>Von Neumann’s Minimax Theorem</vt:lpstr>
      <vt:lpstr>Von Neumann’s Minimax Theorem</vt:lpstr>
      <vt:lpstr>Previously: Linear Programming (Standard Form)</vt:lpstr>
      <vt:lpstr>Online Learning for Solving LP’s</vt:lpstr>
      <vt:lpstr>Online Learning for Solving LP’s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12</cp:revision>
  <dcterms:created xsi:type="dcterms:W3CDTF">2024-04-02T19:27:25Z</dcterms:created>
  <dcterms:modified xsi:type="dcterms:W3CDTF">2024-04-05T18:25:35Z</dcterms:modified>
</cp:coreProperties>
</file>