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861" r:id="rId2"/>
    <p:sldId id="989" r:id="rId3"/>
    <p:sldId id="1087" r:id="rId4"/>
    <p:sldId id="1072" r:id="rId5"/>
    <p:sldId id="1075" r:id="rId6"/>
    <p:sldId id="1051" r:id="rId7"/>
    <p:sldId id="1049" r:id="rId8"/>
    <p:sldId id="1050" r:id="rId9"/>
    <p:sldId id="1092" r:id="rId10"/>
    <p:sldId id="1093" r:id="rId11"/>
    <p:sldId id="1094" r:id="rId12"/>
    <p:sldId id="1095" r:id="rId13"/>
    <p:sldId id="1096" r:id="rId14"/>
    <p:sldId id="1098" r:id="rId15"/>
    <p:sldId id="1097" r:id="rId16"/>
    <p:sldId id="1099" r:id="rId17"/>
    <p:sldId id="1100" r:id="rId18"/>
    <p:sldId id="1101" r:id="rId19"/>
    <p:sldId id="1102" r:id="rId20"/>
    <p:sldId id="1103" r:id="rId21"/>
    <p:sldId id="1104" r:id="rId22"/>
    <p:sldId id="1105" r:id="rId23"/>
    <p:sldId id="1106" r:id="rId24"/>
    <p:sldId id="1107" r:id="rId25"/>
    <p:sldId id="1108" r:id="rId26"/>
    <p:sldId id="1109" r:id="rId27"/>
    <p:sldId id="1110" r:id="rId28"/>
    <p:sldId id="111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16B06-6AF8-4406-A5F7-A76B3C1D98BB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A04B9-D43F-4CC5-804B-A693E9C31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96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9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64F17-9424-3302-94C0-FF58FA3F5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2A840-E0A3-950C-DD53-9E0B4D0A8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85C6D-E409-2997-2BF2-B8458C16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B74CE-8448-07E5-1E8A-87095F1E3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36C31-3561-9569-9125-FB16F201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36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75D97-8979-EAF0-6E74-B5A06161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4EF444-884F-508C-E736-25A2AA296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FBC9B-45E8-6CAF-B4CD-AC62C462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2148F-0A4D-9167-3852-3BC4F5D0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8A56-DDDF-0847-C286-F737B707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8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B93B9A-D811-1BB4-C731-8D67D2AB4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2B913-3D49-6D56-DE64-65AE34AFD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A63B-23C3-66FF-0F45-B0D03004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256A2-0685-5147-F296-DA5F75AD7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FDD6F-D659-FEC0-1D06-808A0A564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6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0A6E5-710B-229B-4D6D-FDD13F3BB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3E28-2E9D-C267-5036-20D23EDB49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D97DC-15D7-7148-5A23-6B29825A0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60809-7A9D-56C8-5268-16DEE14C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AEAFF-C394-30F2-5EBB-1CBF6B1D6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82809-7822-A050-1634-1A0C6E6DE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753AD7-E67D-08B4-1683-DD5F828D3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46856-A9D7-0590-8AEE-2D154CC7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1D986-9C0C-E446-E58D-D1B779883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D8602-236A-8499-B177-4F90D369E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30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EF3B-14BD-1BCA-F3C3-FCBC3735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759D0-2915-D191-19A7-3373F2D40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E7ABCB-97DD-4159-E173-EC595E2E93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C01BD-D669-0A05-F205-3E74BBCF7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C2DA3-0835-3943-2F58-F64DF9A6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456C30-F75C-7715-5D83-A662DE65E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0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19E58-81B9-4FA9-2F2B-AF50A803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2699E-8960-C38C-29E4-0713E06F6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73E90-18BD-59FC-EC86-7C5CF956B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5EFD43-E0F1-6222-F6EA-CA010258BC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8AAE2-D790-A237-4820-78DD3AFAE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DF56F3-E1D7-F116-4F6C-7DC1A681B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179E1-EF57-5514-EA6B-A6607024A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334CD-A2F2-6F7C-8534-E55F45592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19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C069-F07D-A6CF-1A09-29A62C99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A46CB-2387-D973-A257-173514274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A0BCD-5B22-1B5A-FA25-BD658143B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DCE12-093D-C53E-8003-9AB57716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98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E11C5-3DD5-C566-DE21-47B8DD80A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A6ABA-A537-58CE-3F2D-82DC1F3F8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4EE64-432C-2186-5D72-B257B01A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37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725A-0BC4-3E98-0051-AEFC7BF3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466CC-4C12-3077-A410-EC324E1D3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713C8-B608-9560-F4AF-60352165E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6EFB8-8470-F963-108B-3CC2A7415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6357B-789E-7F0C-7025-04CD392A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BDBB1-E854-6B3D-920F-CC83AEDCF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1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5AF7-B567-2DF6-A30A-B3E11AA2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DEA355-D38C-1629-7093-4E49D5C394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90323-2542-44EE-0AA0-3475C9C3F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19495-49DF-0CA0-B4C9-CFCBCB7C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59401-CA97-5D84-F30C-5CAC286C7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2BC2F-BEEE-B44B-EFCF-3371F3CF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51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A9A74-BFD2-2650-44D3-AB245E3D1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A11FD-D555-CA88-AE3D-44879A054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20385-1E46-8D07-3ED6-8456F6EEF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F77E2-BD35-40DC-93BF-4E16B1586532}" type="datetimeFigureOut">
              <a:rPr lang="en-US" smtClean="0"/>
              <a:t>10/13/2023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66F58-A8AA-C82E-B2ED-1D570854A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A1FC6-FAD7-F0FE-B116-C9F9336DF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CB188-A674-4D63-B156-94B95B73F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881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0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18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Remember reservoir sampling? Does that work?</a:t>
            </a:r>
          </a:p>
        </p:txBody>
      </p:sp>
    </p:spTree>
    <p:extLst>
      <p:ext uri="{BB962C8B-B14F-4D97-AF65-F5344CB8AC3E}">
        <p14:creationId xmlns:p14="http://schemas.microsoft.com/office/powerpoint/2010/main" val="2533251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Remember reservoir sampling? Does that work? </a:t>
            </a:r>
            <a:r>
              <a:rPr lang="en-US" dirty="0">
                <a:solidFill>
                  <a:srgbClr val="FF0000"/>
                </a:solidFill>
              </a:rPr>
              <a:t>NO!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D245E-43DF-0E7A-2B8A-79069E98BBA2}"/>
              </a:ext>
            </a:extLst>
          </p:cNvPr>
          <p:cNvSpPr txBox="1"/>
          <p:nvPr/>
        </p:nvSpPr>
        <p:spPr>
          <a:xfrm>
            <a:off x="838200" y="3661378"/>
            <a:ext cx="107352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1 2 2 2 2 2 2 2 2 2 2 2 2 2 2 2 2 2 2 2 2 </a:t>
            </a:r>
          </a:p>
        </p:txBody>
      </p:sp>
    </p:spTree>
    <p:extLst>
      <p:ext uri="{BB962C8B-B14F-4D97-AF65-F5344CB8AC3E}">
        <p14:creationId xmlns:p14="http://schemas.microsoft.com/office/powerpoint/2010/main" val="3523706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Algorithm</a:t>
            </a:r>
            <a:r>
              <a:rPr lang="en-US" dirty="0"/>
              <a:t>: What techniques have we learned? What is a good starting point?</a:t>
            </a:r>
          </a:p>
        </p:txBody>
      </p:sp>
    </p:spTree>
    <p:extLst>
      <p:ext uri="{BB962C8B-B14F-4D97-AF65-F5344CB8AC3E}">
        <p14:creationId xmlns:p14="http://schemas.microsoft.com/office/powerpoint/2010/main" val="18196415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Previously: 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sample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Start index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track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, then increment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405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Run distinct elements algorithm and at the end of the stream, output a random element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8759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solidFill>
                  <a:srgbClr val="C00000"/>
                </a:solidFill>
              </a:rPr>
              <a:t>Insertion-Deletion Streams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to perform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estimation?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perform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sampling?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439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Different, simpler algorithm on insertion-only streams</a:t>
            </a:r>
          </a:p>
        </p:txBody>
      </p:sp>
    </p:spTree>
    <p:extLst>
      <p:ext uri="{BB962C8B-B14F-4D97-AF65-F5344CB8AC3E}">
        <p14:creationId xmlns:p14="http://schemas.microsoft.com/office/powerpoint/2010/main" val="3778962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]→[0,1]</m:t>
                    </m:r>
                  </m:oMath>
                </a14:m>
                <a:r>
                  <a:rPr lang="en-US" dirty="0"/>
                  <a:t> be a random hash function with a real-valued output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1B2A5D-83EC-F435-E343-FB4B118DEC9B}"/>
              </a:ext>
            </a:extLst>
          </p:cNvPr>
          <p:cNvCxnSpPr>
            <a:cxnSpLocks/>
          </p:cNvCxnSpPr>
          <p:nvPr/>
        </p:nvCxnSpPr>
        <p:spPr>
          <a:xfrm>
            <a:off x="1837509" y="5556069"/>
            <a:ext cx="79335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0B2FB-7C9A-5EF0-2A66-35366A706A59}"/>
              </a:ext>
            </a:extLst>
          </p:cNvPr>
          <p:cNvCxnSpPr/>
          <p:nvPr/>
        </p:nvCxnSpPr>
        <p:spPr>
          <a:xfrm>
            <a:off x="2394857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C9432-AE84-54EB-F338-E414548CA113}"/>
              </a:ext>
            </a:extLst>
          </p:cNvPr>
          <p:cNvCxnSpPr/>
          <p:nvPr/>
        </p:nvCxnSpPr>
        <p:spPr>
          <a:xfrm>
            <a:off x="9026434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/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/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/>
              <p:nvPr/>
            </p:nvSpPr>
            <p:spPr>
              <a:xfrm>
                <a:off x="8747760" y="4729937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4729937"/>
                <a:ext cx="5747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73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]→[0,1]</m:t>
                    </m:r>
                  </m:oMath>
                </a14:m>
                <a:r>
                  <a:rPr lang="en-US" dirty="0"/>
                  <a:t> be a random hash function with a real-valued output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1B2A5D-83EC-F435-E343-FB4B118DEC9B}"/>
              </a:ext>
            </a:extLst>
          </p:cNvPr>
          <p:cNvCxnSpPr>
            <a:cxnSpLocks/>
          </p:cNvCxnSpPr>
          <p:nvPr/>
        </p:nvCxnSpPr>
        <p:spPr>
          <a:xfrm>
            <a:off x="1837509" y="5556069"/>
            <a:ext cx="79335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0B2FB-7C9A-5EF0-2A66-35366A706A59}"/>
              </a:ext>
            </a:extLst>
          </p:cNvPr>
          <p:cNvCxnSpPr/>
          <p:nvPr/>
        </p:nvCxnSpPr>
        <p:spPr>
          <a:xfrm>
            <a:off x="2394857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C9432-AE84-54EB-F338-E414548CA113}"/>
              </a:ext>
            </a:extLst>
          </p:cNvPr>
          <p:cNvCxnSpPr/>
          <p:nvPr/>
        </p:nvCxnSpPr>
        <p:spPr>
          <a:xfrm>
            <a:off x="9026434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/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/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/>
              <p:nvPr/>
            </p:nvSpPr>
            <p:spPr>
              <a:xfrm>
                <a:off x="8747760" y="4729937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4729937"/>
                <a:ext cx="5747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7523954-09D6-EEA0-4827-00EFCFAFC429}"/>
              </a:ext>
            </a:extLst>
          </p:cNvPr>
          <p:cNvSpPr/>
          <p:nvPr/>
        </p:nvSpPr>
        <p:spPr>
          <a:xfrm>
            <a:off x="8038011" y="5425440"/>
            <a:ext cx="243835" cy="26125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/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blipFill>
                <a:blip r:embed="rId7"/>
                <a:stretch>
                  <a:fillRect r="-5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8460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]→[0,1]</m:t>
                    </m:r>
                  </m:oMath>
                </a14:m>
                <a:r>
                  <a:rPr lang="en-US" dirty="0"/>
                  <a:t> be a random hash function with a real-valued output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1B2A5D-83EC-F435-E343-FB4B118DEC9B}"/>
              </a:ext>
            </a:extLst>
          </p:cNvPr>
          <p:cNvCxnSpPr>
            <a:cxnSpLocks/>
          </p:cNvCxnSpPr>
          <p:nvPr/>
        </p:nvCxnSpPr>
        <p:spPr>
          <a:xfrm>
            <a:off x="1837509" y="5556069"/>
            <a:ext cx="79335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0B2FB-7C9A-5EF0-2A66-35366A706A59}"/>
              </a:ext>
            </a:extLst>
          </p:cNvPr>
          <p:cNvCxnSpPr/>
          <p:nvPr/>
        </p:nvCxnSpPr>
        <p:spPr>
          <a:xfrm>
            <a:off x="2394857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C9432-AE84-54EB-F338-E414548CA113}"/>
              </a:ext>
            </a:extLst>
          </p:cNvPr>
          <p:cNvCxnSpPr/>
          <p:nvPr/>
        </p:nvCxnSpPr>
        <p:spPr>
          <a:xfrm>
            <a:off x="9026434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/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/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/>
              <p:nvPr/>
            </p:nvSpPr>
            <p:spPr>
              <a:xfrm>
                <a:off x="7872545" y="4745468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545" y="4745468"/>
                <a:ext cx="5747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7523954-09D6-EEA0-4827-00EFCFAFC429}"/>
              </a:ext>
            </a:extLst>
          </p:cNvPr>
          <p:cNvSpPr/>
          <p:nvPr/>
        </p:nvSpPr>
        <p:spPr>
          <a:xfrm>
            <a:off x="8038011" y="5425440"/>
            <a:ext cx="243835" cy="26125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/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blipFill>
                <a:blip r:embed="rId7"/>
                <a:stretch>
                  <a:fillRect r="-5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516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STMI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Galaxy AI,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4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Team DAP</a:t>
            </a:r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]→[0,1]</m:t>
                    </m:r>
                  </m:oMath>
                </a14:m>
                <a:r>
                  <a:rPr lang="en-US" dirty="0"/>
                  <a:t> be a random hash function with a real-valued output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1B2A5D-83EC-F435-E343-FB4B118DEC9B}"/>
              </a:ext>
            </a:extLst>
          </p:cNvPr>
          <p:cNvCxnSpPr>
            <a:cxnSpLocks/>
          </p:cNvCxnSpPr>
          <p:nvPr/>
        </p:nvCxnSpPr>
        <p:spPr>
          <a:xfrm>
            <a:off x="1837509" y="5556069"/>
            <a:ext cx="79335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0B2FB-7C9A-5EF0-2A66-35366A706A59}"/>
              </a:ext>
            </a:extLst>
          </p:cNvPr>
          <p:cNvCxnSpPr/>
          <p:nvPr/>
        </p:nvCxnSpPr>
        <p:spPr>
          <a:xfrm>
            <a:off x="2394857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C9432-AE84-54EB-F338-E414548CA113}"/>
              </a:ext>
            </a:extLst>
          </p:cNvPr>
          <p:cNvCxnSpPr/>
          <p:nvPr/>
        </p:nvCxnSpPr>
        <p:spPr>
          <a:xfrm>
            <a:off x="9026434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/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/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/>
              <p:nvPr/>
            </p:nvSpPr>
            <p:spPr>
              <a:xfrm>
                <a:off x="7872545" y="4745468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545" y="4745468"/>
                <a:ext cx="5747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7523954-09D6-EEA0-4827-00EFCFAFC429}"/>
              </a:ext>
            </a:extLst>
          </p:cNvPr>
          <p:cNvSpPr/>
          <p:nvPr/>
        </p:nvSpPr>
        <p:spPr>
          <a:xfrm>
            <a:off x="8038011" y="5425440"/>
            <a:ext cx="243835" cy="26125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/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blipFill>
                <a:blip r:embed="rId7"/>
                <a:stretch>
                  <a:fillRect r="-5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3E0E1E9-333E-9189-B714-ED7CA7F35E78}"/>
              </a:ext>
            </a:extLst>
          </p:cNvPr>
          <p:cNvSpPr/>
          <p:nvPr/>
        </p:nvSpPr>
        <p:spPr>
          <a:xfrm>
            <a:off x="5974082" y="5425440"/>
            <a:ext cx="243835" cy="261257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/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blipFill>
                <a:blip r:embed="rId8"/>
                <a:stretch>
                  <a:fillRect r="-5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425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]→[0,1]</m:t>
                    </m:r>
                  </m:oMath>
                </a14:m>
                <a:r>
                  <a:rPr lang="en-US" dirty="0"/>
                  <a:t> be a random hash function with a real-valued output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1B2A5D-83EC-F435-E343-FB4B118DEC9B}"/>
              </a:ext>
            </a:extLst>
          </p:cNvPr>
          <p:cNvCxnSpPr>
            <a:cxnSpLocks/>
          </p:cNvCxnSpPr>
          <p:nvPr/>
        </p:nvCxnSpPr>
        <p:spPr>
          <a:xfrm>
            <a:off x="1837509" y="5556069"/>
            <a:ext cx="79335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0B2FB-7C9A-5EF0-2A66-35366A706A59}"/>
              </a:ext>
            </a:extLst>
          </p:cNvPr>
          <p:cNvCxnSpPr/>
          <p:nvPr/>
        </p:nvCxnSpPr>
        <p:spPr>
          <a:xfrm>
            <a:off x="2394857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C9432-AE84-54EB-F338-E414548CA113}"/>
              </a:ext>
            </a:extLst>
          </p:cNvPr>
          <p:cNvCxnSpPr/>
          <p:nvPr/>
        </p:nvCxnSpPr>
        <p:spPr>
          <a:xfrm>
            <a:off x="9026434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/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/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/>
              <p:nvPr/>
            </p:nvSpPr>
            <p:spPr>
              <a:xfrm>
                <a:off x="5808616" y="4797717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16" y="4797717"/>
                <a:ext cx="5747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7523954-09D6-EEA0-4827-00EFCFAFC429}"/>
              </a:ext>
            </a:extLst>
          </p:cNvPr>
          <p:cNvSpPr/>
          <p:nvPr/>
        </p:nvSpPr>
        <p:spPr>
          <a:xfrm>
            <a:off x="8038011" y="5425440"/>
            <a:ext cx="243835" cy="26125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/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blipFill>
                <a:blip r:embed="rId7"/>
                <a:stretch>
                  <a:fillRect r="-5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3E0E1E9-333E-9189-B714-ED7CA7F35E78}"/>
              </a:ext>
            </a:extLst>
          </p:cNvPr>
          <p:cNvSpPr/>
          <p:nvPr/>
        </p:nvSpPr>
        <p:spPr>
          <a:xfrm>
            <a:off x="5974082" y="5425440"/>
            <a:ext cx="243835" cy="261257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/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blipFill>
                <a:blip r:embed="rId8"/>
                <a:stretch>
                  <a:fillRect r="-5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364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]→[0,1]</m:t>
                    </m:r>
                  </m:oMath>
                </a14:m>
                <a:r>
                  <a:rPr lang="en-US" dirty="0"/>
                  <a:t> be a random hash function with a real-valued output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1B2A5D-83EC-F435-E343-FB4B118DEC9B}"/>
              </a:ext>
            </a:extLst>
          </p:cNvPr>
          <p:cNvCxnSpPr>
            <a:cxnSpLocks/>
          </p:cNvCxnSpPr>
          <p:nvPr/>
        </p:nvCxnSpPr>
        <p:spPr>
          <a:xfrm>
            <a:off x="1837509" y="5556069"/>
            <a:ext cx="79335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0B2FB-7C9A-5EF0-2A66-35366A706A59}"/>
              </a:ext>
            </a:extLst>
          </p:cNvPr>
          <p:cNvCxnSpPr/>
          <p:nvPr/>
        </p:nvCxnSpPr>
        <p:spPr>
          <a:xfrm>
            <a:off x="2394857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C9432-AE84-54EB-F338-E414548CA113}"/>
              </a:ext>
            </a:extLst>
          </p:cNvPr>
          <p:cNvCxnSpPr/>
          <p:nvPr/>
        </p:nvCxnSpPr>
        <p:spPr>
          <a:xfrm>
            <a:off x="9026434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/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/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/>
              <p:nvPr/>
            </p:nvSpPr>
            <p:spPr>
              <a:xfrm>
                <a:off x="5808616" y="4797717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16" y="4797717"/>
                <a:ext cx="5747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7523954-09D6-EEA0-4827-00EFCFAFC429}"/>
              </a:ext>
            </a:extLst>
          </p:cNvPr>
          <p:cNvSpPr/>
          <p:nvPr/>
        </p:nvSpPr>
        <p:spPr>
          <a:xfrm>
            <a:off x="8038011" y="5425440"/>
            <a:ext cx="243835" cy="26125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/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blipFill>
                <a:blip r:embed="rId7"/>
                <a:stretch>
                  <a:fillRect r="-5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3E0E1E9-333E-9189-B714-ED7CA7F35E78}"/>
              </a:ext>
            </a:extLst>
          </p:cNvPr>
          <p:cNvSpPr/>
          <p:nvPr/>
        </p:nvSpPr>
        <p:spPr>
          <a:xfrm>
            <a:off x="5974082" y="5425440"/>
            <a:ext cx="243835" cy="261257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/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blipFill>
                <a:blip r:embed="rId8"/>
                <a:stretch>
                  <a:fillRect r="-5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9679349-A8C7-3B40-9A6E-44292963D23D}"/>
              </a:ext>
            </a:extLst>
          </p:cNvPr>
          <p:cNvSpPr/>
          <p:nvPr/>
        </p:nvSpPr>
        <p:spPr>
          <a:xfrm>
            <a:off x="7049588" y="5425440"/>
            <a:ext cx="243835" cy="261257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A2672C-BB4E-DAAE-C572-7B8A97C60137}"/>
                  </a:ext>
                </a:extLst>
              </p:cNvPr>
              <p:cNvSpPr txBox="1"/>
              <p:nvPr/>
            </p:nvSpPr>
            <p:spPr>
              <a:xfrm>
                <a:off x="6662051" y="5732116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A2672C-BB4E-DAAE-C572-7B8A97C6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1" y="5732116"/>
                <a:ext cx="574766" cy="523220"/>
              </a:xfrm>
              <a:prstGeom prst="rect">
                <a:avLst/>
              </a:prstGeom>
              <a:blipFill>
                <a:blip r:embed="rId9"/>
                <a:stretch>
                  <a:fillRect r="-5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913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]→[0,1]</m:t>
                    </m:r>
                  </m:oMath>
                </a14:m>
                <a:r>
                  <a:rPr lang="en-US" dirty="0"/>
                  <a:t> be a random hash function with a real-valued output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1B2A5D-83EC-F435-E343-FB4B118DEC9B}"/>
              </a:ext>
            </a:extLst>
          </p:cNvPr>
          <p:cNvCxnSpPr>
            <a:cxnSpLocks/>
          </p:cNvCxnSpPr>
          <p:nvPr/>
        </p:nvCxnSpPr>
        <p:spPr>
          <a:xfrm>
            <a:off x="1837509" y="5556069"/>
            <a:ext cx="79335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0B2FB-7C9A-5EF0-2A66-35366A706A59}"/>
              </a:ext>
            </a:extLst>
          </p:cNvPr>
          <p:cNvCxnSpPr/>
          <p:nvPr/>
        </p:nvCxnSpPr>
        <p:spPr>
          <a:xfrm>
            <a:off x="2394857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C9432-AE84-54EB-F338-E414548CA113}"/>
              </a:ext>
            </a:extLst>
          </p:cNvPr>
          <p:cNvCxnSpPr/>
          <p:nvPr/>
        </p:nvCxnSpPr>
        <p:spPr>
          <a:xfrm>
            <a:off x="9026434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/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/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/>
              <p:nvPr/>
            </p:nvSpPr>
            <p:spPr>
              <a:xfrm>
                <a:off x="5808616" y="4797717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616" y="4797717"/>
                <a:ext cx="5747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7523954-09D6-EEA0-4827-00EFCFAFC429}"/>
              </a:ext>
            </a:extLst>
          </p:cNvPr>
          <p:cNvSpPr/>
          <p:nvPr/>
        </p:nvSpPr>
        <p:spPr>
          <a:xfrm>
            <a:off x="8038011" y="5425440"/>
            <a:ext cx="243835" cy="26125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/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blipFill>
                <a:blip r:embed="rId7"/>
                <a:stretch>
                  <a:fillRect r="-5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3E0E1E9-333E-9189-B714-ED7CA7F35E78}"/>
              </a:ext>
            </a:extLst>
          </p:cNvPr>
          <p:cNvSpPr/>
          <p:nvPr/>
        </p:nvSpPr>
        <p:spPr>
          <a:xfrm>
            <a:off x="5974082" y="5425440"/>
            <a:ext cx="243835" cy="261257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/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blipFill>
                <a:blip r:embed="rId8"/>
                <a:stretch>
                  <a:fillRect r="-5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9679349-A8C7-3B40-9A6E-44292963D23D}"/>
              </a:ext>
            </a:extLst>
          </p:cNvPr>
          <p:cNvSpPr/>
          <p:nvPr/>
        </p:nvSpPr>
        <p:spPr>
          <a:xfrm>
            <a:off x="7049588" y="5425440"/>
            <a:ext cx="243835" cy="261257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A2672C-BB4E-DAAE-C572-7B8A97C60137}"/>
                  </a:ext>
                </a:extLst>
              </p:cNvPr>
              <p:cNvSpPr txBox="1"/>
              <p:nvPr/>
            </p:nvSpPr>
            <p:spPr>
              <a:xfrm>
                <a:off x="6662051" y="5732116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A2672C-BB4E-DAAE-C572-7B8A97C6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1" y="5732116"/>
                <a:ext cx="574766" cy="523220"/>
              </a:xfrm>
              <a:prstGeom prst="rect">
                <a:avLst/>
              </a:prstGeom>
              <a:blipFill>
                <a:blip r:embed="rId9"/>
                <a:stretch>
                  <a:fillRect r="-5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3ECBE227-7CB3-2124-0607-053C430C7C9F}"/>
              </a:ext>
            </a:extLst>
          </p:cNvPr>
          <p:cNvSpPr/>
          <p:nvPr/>
        </p:nvSpPr>
        <p:spPr>
          <a:xfrm>
            <a:off x="3104611" y="5425439"/>
            <a:ext cx="243835" cy="261257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1B1204-04FA-65AB-8F10-9F9B46F890C7}"/>
                  </a:ext>
                </a:extLst>
              </p:cNvPr>
              <p:cNvSpPr txBox="1"/>
              <p:nvPr/>
            </p:nvSpPr>
            <p:spPr>
              <a:xfrm>
                <a:off x="2812871" y="5741766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1B1204-04FA-65AB-8F10-9F9B46F89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71" y="5741766"/>
                <a:ext cx="574766" cy="523220"/>
              </a:xfrm>
              <a:prstGeom prst="rect">
                <a:avLst/>
              </a:prstGeom>
              <a:blipFill>
                <a:blip r:embed="rId10"/>
                <a:stretch>
                  <a:fillRect r="-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032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]→[0,1]</m:t>
                    </m:r>
                  </m:oMath>
                </a14:m>
                <a:r>
                  <a:rPr lang="en-US" dirty="0"/>
                  <a:t> be a random hash function with a real-valued output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1B2A5D-83EC-F435-E343-FB4B118DEC9B}"/>
              </a:ext>
            </a:extLst>
          </p:cNvPr>
          <p:cNvCxnSpPr>
            <a:cxnSpLocks/>
          </p:cNvCxnSpPr>
          <p:nvPr/>
        </p:nvCxnSpPr>
        <p:spPr>
          <a:xfrm>
            <a:off x="1837509" y="5556069"/>
            <a:ext cx="79335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0B2FB-7C9A-5EF0-2A66-35366A706A59}"/>
              </a:ext>
            </a:extLst>
          </p:cNvPr>
          <p:cNvCxnSpPr/>
          <p:nvPr/>
        </p:nvCxnSpPr>
        <p:spPr>
          <a:xfrm>
            <a:off x="2394857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C9432-AE84-54EB-F338-E414548CA113}"/>
              </a:ext>
            </a:extLst>
          </p:cNvPr>
          <p:cNvCxnSpPr/>
          <p:nvPr/>
        </p:nvCxnSpPr>
        <p:spPr>
          <a:xfrm>
            <a:off x="9026434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/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/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/>
              <p:nvPr/>
            </p:nvSpPr>
            <p:spPr>
              <a:xfrm>
                <a:off x="3095896" y="4777715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96" y="4777715"/>
                <a:ext cx="5747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7523954-09D6-EEA0-4827-00EFCFAFC429}"/>
              </a:ext>
            </a:extLst>
          </p:cNvPr>
          <p:cNvSpPr/>
          <p:nvPr/>
        </p:nvSpPr>
        <p:spPr>
          <a:xfrm>
            <a:off x="8038011" y="5425440"/>
            <a:ext cx="243835" cy="26125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/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blipFill>
                <a:blip r:embed="rId7"/>
                <a:stretch>
                  <a:fillRect r="-5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3E0E1E9-333E-9189-B714-ED7CA7F35E78}"/>
              </a:ext>
            </a:extLst>
          </p:cNvPr>
          <p:cNvSpPr/>
          <p:nvPr/>
        </p:nvSpPr>
        <p:spPr>
          <a:xfrm>
            <a:off x="5974082" y="5425440"/>
            <a:ext cx="243835" cy="261257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/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blipFill>
                <a:blip r:embed="rId8"/>
                <a:stretch>
                  <a:fillRect r="-5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9679349-A8C7-3B40-9A6E-44292963D23D}"/>
              </a:ext>
            </a:extLst>
          </p:cNvPr>
          <p:cNvSpPr/>
          <p:nvPr/>
        </p:nvSpPr>
        <p:spPr>
          <a:xfrm>
            <a:off x="7049588" y="5425440"/>
            <a:ext cx="243835" cy="261257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A2672C-BB4E-DAAE-C572-7B8A97C60137}"/>
                  </a:ext>
                </a:extLst>
              </p:cNvPr>
              <p:cNvSpPr txBox="1"/>
              <p:nvPr/>
            </p:nvSpPr>
            <p:spPr>
              <a:xfrm>
                <a:off x="6662051" y="5732116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A2672C-BB4E-DAAE-C572-7B8A97C6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1" y="5732116"/>
                <a:ext cx="574766" cy="523220"/>
              </a:xfrm>
              <a:prstGeom prst="rect">
                <a:avLst/>
              </a:prstGeom>
              <a:blipFill>
                <a:blip r:embed="rId9"/>
                <a:stretch>
                  <a:fillRect r="-5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3ECBE227-7CB3-2124-0607-053C430C7C9F}"/>
              </a:ext>
            </a:extLst>
          </p:cNvPr>
          <p:cNvSpPr/>
          <p:nvPr/>
        </p:nvSpPr>
        <p:spPr>
          <a:xfrm>
            <a:off x="3104611" y="5425439"/>
            <a:ext cx="243835" cy="261257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1B1204-04FA-65AB-8F10-9F9B46F890C7}"/>
                  </a:ext>
                </a:extLst>
              </p:cNvPr>
              <p:cNvSpPr txBox="1"/>
              <p:nvPr/>
            </p:nvSpPr>
            <p:spPr>
              <a:xfrm>
                <a:off x="2812871" y="5741766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1B1204-04FA-65AB-8F10-9F9B46F89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71" y="5741766"/>
                <a:ext cx="574766" cy="523220"/>
              </a:xfrm>
              <a:prstGeom prst="rect">
                <a:avLst/>
              </a:prstGeom>
              <a:blipFill>
                <a:blip r:embed="rId10"/>
                <a:stretch>
                  <a:fillRect r="-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488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]→[0,1]</m:t>
                    </m:r>
                  </m:oMath>
                </a14:m>
                <a:r>
                  <a:rPr lang="en-US" dirty="0"/>
                  <a:t> be a random hash function with a real-valued output</a:t>
                </a:r>
              </a:p>
              <a:p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1B2A5D-83EC-F435-E343-FB4B118DEC9B}"/>
              </a:ext>
            </a:extLst>
          </p:cNvPr>
          <p:cNvCxnSpPr>
            <a:cxnSpLocks/>
          </p:cNvCxnSpPr>
          <p:nvPr/>
        </p:nvCxnSpPr>
        <p:spPr>
          <a:xfrm>
            <a:off x="1859279" y="5556069"/>
            <a:ext cx="793350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70B2FB-7C9A-5EF0-2A66-35366A706A59}"/>
              </a:ext>
            </a:extLst>
          </p:cNvPr>
          <p:cNvCxnSpPr/>
          <p:nvPr/>
        </p:nvCxnSpPr>
        <p:spPr>
          <a:xfrm>
            <a:off x="2394857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64C9432-AE84-54EB-F338-E414548CA113}"/>
              </a:ext>
            </a:extLst>
          </p:cNvPr>
          <p:cNvCxnSpPr/>
          <p:nvPr/>
        </p:nvCxnSpPr>
        <p:spPr>
          <a:xfrm>
            <a:off x="9026434" y="5320937"/>
            <a:ext cx="0" cy="5225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/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90021F-2929-E9A5-05E7-951A32605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83" y="5885460"/>
                <a:ext cx="55734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/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8DB7EC3-5178-B7A5-285B-2C731FA7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7760" y="5885460"/>
                <a:ext cx="55734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/>
              <p:nvPr/>
            </p:nvSpPr>
            <p:spPr>
              <a:xfrm>
                <a:off x="3095896" y="4777715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412368-F12F-154A-46F2-DFC92AC93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96" y="4777715"/>
                <a:ext cx="57476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7523954-09D6-EEA0-4827-00EFCFAFC429}"/>
              </a:ext>
            </a:extLst>
          </p:cNvPr>
          <p:cNvSpPr/>
          <p:nvPr/>
        </p:nvSpPr>
        <p:spPr>
          <a:xfrm>
            <a:off x="8038011" y="5425440"/>
            <a:ext cx="243835" cy="261257"/>
          </a:xfrm>
          <a:prstGeom prst="ellips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/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EAF0E08-DACB-A11B-7061-9DA6E49616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080" y="5735533"/>
                <a:ext cx="574766" cy="523220"/>
              </a:xfrm>
              <a:prstGeom prst="rect">
                <a:avLst/>
              </a:prstGeom>
              <a:blipFill>
                <a:blip r:embed="rId7"/>
                <a:stretch>
                  <a:fillRect r="-56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3E0E1E9-333E-9189-B714-ED7CA7F35E78}"/>
              </a:ext>
            </a:extLst>
          </p:cNvPr>
          <p:cNvSpPr/>
          <p:nvPr/>
        </p:nvSpPr>
        <p:spPr>
          <a:xfrm>
            <a:off x="5974082" y="5425440"/>
            <a:ext cx="243835" cy="261257"/>
          </a:xfrm>
          <a:prstGeom prst="ellipse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/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681667-B6A7-DBAE-A7F2-6870DAC9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233" y="5735533"/>
                <a:ext cx="574766" cy="523220"/>
              </a:xfrm>
              <a:prstGeom prst="rect">
                <a:avLst/>
              </a:prstGeom>
              <a:blipFill>
                <a:blip r:embed="rId8"/>
                <a:stretch>
                  <a:fillRect r="-5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39679349-A8C7-3B40-9A6E-44292963D23D}"/>
              </a:ext>
            </a:extLst>
          </p:cNvPr>
          <p:cNvSpPr/>
          <p:nvPr/>
        </p:nvSpPr>
        <p:spPr>
          <a:xfrm>
            <a:off x="7049588" y="5425440"/>
            <a:ext cx="243835" cy="261257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A2672C-BB4E-DAAE-C572-7B8A97C60137}"/>
                  </a:ext>
                </a:extLst>
              </p:cNvPr>
              <p:cNvSpPr txBox="1"/>
              <p:nvPr/>
            </p:nvSpPr>
            <p:spPr>
              <a:xfrm>
                <a:off x="6662051" y="5732116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A2672C-BB4E-DAAE-C572-7B8A97C60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051" y="5732116"/>
                <a:ext cx="574766" cy="523220"/>
              </a:xfrm>
              <a:prstGeom prst="rect">
                <a:avLst/>
              </a:prstGeom>
              <a:blipFill>
                <a:blip r:embed="rId9"/>
                <a:stretch>
                  <a:fillRect r="-5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3ECBE227-7CB3-2124-0607-053C430C7C9F}"/>
              </a:ext>
            </a:extLst>
          </p:cNvPr>
          <p:cNvSpPr/>
          <p:nvPr/>
        </p:nvSpPr>
        <p:spPr>
          <a:xfrm>
            <a:off x="3104611" y="5425439"/>
            <a:ext cx="243835" cy="261257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1B1204-04FA-65AB-8F10-9F9B46F890C7}"/>
                  </a:ext>
                </a:extLst>
              </p:cNvPr>
              <p:cNvSpPr txBox="1"/>
              <p:nvPr/>
            </p:nvSpPr>
            <p:spPr>
              <a:xfrm>
                <a:off x="2812871" y="5741766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A1B1204-04FA-65AB-8F10-9F9B46F89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871" y="5741766"/>
                <a:ext cx="574766" cy="523220"/>
              </a:xfrm>
              <a:prstGeom prst="rect">
                <a:avLst/>
              </a:prstGeom>
              <a:blipFill>
                <a:blip r:embed="rId10"/>
                <a:stretch>
                  <a:fillRect r="-5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B94961C2-1867-D7D1-82D7-98A70CB71936}"/>
              </a:ext>
            </a:extLst>
          </p:cNvPr>
          <p:cNvSpPr/>
          <p:nvPr/>
        </p:nvSpPr>
        <p:spPr>
          <a:xfrm>
            <a:off x="4495805" y="5427315"/>
            <a:ext cx="243835" cy="261257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E4C7D5-0EBF-012D-534C-04D5EA885F6E}"/>
                  </a:ext>
                </a:extLst>
              </p:cNvPr>
              <p:cNvSpPr txBox="1"/>
              <p:nvPr/>
            </p:nvSpPr>
            <p:spPr>
              <a:xfrm>
                <a:off x="4124600" y="5735872"/>
                <a:ext cx="57476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CE4C7D5-0EBF-012D-534C-04D5EA885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600" y="5735872"/>
                <a:ext cx="574766" cy="523220"/>
              </a:xfrm>
              <a:prstGeom prst="rect">
                <a:avLst/>
              </a:prstGeom>
              <a:blipFill>
                <a:blip r:embed="rId11"/>
                <a:stretch>
                  <a:fillRect r="-5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96624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After all stream updates are processed,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minimum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points chosen uniformly at random from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where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number of distinct elements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The larger the value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the smaller we expect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be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0196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Can show: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Also can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1−2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1+4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Can show: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so by taking the mean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independent instances, we get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0516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Space guarantee: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independent instance, each independent instance keeps a single word of space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832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Previously: 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and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, sample each element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/>
                  <a:t>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Start index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and track the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dirty="0"/>
                  <a:t> of elements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2000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/>
                  <a:t>, then increment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At the end of the stream, output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158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Previously: 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678141" y="3274539"/>
                <a:ext cx="6096000" cy="614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41" y="3274539"/>
                <a:ext cx="6096000" cy="614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1056" y="5337594"/>
                <a:ext cx="6096000" cy="10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56" y="5337594"/>
                <a:ext cx="6096000" cy="10007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50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Previously: 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rad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implies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887147" y="2925069"/>
                <a:ext cx="6096000" cy="1000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rad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47" y="2925069"/>
                <a:ext cx="6096000" cy="10007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4ECD1-991D-98D6-687F-3DC7EB46D00A}"/>
                  </a:ext>
                </a:extLst>
              </p:cNvPr>
              <p:cNvSpPr txBox="1"/>
              <p:nvPr/>
            </p:nvSpPr>
            <p:spPr>
              <a:xfrm>
                <a:off x="2712975" y="5325199"/>
                <a:ext cx="6096000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4ECD1-991D-98D6-687F-3DC7EB46D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75" y="5325199"/>
                <a:ext cx="6096000" cy="974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857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unknown variables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Correctness can be shown (not quite linear algebra)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7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Sampling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 the number of distinct elements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Return a random sample, so that each item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chosen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, say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1000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457200" lvl="1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Data summarization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5532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1214</Words>
  <Application>Microsoft Office PowerPoint</Application>
  <PresentationFormat>Widescreen</PresentationFormat>
  <Paragraphs>200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Previously: Distinct Elements (F_0 Estimation)</vt:lpstr>
      <vt:lpstr>Previously: Distinct Elements (F_0 Estimation)</vt:lpstr>
      <vt:lpstr>Previously: Distinct Elements (F_0 Estimation)</vt:lpstr>
      <vt:lpstr>Last Time: Sparse Recovery</vt:lpstr>
      <vt:lpstr>Last Time: Sparse Recovery</vt:lpstr>
      <vt:lpstr>Last Time: Sparse Recovery</vt:lpstr>
      <vt:lpstr>L_0 Sampling</vt:lpstr>
      <vt:lpstr>L_0 Sampling</vt:lpstr>
      <vt:lpstr>L_0 Sampling</vt:lpstr>
      <vt:lpstr>L_0 Sampling</vt:lpstr>
      <vt:lpstr>Previously: Distinct Elements (F_0 Estimation)</vt:lpstr>
      <vt:lpstr>L_0 Sampling</vt:lpstr>
      <vt:lpstr>Insertion-Deletion Streams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12</cp:revision>
  <dcterms:created xsi:type="dcterms:W3CDTF">2023-10-13T06:57:08Z</dcterms:created>
  <dcterms:modified xsi:type="dcterms:W3CDTF">2023-10-13T08:40:16Z</dcterms:modified>
</cp:coreProperties>
</file>