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94" r:id="rId2"/>
    <p:sldId id="851" r:id="rId3"/>
    <p:sldId id="852" r:id="rId4"/>
    <p:sldId id="259" r:id="rId5"/>
    <p:sldId id="802" r:id="rId6"/>
    <p:sldId id="815" r:id="rId7"/>
    <p:sldId id="260" r:id="rId8"/>
    <p:sldId id="813" r:id="rId9"/>
    <p:sldId id="261" r:id="rId10"/>
    <p:sldId id="814" r:id="rId11"/>
    <p:sldId id="761" r:id="rId12"/>
    <p:sldId id="762" r:id="rId13"/>
    <p:sldId id="809" r:id="rId14"/>
    <p:sldId id="810" r:id="rId15"/>
    <p:sldId id="804" r:id="rId16"/>
    <p:sldId id="812" r:id="rId17"/>
    <p:sldId id="811" r:id="rId18"/>
    <p:sldId id="763" r:id="rId19"/>
    <p:sldId id="819" r:id="rId20"/>
    <p:sldId id="817" r:id="rId21"/>
    <p:sldId id="820" r:id="rId22"/>
    <p:sldId id="82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4867-4E4A-30DF-7B7A-E2BC47DF6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56957-ACCF-8055-3757-F53E8D3CC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75FA5-485D-C958-FD46-2A597C0C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7D45A-53F7-31E4-BDDB-18B4E4CE5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7F31A-6ADA-2E7F-252A-A14590B62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9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9D8D-33AA-F020-13D6-5CE95F9D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BF516-B43E-52A9-F654-62BA158D1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8897D-DAB7-8AB7-7794-E878331AC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F5CFD-C78A-1967-2FEA-EF63A1688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1B089-A662-71DB-0FE8-DB422CF0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0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9415DC-1E2D-0E3B-E9F4-87FACD9BA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94293-E3BC-C47D-32F0-4814317FD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92220-74ED-BBD1-FC6F-09E7F518F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09E78-7D07-8464-1B19-7C92319CD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664FE-3FA1-9195-2AC9-82370440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3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7BCB-0A82-A3F1-39AC-4CF5A0E9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28D77-782A-CF5D-DD59-2CF123798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4EDE7-1EF4-895A-28EE-B0695F82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C7655-C2E1-9A12-3937-680674C2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E787A-62DB-2B3A-750F-67D25DD1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7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A58A-A234-3E17-8449-2246E571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9BF48-8F37-B626-BDC6-DE03E1A9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06C64-057C-7F53-169F-DA48B18E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0141B-E3BB-1DE3-B508-68E40587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5323A-69DF-1C00-BC84-42E0E621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6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4B89-AF2B-166F-E744-D68E5C23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8BCC3-218A-038F-AEF2-3E9C43674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C71EB-CBCC-DA2D-41F3-D93797F6E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AC7C1-D0D3-E0DB-7D2C-256C8C8D1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1FC97-3ED5-C72A-4C63-18A9E8263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DF9F0-09AF-BC2A-5678-92245D2B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7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B45C2-EAB1-E315-8C72-28AA18A6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F701F-09CB-B087-8FCB-756291CBA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1A5F2-64E6-FBFD-E352-1423DE308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9513C-1650-EBEC-93F4-162647541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0F76D3-1F67-A4FE-3C70-22CBD65D0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9BACB-5FD4-C437-E22F-1394AB1C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15EA6-B8F9-2921-E5AF-7E3873D4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8C8059-EB9C-4D4B-F232-42B456E5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1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6DBC-A6D7-BA9A-07E0-DF6B835C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BFFE0-15AC-79C7-A3A3-BE54F5394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D54B7-2C75-A504-A893-4C468FFE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C690C-9CFB-623A-5C7C-928C63AAA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0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306287-33F9-A727-84DF-892191B4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52CD2-8466-641F-3AD9-1F2CCEB9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AC86B-9CB4-4FF7-1FC3-DEDCDA2A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1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0BDE9-3535-FD6D-67F9-66CC585D2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5C2FA-5CE0-279C-E178-D87CFE2FD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4BD28-FA48-FECC-CFA7-937EDDF63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36E4F-0358-336E-8E77-95340C76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0166D-D414-F99F-B3A8-F12B6539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B6641-BB40-4112-07C9-D0A1EBC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4A268-9A46-8031-23CC-1217A3BDC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6D78B0-14FD-F182-666F-E43BD5F65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9CE95-7073-3BE2-A610-9D466CB5F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F070C-EC20-41F3-8BC1-42EB8EDD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B643-BD58-D030-0F95-7C399CB5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1FAD5-1A73-D9AE-7F33-01B70CA6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5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EEF49-E8D9-34FA-ADAA-A6DAE5667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FA4C2-3162-6572-A7F7-0CFCEE27D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1C5E3-B70D-856B-A3BC-D7281BFAC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FC5ED-D75F-43AF-A663-616D4D6B5D4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99DDD-DE18-D7CC-DE7C-8518E5BAE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086F4-36F2-FC8F-B8C3-25D7A67B7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2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eb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4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2042054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 and Standard Deviation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71299" cy="7382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variance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71299" cy="738281"/>
              </a:xfrm>
              <a:blipFill>
                <a:blip r:embed="rId2"/>
                <a:stretch>
                  <a:fillRect l="-1079" t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378A4B3-4A7B-ED8B-AF57-86ED5518F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954" y="3830305"/>
            <a:ext cx="5503829" cy="22670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F0251194-FF40-6363-AD9F-079BC8D00E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514163"/>
                <a:ext cx="5777754" cy="22670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The standard deviation of a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, and measures how far apart the outcomes are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Standard deviation is in the same unit as the data set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F0251194-FF40-6363-AD9F-079BC8D00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14163"/>
                <a:ext cx="5777754" cy="2267087"/>
              </a:xfrm>
              <a:prstGeom prst="rect">
                <a:avLst/>
              </a:prstGeom>
              <a:blipFill>
                <a:blip r:embed="rId5"/>
                <a:stretch>
                  <a:fillRect l="-1901" t="-4301" b="-24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137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takes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takes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?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td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111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takes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takes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?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std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6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618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Markov’s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2800" b="0" dirty="0"/>
                  <a:t>be a non-negative random variable. Then for any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rewrite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/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781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Markov’s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2800" b="0" dirty="0"/>
                  <a:t>be a non-negative random variable. Then for any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rewrite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sz="2800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/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917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Using Markov’s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Plug 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/>
              <p:nvPr/>
            </p:nvSpPr>
            <p:spPr>
              <a:xfrm>
                <a:off x="1676400" y="2411477"/>
                <a:ext cx="7611036" cy="10804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411477"/>
                <a:ext cx="7611036" cy="1080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675882-F6E0-95A3-5B70-50BE89F8A67E}"/>
                  </a:ext>
                </a:extLst>
              </p:cNvPr>
              <p:cNvSpPr txBox="1"/>
              <p:nvPr/>
            </p:nvSpPr>
            <p:spPr>
              <a:xfrm>
                <a:off x="1748118" y="4634724"/>
                <a:ext cx="7611036" cy="10804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i="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675882-F6E0-95A3-5B70-50BE89F8A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118" y="4634724"/>
                <a:ext cx="7611036" cy="10804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997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Toward 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60E613-35EB-C7F0-1E29-47D08BBBCD11}"/>
                  </a:ext>
                </a:extLst>
              </p:cNvPr>
              <p:cNvSpPr txBox="1"/>
              <p:nvPr/>
            </p:nvSpPr>
            <p:spPr>
              <a:xfrm>
                <a:off x="1945342" y="1936347"/>
                <a:ext cx="7611036" cy="10804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i="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60E613-35EB-C7F0-1E29-47D08BBBC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342" y="1936347"/>
                <a:ext cx="7611036" cy="10804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9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Recall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Var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60E613-35EB-C7F0-1E29-47D08BBBCD11}"/>
                  </a:ext>
                </a:extLst>
              </p:cNvPr>
              <p:cNvSpPr txBox="1"/>
              <p:nvPr/>
            </p:nvSpPr>
            <p:spPr>
              <a:xfrm>
                <a:off x="1945342" y="1936347"/>
                <a:ext cx="7611036" cy="10804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i="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60E613-35EB-C7F0-1E29-47D08BBBC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342" y="1936347"/>
                <a:ext cx="7611036" cy="1080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4605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random variable with expected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80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Var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becomes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“Bounding the deviation of a random variable in terms of its variance”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82236-AB33-A280-845A-E0788DD10874}"/>
                  </a:ext>
                </a:extLst>
              </p:cNvPr>
              <p:cNvSpPr txBox="1"/>
              <p:nvPr/>
            </p:nvSpPr>
            <p:spPr>
              <a:xfrm>
                <a:off x="2958353" y="4159250"/>
                <a:ext cx="60960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82236-AB33-A280-845A-E0788DD10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353" y="4159250"/>
                <a:ext cx="6096000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392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random variable with expected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80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Do not require assumptions about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C82AAEB-B453-056A-8DD6-93E353BAD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582" y="3980142"/>
            <a:ext cx="5025465" cy="25127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6521C2-E00C-985C-34A0-6BB0BA2EB51F}"/>
                  </a:ext>
                </a:extLst>
              </p:cNvPr>
              <p:cNvSpPr txBox="1"/>
              <p:nvPr/>
            </p:nvSpPr>
            <p:spPr>
              <a:xfrm>
                <a:off x="2698377" y="2706967"/>
                <a:ext cx="60960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6521C2-E00C-985C-34A0-6BB0BA2EB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377" y="2706967"/>
                <a:ext cx="6096000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31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Sign up for LaTeX scribe note slots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Receive and consider list of potential projects/groups</a:t>
            </a:r>
          </a:p>
        </p:txBody>
      </p:sp>
    </p:spTree>
    <p:extLst>
      <p:ext uri="{BB962C8B-B14F-4D97-AF65-F5344CB8AC3E}">
        <p14:creationId xmlns:p14="http://schemas.microsoft.com/office/powerpoint/2010/main" val="1638082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dirty="0"/>
                  <a:t>be the outcome of a roll of a die.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=3.5=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35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≈2.92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std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1.71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Recall that Markov’s inequality bounded this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0.5833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/>
              <p:nvPr/>
            </p:nvSpPr>
            <p:spPr>
              <a:xfrm>
                <a:off x="838200" y="3110724"/>
                <a:ext cx="836407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≥6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−3.5≥2.5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10724"/>
                <a:ext cx="836407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3A9518-CACB-CEC9-8183-A798D761B9D3}"/>
                  </a:ext>
                </a:extLst>
              </p:cNvPr>
              <p:cNvSpPr txBox="1"/>
              <p:nvPr/>
            </p:nvSpPr>
            <p:spPr>
              <a:xfrm>
                <a:off x="3545541" y="3695499"/>
                <a:ext cx="6096000" cy="14954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−3.5≥1.41⋅1.71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1.41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≈0.4667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3A9518-CACB-CEC9-8183-A798D761B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541" y="3695499"/>
                <a:ext cx="6096000" cy="14954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005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Law of Large Numbers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be random variables that are independent identically distributed (</a:t>
                </a:r>
                <a:r>
                  <a:rPr lang="en-US" dirty="0" err="1"/>
                  <a:t>i.i.d.</a:t>
                </a:r>
                <a:r>
                  <a:rPr lang="en-US" dirty="0"/>
                  <a:t>) with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Consider the sample average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. How does it compare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Var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By Chebyshev’s inequality,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𝑛𝑡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313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Law of Large Numbers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By Chebyshev’s inequality,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𝑛𝑡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Law of Large Numbers</a:t>
                </a:r>
                <a:r>
                  <a:rPr lang="en-US" dirty="0"/>
                  <a:t>: The sample average will always concentrate to the mean, given enough samples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81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Wednesday</a:t>
            </a:r>
            <a:r>
              <a:rPr lang="en-US" dirty="0"/>
              <a:t>: Discuss potential project groups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Friday</a:t>
            </a:r>
            <a:r>
              <a:rPr lang="en-US" dirty="0"/>
              <a:t>: Email me the members/group name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Future</a:t>
            </a:r>
            <a:r>
              <a:rPr lang="en-US" dirty="0"/>
              <a:t>: Set up meetings to discuss proposed projects</a:t>
            </a:r>
          </a:p>
        </p:txBody>
      </p:sp>
    </p:spTree>
    <p:extLst>
      <p:ext uri="{BB962C8B-B14F-4D97-AF65-F5344CB8AC3E}">
        <p14:creationId xmlns:p14="http://schemas.microsoft.com/office/powerpoint/2010/main" val="98583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Expected Value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expected value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“average value of the random variable"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Linearity of expectation: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546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Markov’s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2800" b="0" dirty="0"/>
                  <a:t>be a non-negative random variable. Then for any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rewrite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800" dirty="0"/>
              </a:p>
              <a:p>
                <a:endParaRPr lang="en-US" dirty="0"/>
              </a:p>
              <a:p>
                <a:r>
                  <a:rPr lang="en-US" dirty="0"/>
                  <a:t>“Bounding the deviation of a random variable in terms of its average”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/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369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Limitations of Markov’s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dirty="0"/>
                  <a:t>be the outcome of a roll of a die.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=3.5=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know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0.167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/>
              <p:nvPr/>
            </p:nvSpPr>
            <p:spPr>
              <a:xfrm>
                <a:off x="2026024" y="2617665"/>
                <a:ext cx="8364071" cy="1188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≥6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0.5833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024" y="2617665"/>
                <a:ext cx="8364071" cy="1188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00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Moments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moment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66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variance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Can rewrite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“How far numbers are from the average”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820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variance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Linearity of variance for </a:t>
                </a:r>
                <a:r>
                  <a:rPr lang="en-US" i="1" dirty="0">
                    <a:solidFill>
                      <a:srgbClr val="00B050"/>
                    </a:solidFill>
                  </a:rPr>
                  <a:t>independent</a:t>
                </a:r>
                <a:r>
                  <a:rPr lang="en-US" dirty="0"/>
                  <a:t> random variables: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147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766</Words>
  <Application>Microsoft Office PowerPoint</Application>
  <PresentationFormat>Widescreen</PresentationFormat>
  <Paragraphs>159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Today</vt:lpstr>
      <vt:lpstr>Future</vt:lpstr>
      <vt:lpstr>Last Time: Expected Value</vt:lpstr>
      <vt:lpstr>Last Time: Markov’s Inequality</vt:lpstr>
      <vt:lpstr>Limitations of Markov’s Inequality</vt:lpstr>
      <vt:lpstr>Moments</vt:lpstr>
      <vt:lpstr>Variance</vt:lpstr>
      <vt:lpstr>Variance</vt:lpstr>
      <vt:lpstr>Variance and Standard Deviation</vt:lpstr>
      <vt:lpstr>Variance</vt:lpstr>
      <vt:lpstr>Variance</vt:lpstr>
      <vt:lpstr>Markov’s Inequality</vt:lpstr>
      <vt:lpstr>Markov’s Inequality</vt:lpstr>
      <vt:lpstr>Using Markov’s Inequality</vt:lpstr>
      <vt:lpstr>Toward Chebyshev’s Inequality</vt:lpstr>
      <vt:lpstr>Chebyshev’s Inequality</vt:lpstr>
      <vt:lpstr>Chebyshev’s Inequality</vt:lpstr>
      <vt:lpstr>Chebyshev’s Inequality</vt:lpstr>
      <vt:lpstr>Chebyshev’s Inequality</vt:lpstr>
      <vt:lpstr>Law of Large Numbers</vt:lpstr>
      <vt:lpstr>Law of Large Numbers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</dc:title>
  <dc:creator>Samson Zhou</dc:creator>
  <cp:lastModifiedBy>Samson Zhou</cp:lastModifiedBy>
  <cp:revision>39</cp:revision>
  <dcterms:created xsi:type="dcterms:W3CDTF">2023-08-25T20:03:03Z</dcterms:created>
  <dcterms:modified xsi:type="dcterms:W3CDTF">2023-08-30T17:44:44Z</dcterms:modified>
</cp:coreProperties>
</file>