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4" r:id="rId2"/>
    <p:sldId id="852" r:id="rId3"/>
    <p:sldId id="854" r:id="rId4"/>
    <p:sldId id="260" r:id="rId5"/>
    <p:sldId id="813" r:id="rId6"/>
    <p:sldId id="763" r:id="rId7"/>
    <p:sldId id="820" r:id="rId8"/>
    <p:sldId id="823" r:id="rId9"/>
    <p:sldId id="824" r:id="rId10"/>
    <p:sldId id="825" r:id="rId11"/>
    <p:sldId id="826" r:id="rId12"/>
    <p:sldId id="827" r:id="rId13"/>
    <p:sldId id="769" r:id="rId14"/>
    <p:sldId id="767" r:id="rId15"/>
    <p:sldId id="828" r:id="rId16"/>
    <p:sldId id="829" r:id="rId17"/>
    <p:sldId id="830" r:id="rId18"/>
    <p:sldId id="831" r:id="rId19"/>
    <p:sldId id="832" r:id="rId20"/>
    <p:sldId id="833" r:id="rId21"/>
    <p:sldId id="834" r:id="rId22"/>
    <p:sldId id="835" r:id="rId23"/>
    <p:sldId id="836" r:id="rId24"/>
    <p:sldId id="838" r:id="rId25"/>
    <p:sldId id="837" r:id="rId26"/>
    <p:sldId id="840" r:id="rId27"/>
    <p:sldId id="839" r:id="rId28"/>
    <p:sldId id="853" r:id="rId29"/>
    <p:sldId id="841" r:id="rId30"/>
    <p:sldId id="843" r:id="rId31"/>
    <p:sldId id="844" r:id="rId32"/>
    <p:sldId id="845" r:id="rId33"/>
    <p:sldId id="849" r:id="rId34"/>
    <p:sldId id="847" r:id="rId35"/>
    <p:sldId id="850" r:id="rId36"/>
    <p:sldId id="855" r:id="rId37"/>
    <p:sldId id="856" r:id="rId38"/>
    <p:sldId id="857" r:id="rId39"/>
    <p:sldId id="85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3693-6737-936E-C6D5-20FBF13E2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4362A-4ED9-8878-128D-E66BB765D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AB497-AC77-AEF7-A8F2-60E700D3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E6231-C936-F155-2F85-508FEC5B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B2DC1-8E58-EF66-8D8A-3F8CD0C5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0926-4486-C510-F9B4-DC104943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C357B-7B16-4728-200C-4FCBAFD1F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C7C0A-431D-724A-66B0-BE610EF1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2172A-DB73-BB53-2C2E-DFEE1E98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1A28F-0F34-78C9-E21E-F3D3A5CE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7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CF69F-CB81-3CC5-2A98-BC7876845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D8FB4-66F4-9CFB-8D9A-2AF0D806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4C7FC-75F4-21E2-C754-D946020B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AEA3-7DC7-43F9-71FC-BD1912FE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01ED-D744-4573-F235-4171F3B2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5EC7-B38A-BDE7-4959-4B959920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2EA96-5A46-2A38-B456-93FA04394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5011-BCA8-C5A7-3A57-0AF16EA3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E3245-88F0-5DE3-0E52-61B6EDFC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7A9BF-3931-76DB-C044-CEFB637F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1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6856-3BFF-803A-C896-4E430A8E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9E439-745B-A48A-85F6-FF506DBCE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B3C4D-8260-7C01-A554-5B69BDA3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1A9D-8AD9-8B60-612B-72B8C7AD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206F7-5F8A-824C-BBFD-3AAAEDD3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0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E9EC-9EBB-2E59-9872-24A98AA7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3DB5-9C93-DAC3-1C2B-0022E3752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5CB22-1B1E-BC3B-1E7E-E8777D7FE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F63DC-86A6-4BF3-23AC-EBC98B2A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64249-FC74-4957-66A2-051DEA12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AA6B5-FF7F-F90B-10D5-315C2875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2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44DA-8C38-AABF-5F22-EA30EFDB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7FA07-A88B-CC19-5798-332C8BDC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18BE8-5C5D-2D37-1314-6C4E46DD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5868B-4638-4FF6-9A07-BDB8CB24F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F48EC-670A-CEAF-1780-8D4470DB6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74F06-1270-6726-31EF-7731DD09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B906F-DDCE-DBE5-556E-B2EB0DFC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1136F-8F51-2318-F6E0-498693EB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3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7D16-4A64-3011-AFCE-10348924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A4407-9DE1-05C6-788F-56224687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EEBA3-ABAB-B9D5-CBAC-73F47D3B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D2A1A-B21B-880D-05F2-C5015F4B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0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AC0E2-EBA5-0370-E82C-717E021C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62B83-6AC6-6705-828A-E7ADD65B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B9675-8DF2-13E9-F810-5F240932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BC1E-0684-16E7-3E4A-18D472AD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3F359-7BE8-E71C-F237-71EB04C91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02875-5796-7336-414C-635466704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A9D3E-D390-C23F-F037-4A535287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85CB-DB4E-069A-250B-630A7FAB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4AFB2-84A3-67DF-53DC-2879F013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8B16-D1C8-0375-C4D1-6DCD773C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C2AEB-5A58-088A-D9D2-3C5EBE772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235EB-A392-5E9A-CA03-D53BC07F2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A9CCB-5742-A5D7-935F-60729FED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9A498-A5ED-88B4-DD52-D6FA8D2F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4FCF3-A4EE-C47C-72EF-9A5F2DDB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3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9B4B1-35E3-1345-BF6F-D83A67DF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DD5C3-C77A-E996-5612-C91309B7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389B0-F9D5-AAC4-839C-74E07618F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5CBF5-5171-9E83-702D-1B9C4AFA8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012E7-B0E1-84D3-7F58-120C0EFE5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6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5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204205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can we use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get additive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average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variance of the average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.999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50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Algorithmic consequence of Law of Large Numbers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To improve the accuracy of your algorithm, run it many times independently and take the average</a:t>
            </a:r>
          </a:p>
        </p:txBody>
      </p:sp>
    </p:spTree>
    <p:extLst>
      <p:ext uri="{BB962C8B-B14F-4D97-AF65-F5344CB8AC3E}">
        <p14:creationId xmlns:p14="http://schemas.microsoft.com/office/powerpoint/2010/main" val="166851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Markov’s inequality: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Chebyshev’s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60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12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#4 (Coupon Collector)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36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Intuition for Previous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Markov’s inequality by looking at the first moment of the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Chebyshev’s inequality by applying Markov to the second moment of the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/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/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84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Generalizations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if we consider higher moments?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950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840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 and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Wednesday</a:t>
            </a:r>
            <a:r>
              <a:rPr lang="en-US" dirty="0"/>
              <a:t>: Discuss potential project groups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Friday</a:t>
            </a:r>
            <a:r>
              <a:rPr lang="en-US" dirty="0"/>
              <a:t>: Email me the members/group name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Future</a:t>
            </a:r>
            <a:r>
              <a:rPr lang="en-US" dirty="0"/>
              <a:t>: Set up meetings to discuss proposed projects</a:t>
            </a:r>
          </a:p>
        </p:txBody>
      </p:sp>
    </p:spTree>
    <p:extLst>
      <p:ext uri="{BB962C8B-B14F-4D97-AF65-F5344CB8AC3E}">
        <p14:creationId xmlns:p14="http://schemas.microsoft.com/office/powerpoint/2010/main" val="985833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Compare to </a:t>
                </a:r>
                <a:r>
                  <a:rPr lang="en-US" dirty="0" err="1"/>
                  <a:t>Cheybshev’s</a:t>
                </a:r>
                <a:r>
                  <a:rPr lang="en-US" dirty="0"/>
                  <a:t> inequality: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Exponential improvement!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/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/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17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Bernstein’s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Useful variant of Bernstein’s inequality when the random variables are binary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71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Error 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4804B-C23F-3271-2F1E-B97740D93997}"/>
                  </a:ext>
                </a:extLst>
              </p:cNvPr>
              <p:cNvSpPr txBox="1"/>
              <p:nvPr/>
            </p:nvSpPr>
            <p:spPr>
              <a:xfrm>
                <a:off x="1627094" y="5284083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4804B-C23F-3271-2F1E-B97740D93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5284083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64A6C-FE0B-11CD-8DA8-E7BBB95FA660}"/>
                  </a:ext>
                </a:extLst>
              </p:cNvPr>
              <p:cNvSpPr txBox="1"/>
              <p:nvPr/>
            </p:nvSpPr>
            <p:spPr>
              <a:xfrm>
                <a:off x="1627094" y="3940354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64A6C-FE0B-11CD-8DA8-E7BBB95FA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940354"/>
                <a:ext cx="8937812" cy="1208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004DB-8C46-54A8-AA1B-6088524C49E9}"/>
                  </a:ext>
                </a:extLst>
              </p:cNvPr>
              <p:cNvSpPr txBox="1"/>
              <p:nvPr/>
            </p:nvSpPr>
            <p:spPr>
              <a:xfrm>
                <a:off x="1627094" y="2731562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004DB-8C46-54A8-AA1B-6088524C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2731562"/>
                <a:ext cx="8937812" cy="120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692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outputs a real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that is “correct”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e.g.,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want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0.999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do?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914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Success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Run the algorithm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median. It will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25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458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Accuracy boosting</a:t>
                </a:r>
                <a:r>
                  <a:rPr lang="en-US" dirty="0"/>
                  <a:t>: 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Success boosting: </a:t>
                </a:r>
                <a:r>
                  <a:rPr lang="en-US" dirty="0"/>
                  <a:t>Find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median</a:t>
                </a:r>
                <a:r>
                  <a:rPr lang="en-US" dirty="0"/>
                  <a:t>,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079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5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727119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Fix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Concentration Inequalities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43BF84-3D3C-F4AB-27A8-D9D54DD189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49753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Concentration inequalities bound the probability that a random variable is “far away” from its expectation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Often used in understanding the performance of statistical tests, the behavior of data sampled from various distributions, and for our purposes, the guarantees of randomized algorithms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F28C2E-400B-7E09-DD61-C82F860A55A7}"/>
              </a:ext>
            </a:extLst>
          </p:cNvPr>
          <p:cNvSpPr/>
          <p:nvPr/>
        </p:nvSpPr>
        <p:spPr>
          <a:xfrm>
            <a:off x="2483224" y="5002306"/>
            <a:ext cx="6364941" cy="5558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70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The total number of rolls with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Chernoff bounds: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/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40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get fewer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343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55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Chunkai Fu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Shuo</a:t>
            </a:r>
            <a:r>
              <a:rPr lang="en-US" sz="2400" dirty="0"/>
              <a:t> 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9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Wenjing Chen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514554" y="3198168"/>
            <a:ext cx="1715660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7481" y="3794770"/>
            <a:ext cx="2038440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51132" y="4391372"/>
            <a:ext cx="1434609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40044" y="4986685"/>
            <a:ext cx="1585877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4983" y="6046929"/>
            <a:ext cx="2130289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 Xiang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44896" y="5585585"/>
            <a:ext cx="195495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If we hash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we require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  <a:blipFill>
                <a:blip r:embed="rId4"/>
                <a:stretch>
                  <a:fillRect l="-2483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574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store multiple items in the same location as a linked list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 maximum number of collisions in a location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could traverse a linked list of 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a query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Query runtime: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/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Matthew</m:t>
                      </m:r>
                      <m: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Chang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/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Jung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Seo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CDAB947-D875-EB5C-7FED-936D5FCA5080}"/>
              </a:ext>
            </a:extLst>
          </p:cNvPr>
          <p:cNvSpPr/>
          <p:nvPr/>
        </p:nvSpPr>
        <p:spPr>
          <a:xfrm>
            <a:off x="6369377" y="2483147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Matthew Chang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F4D2F4-D63D-6512-7B70-CEB8D4FA7AE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854777" y="2713980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940E737-9B93-D8DF-F3E4-B5BF2303203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494517" y="2862410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CA02EEB-2C52-8119-8191-A5C3CF7DFD5D}"/>
              </a:ext>
            </a:extLst>
          </p:cNvPr>
          <p:cNvCxnSpPr>
            <a:cxnSpLocks/>
          </p:cNvCxnSpPr>
          <p:nvPr/>
        </p:nvCxnSpPr>
        <p:spPr>
          <a:xfrm rot="5400000">
            <a:off x="6451777" y="28624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11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Collisions and Max Load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  <a:blipFill>
                <a:blip r:embed="rId2"/>
                <a:stretch>
                  <a:fillRect l="-1043" t="-1183" b="-1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Worst case query 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  <a:blipFill>
                <a:blip r:embed="rId3"/>
                <a:stretch>
                  <a:fillRect l="-1856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/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Jung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Seo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FA9753B-CC09-0C55-C555-615BB973F921}"/>
              </a:ext>
            </a:extLst>
          </p:cNvPr>
          <p:cNvSpPr/>
          <p:nvPr/>
        </p:nvSpPr>
        <p:spPr>
          <a:xfrm>
            <a:off x="5885283" y="4505448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Matthew Chang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5EA995-AA58-55B8-7018-1A5116356B0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370683" y="4736281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41DB4CC-4909-8FCE-A4DA-F28DFA0BDBB1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010423" y="48847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F5A8299-925F-9C9C-470A-CDB0395502EB}"/>
              </a:ext>
            </a:extLst>
          </p:cNvPr>
          <p:cNvCxnSpPr>
            <a:cxnSpLocks/>
          </p:cNvCxnSpPr>
          <p:nvPr/>
        </p:nvCxnSpPr>
        <p:spPr>
          <a:xfrm rot="5400000">
            <a:off x="5967683" y="4884712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87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with linked lists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  <a:blipFill>
                <a:blip r:embed="rId2"/>
                <a:stretch>
                  <a:fillRect l="-2528" t="-2192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55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Chunkai Fu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Shuo</a:t>
            </a:r>
            <a:r>
              <a:rPr lang="en-US" sz="2400" dirty="0"/>
              <a:t> 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9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Wenjing Chen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514554" y="3198168"/>
            <a:ext cx="1715660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7481" y="3794770"/>
            <a:ext cx="2038440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51132" y="4391372"/>
            <a:ext cx="1434609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40044" y="4986685"/>
            <a:ext cx="1585877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4983" y="6046929"/>
            <a:ext cx="2130289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 Xiang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44896" y="5585585"/>
            <a:ext cx="195495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F14458-C4C1-1A29-9C2F-BC52700D4E5F}"/>
              </a:ext>
            </a:extLst>
          </p:cNvPr>
          <p:cNvSpPr txBox="1">
            <a:spLocks/>
          </p:cNvSpPr>
          <p:nvPr/>
        </p:nvSpPr>
        <p:spPr>
          <a:xfrm>
            <a:off x="838200" y="3248887"/>
            <a:ext cx="4421090" cy="1843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09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137280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Twitter has 450 million active monthly users (as of 2022), records (tens of) thousands of measurements per user: who they follow, who follows them, when they last visited the site, timestamps for specific interactions, how many tweets they have sent, the text of those tweets, etc...</a:t>
            </a:r>
          </a:p>
        </p:txBody>
      </p:sp>
    </p:spTree>
    <p:extLst>
      <p:ext uri="{BB962C8B-B14F-4D97-AF65-F5344CB8AC3E}">
        <p14:creationId xmlns:p14="http://schemas.microsoft.com/office/powerpoint/2010/main" val="744920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3 minute </a:t>
            </a:r>
            <a:r>
              <a:rPr lang="en-US" dirty="0" err="1"/>
              <a:t>Youtube</a:t>
            </a:r>
            <a:r>
              <a:rPr lang="en-US" dirty="0"/>
              <a:t> clip with a resolution of 500 x 500 pixels at 15 frames/second with 3 color channels is a recording of  2 billion pixel values. Even a 500 x 500 pixel color image has 750, 000 pixel values</a:t>
            </a:r>
          </a:p>
        </p:txBody>
      </p:sp>
    </p:spTree>
    <p:extLst>
      <p:ext uri="{BB962C8B-B14F-4D97-AF65-F5344CB8AC3E}">
        <p14:creationId xmlns:p14="http://schemas.microsoft.com/office/powerpoint/2010/main" val="4070036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human genome contains 3 billion+ base pairs. Genetic datasets often contain information on 100s of thousands+ mutations and genetic markers</a:t>
            </a:r>
          </a:p>
        </p:txBody>
      </p:sp>
    </p:spTree>
    <p:extLst>
      <p:ext uri="{BB962C8B-B14F-4D97-AF65-F5344CB8AC3E}">
        <p14:creationId xmlns:p14="http://schemas.microsoft.com/office/powerpoint/2010/main" val="163273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moment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66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rewrite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“How far numbers are from the average”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82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variance”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/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Law of Large Numbers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random variables that are independent identically distributed (</a:t>
                </a:r>
                <a:r>
                  <a:rPr lang="en-US" dirty="0" err="1"/>
                  <a:t>i.i.d.</a:t>
                </a:r>
                <a:r>
                  <a:rPr lang="en-US" dirty="0"/>
                  <a:t>) with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Consider the sample average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 How does it compare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Law of Large Numbers</a:t>
                </a:r>
                <a:r>
                  <a:rPr lang="en-US" dirty="0"/>
                  <a:t>: The sample average will always concentrate to the mean, given enough samples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31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 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≥30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,000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71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can we use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get additive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8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1941</Words>
  <Application>Microsoft Office PowerPoint</Application>
  <PresentationFormat>Widescreen</PresentationFormat>
  <Paragraphs>272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 and Future</vt:lpstr>
      <vt:lpstr>Recall: Concentration Inequalities</vt:lpstr>
      <vt:lpstr>Last Time: Moments</vt:lpstr>
      <vt:lpstr>Last Time: Variance</vt:lpstr>
      <vt:lpstr>Last Time: Chebyshev’s Inequality</vt:lpstr>
      <vt:lpstr>Last Time: Law of Large Numbers</vt:lpstr>
      <vt:lpstr>Use Case</vt:lpstr>
      <vt:lpstr>Accuracy Boosting</vt:lpstr>
      <vt:lpstr>Accuracy Boosting</vt:lpstr>
      <vt:lpstr>Accuracy Boosting</vt:lpstr>
      <vt:lpstr>Limitations</vt:lpstr>
      <vt:lpstr>Trivia Question #3 (Max Load)</vt:lpstr>
      <vt:lpstr>Trivia Question #4 (Coupon Collector)</vt:lpstr>
      <vt:lpstr>Intuition for Previous Inequalities</vt:lpstr>
      <vt:lpstr>Generalizations</vt:lpstr>
      <vt:lpstr>Concentration Inequalities</vt:lpstr>
      <vt:lpstr>Bernstein’s Inequality</vt:lpstr>
      <vt:lpstr>Bernstein’s Inequality</vt:lpstr>
      <vt:lpstr>Bernstein’s Inequality</vt:lpstr>
      <vt:lpstr>Bernstein’s Inequality</vt:lpstr>
      <vt:lpstr>Chernoff Bounds</vt:lpstr>
      <vt:lpstr>Multiplicative Error Chernoff Bounds</vt:lpstr>
      <vt:lpstr>Use Case</vt:lpstr>
      <vt:lpstr>Success Boosting</vt:lpstr>
      <vt:lpstr>Median-of-Means Framework</vt:lpstr>
      <vt:lpstr>Median-of-Means Framework</vt:lpstr>
      <vt:lpstr>CSCE 689: Special Topics in Modern Algorithms for Data Science </vt:lpstr>
      <vt:lpstr>Max Load</vt:lpstr>
      <vt:lpstr>Max Load</vt:lpstr>
      <vt:lpstr>Max Load</vt:lpstr>
      <vt:lpstr>Hashing</vt:lpstr>
      <vt:lpstr>Dealing with Collisions</vt:lpstr>
      <vt:lpstr>Collisions and Max Load</vt:lpstr>
      <vt:lpstr>Hashing</vt:lpstr>
      <vt:lpstr>Big Data</vt:lpstr>
      <vt:lpstr>Big Data</vt:lpstr>
      <vt:lpstr>Big Data</vt:lpstr>
      <vt:lpstr>Big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5</cp:revision>
  <dcterms:created xsi:type="dcterms:W3CDTF">2023-08-28T20:05:12Z</dcterms:created>
  <dcterms:modified xsi:type="dcterms:W3CDTF">2023-08-30T17:44:19Z</dcterms:modified>
</cp:coreProperties>
</file>