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61" r:id="rId2"/>
    <p:sldId id="989" r:id="rId3"/>
    <p:sldId id="1322" r:id="rId4"/>
    <p:sldId id="1325" r:id="rId5"/>
    <p:sldId id="1350" r:id="rId6"/>
    <p:sldId id="1326" r:id="rId7"/>
    <p:sldId id="1327" r:id="rId8"/>
    <p:sldId id="1328" r:id="rId9"/>
    <p:sldId id="1329" r:id="rId10"/>
    <p:sldId id="1330" r:id="rId11"/>
    <p:sldId id="1323" r:id="rId12"/>
    <p:sldId id="1332" r:id="rId13"/>
    <p:sldId id="1338" r:id="rId14"/>
    <p:sldId id="1339" r:id="rId15"/>
    <p:sldId id="1334" r:id="rId16"/>
    <p:sldId id="1333" r:id="rId17"/>
    <p:sldId id="1331" r:id="rId18"/>
    <p:sldId id="1335" r:id="rId19"/>
    <p:sldId id="1336" r:id="rId20"/>
    <p:sldId id="281" r:id="rId21"/>
    <p:sldId id="1337" r:id="rId22"/>
    <p:sldId id="1342" r:id="rId23"/>
    <p:sldId id="1341" r:id="rId24"/>
    <p:sldId id="1340" r:id="rId25"/>
    <p:sldId id="1348" r:id="rId26"/>
    <p:sldId id="1347" r:id="rId27"/>
    <p:sldId id="1343" r:id="rId28"/>
    <p:sldId id="1345" r:id="rId29"/>
    <p:sldId id="134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DFF61-994D-4C32-A444-A8BAF0B12778}" v="2" dt="2023-11-10T18:47:54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BFCDFF61-994D-4C32-A444-A8BAF0B12778}"/>
    <pc:docChg chg="addSld modSld">
      <pc:chgData name="Samson Zhou" userId="be955f33642ecbf5" providerId="LiveId" clId="{BFCDFF61-994D-4C32-A444-A8BAF0B12778}" dt="2023-11-10T18:47:54.085" v="1"/>
      <pc:docMkLst>
        <pc:docMk/>
      </pc:docMkLst>
      <pc:sldChg chg="modSp">
        <pc:chgData name="Samson Zhou" userId="be955f33642ecbf5" providerId="LiveId" clId="{BFCDFF61-994D-4C32-A444-A8BAF0B12778}" dt="2023-11-10T18:47:25.759" v="0" actId="20577"/>
        <pc:sldMkLst>
          <pc:docMk/>
          <pc:sldMk cId="1286416461" sldId="1322"/>
        </pc:sldMkLst>
        <pc:spChg chg="mod">
          <ac:chgData name="Samson Zhou" userId="be955f33642ecbf5" providerId="LiveId" clId="{BFCDFF61-994D-4C32-A444-A8BAF0B12778}" dt="2023-11-10T18:47:25.759" v="0" actId="20577"/>
          <ac:spMkLst>
            <pc:docMk/>
            <pc:sldMk cId="1286416461" sldId="1322"/>
            <ac:spMk id="8" creationId="{7FAFF05D-9B00-4B1A-A888-E353C11CAA78}"/>
          </ac:spMkLst>
        </pc:spChg>
      </pc:sldChg>
      <pc:sldChg chg="add">
        <pc:chgData name="Samson Zhou" userId="be955f33642ecbf5" providerId="LiveId" clId="{BFCDFF61-994D-4C32-A444-A8BAF0B12778}" dt="2023-11-10T18:47:54.085" v="1"/>
        <pc:sldMkLst>
          <pc:docMk/>
          <pc:sldMk cId="2667996364" sldId="1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E8F20-8010-49F9-A13C-9A65A3BA801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7B3C5-4BCC-4F94-A327-DBF80E7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9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1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6DB8-3362-7E30-3BBD-1FD60E90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1B426-F95F-F837-BFFD-6F111EF57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5CA7-49C4-6AE6-5AE8-3B8862AC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67C9-7DEE-FC52-FB69-27D9F9BD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75C4-D316-E531-4649-F7F14A6A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5B4F-B401-CDC6-22F1-05396AD1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A5C5-CC5A-B4EB-1D4A-40A0EF03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3B36-8DEE-DBB2-A4B1-C307A60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1358-9EBC-2EA6-49D3-1782A298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AC81-BBEB-5118-7C79-ACE361B3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74F44-9A85-A49E-5691-6C598489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57094-0C82-B474-264D-ED24A0604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2BFA-1729-E684-BACC-EB0529BF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6D5B-356B-BDA7-6715-198D3CD0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9B9D-E672-4E1A-1657-7D3E0A20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007-179C-58E8-9012-41A24AE9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8401-961F-5234-78E3-557D7445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DB3D-EB5A-007C-793D-4E138DF7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B8C8-CDD7-7EA9-44D7-2EA5D7C7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F20-7930-67E8-6582-193D7E29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8EDE-E3FC-352F-2BAA-A63C8A62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B018-9AD8-1349-58FD-C257D97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FE21-6C39-BABA-21DF-43D6C1EC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53F0-28E2-1EB9-B544-836660D3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9C0B-B665-3171-388F-88B07EE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CF8C-B7A7-44A5-1DFD-B23134C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7FE-2CB9-A25C-D2B2-A02CCB9B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0BB1F-DB73-9C5D-F093-9133A981C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ED81-7E8A-C15C-6259-F9E9A1ED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429B-749B-84E4-B17F-D542564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9466-2721-54FB-B669-187F6B9A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BA83-B7CA-5556-666B-CEC592F4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C0B-9A27-D52F-C8D5-EDE44721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6EDA-854E-A45E-2A4D-6FA86CE6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D2366-7432-E79E-61E9-6B0269930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A576-2373-1C5B-4D0A-8F39EBD3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A5073-9D6B-4573-4677-9DF55C81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6989-2EFE-8EA0-52D0-FA295265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544E4-BA37-2DDE-3A74-7490D59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BAC-EDC3-6A3F-D80A-D075857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A88E-7A2E-0037-A7F0-F54353B6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7041A-1D61-98AE-F5F3-FD01581E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3C835-A063-01C9-6D29-9F64D73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6EBEF-29AB-3572-32DF-23AC199D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B4105-2A11-B4C0-A776-18C124B9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3E944-6F5C-BCB7-B6B0-B55B2323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8C2-189E-DC54-A0FA-CEFA3C76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DC2B-7D12-2650-9A66-9B9E5A94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8ACF9-2A8B-88AF-995F-8A4A6423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274B2-EF75-0BD6-66BE-CCB57C14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4D5-B368-B17E-F5F9-85441631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AAC2-2440-38AB-89D2-D8CBFC5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6F87-0366-206F-5031-F516D66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BC2E6-B1A1-094B-B243-48C3112DF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6129-C89F-DF6C-1D1C-4A7325E7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CE20-3807-C4B2-E7B0-35108DD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CBDB-A059-8029-971C-E62CE859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5FEA6-193C-5E91-E1E9-646C4344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CA62D-7BC8-A415-43C8-AED6E19E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A8CB-7269-A005-459B-A775C3BF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99FF-C67C-0AB8-93C1-774791DE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F20-E24A-4BDB-9478-E17F2B399F62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4C1B-B37F-C965-9962-58E966A6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44C3-A90E-FA2E-35F7-91246A83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Relationship Id="rId1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12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  <a:blipFill>
                <a:blip r:embed="rId2"/>
                <a:stretch>
                  <a:fillRect l="-2457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9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check for consistency by looking at the rank of the coefficient matrix and the augmented matrix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  <a:blipFill>
                <a:blip r:embed="rId2"/>
                <a:stretch>
                  <a:fillRect l="-2457" t="-1580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5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square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full rank,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an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general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linearly independent columns, the Moore-Penrose inverse/pseudoinverse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5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there is a single solution,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  <a:blipFill>
                <a:blip r:embed="rId2"/>
                <a:stretch>
                  <a:fillRect l="-2457" t="-1967" r="-2244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3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are infinite solutions and can find a solution by looking 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columns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  <a:blipFill>
                <a:blip r:embed="rId2"/>
                <a:stretch>
                  <a:fillRect l="-2457" t="-1551" r="-2244" b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1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at most one solution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) and can find by looking 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rows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  <a:blipFill>
                <a:blip r:embed="rId2"/>
                <a:stretch>
                  <a:fillRect l="-2457" t="-1717" r="-2244" b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6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some loss function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  <a:blipFill>
                <a:blip r:embed="rId2"/>
                <a:stretch>
                  <a:fillRect l="-2457" t="-2241" r="-245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  <a:blipFill>
                <a:blip r:embed="rId2"/>
                <a:stretch>
                  <a:fillRect l="-245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22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4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40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0C76C8-6E79-A9B9-DA67-B2F98685EFAB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116441" y="2650078"/>
            <a:ext cx="906854" cy="18044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/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5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1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be the projection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onto the column space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Decompose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  <a:blipFill>
                <a:blip r:embed="rId2"/>
                <a:stretch>
                  <a:fillRect l="-2457" t="-1729" b="-3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0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7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45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1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Minimized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  <a:blipFill>
                <a:blip r:embed="rId3"/>
                <a:stretch>
                  <a:fillRect l="-1333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6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50" y="4142230"/>
            <a:ext cx="3739967" cy="24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“Least squares” optimization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MLE under Gaussian noise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Closed form solution: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  <a:blipFill>
                <a:blip r:embed="rId14"/>
                <a:stretch>
                  <a:fillRect l="-1812" t="-4878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1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8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C44E5-8913-2FAD-D400-9DAA928A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6" y="875609"/>
            <a:ext cx="10206127" cy="52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Economics and Finance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Stock price prediction</a:t>
            </a:r>
            <a:r>
              <a:rPr lang="en-US" sz="3200" dirty="0"/>
              <a:t>: P</a:t>
            </a:r>
            <a:r>
              <a:rPr lang="en-US" sz="3200" b="0" dirty="0"/>
              <a:t>redict stock prices based on historical data and other relevant factors.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Econometric analysis</a:t>
            </a:r>
            <a:r>
              <a:rPr lang="en-US" sz="3200" b="0" dirty="0"/>
              <a:t>: Study the relationships between economic variables like GDP, inflation, and interest rates.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Stock market - Free business and finance icons">
            <a:extLst>
              <a:ext uri="{FF2B5EF4-FFF2-40B4-BE49-F238E27FC236}">
                <a16:creationId xmlns:a16="http://schemas.microsoft.com/office/drawing/2014/main" id="{FDD67178-2361-AAE6-B4D8-FE33DD51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64" y="43743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onomics Course Stock Illustrations – 249 Economics Course Stock  Illustrations, Vectors &amp; Clipart - Dreamstime">
            <a:extLst>
              <a:ext uri="{FF2B5EF4-FFF2-40B4-BE49-F238E27FC236}">
                <a16:creationId xmlns:a16="http://schemas.microsoft.com/office/drawing/2014/main" id="{E92EF32A-78DE-8BDC-5C04-CD90EDB4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52" y="4226770"/>
            <a:ext cx="2631230" cy="26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2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Medicine and Healthcare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Medical research</a:t>
            </a:r>
            <a:r>
              <a:rPr lang="en-US" sz="3200" dirty="0"/>
              <a:t>: Understand the relationship between factors such as age, genetics, and lifestyle on health outcomes.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Disease prediction: </a:t>
            </a:r>
            <a:r>
              <a:rPr lang="en-US" sz="3200" dirty="0"/>
              <a:t>Predicting the probability of disease occurrence based on risk factors like smoking, diet, and exercise.</a:t>
            </a:r>
          </a:p>
        </p:txBody>
      </p:sp>
      <p:pic>
        <p:nvPicPr>
          <p:cNvPr id="2050" name="Picture 2" descr="Red Cross Stock Illustrations – 93,642 Red Cross Stock Illustrations,  Vectors &amp; Clipart - Dreamstime">
            <a:extLst>
              <a:ext uri="{FF2B5EF4-FFF2-40B4-BE49-F238E27FC236}">
                <a16:creationId xmlns:a16="http://schemas.microsoft.com/office/drawing/2014/main" id="{86F7973B-D6FD-E841-8BBA-116CA786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36" y="4681057"/>
            <a:ext cx="1883328" cy="18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2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Sports Analytics: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Player performance forecast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Predicting player performance in sports like baseball, basketball, or soccer based on historical data.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Game outcome prediction</a:t>
            </a:r>
            <a:r>
              <a:rPr lang="en-US" sz="3200" b="0" dirty="0"/>
              <a:t>: Predicting the outcome of games based on team statistics and other factors.</a:t>
            </a:r>
            <a:endParaRPr lang="en-US" sz="3200" dirty="0"/>
          </a:p>
        </p:txBody>
      </p:sp>
      <p:pic>
        <p:nvPicPr>
          <p:cNvPr id="3074" name="Picture 2" descr="Digital Sports Clipart Sport Equipment Graphics Sports - Etsy">
            <a:extLst>
              <a:ext uri="{FF2B5EF4-FFF2-40B4-BE49-F238E27FC236}">
                <a16:creationId xmlns:a16="http://schemas.microsoft.com/office/drawing/2014/main" id="{D650396C-C263-2F64-732C-B18ABF53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40" y="4719769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egends profile: Michael Jordan | NBA.com">
            <a:extLst>
              <a:ext uri="{FF2B5EF4-FFF2-40B4-BE49-F238E27FC236}">
                <a16:creationId xmlns:a16="http://schemas.microsoft.com/office/drawing/2014/main" id="{B61DD80A-1507-5607-7E53-1DC914CA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37" y="48435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Environmental Science: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Climate modeling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Model climate change variables like temperature, precipitation, and sea levels.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Pollution analysis</a:t>
            </a:r>
            <a:r>
              <a:rPr lang="en-US" sz="3200" b="0" dirty="0"/>
              <a:t>: Analyze the relationship between pollution levels and various factors like industrial activity and population.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D3806-C7C2-EADE-C3EE-9EF0DBDE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57" y="4586924"/>
            <a:ext cx="5625119" cy="22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1026</Words>
  <Application>Microsoft Office PowerPoint</Application>
  <PresentationFormat>Widescreen</PresentationFormat>
  <Paragraphs>284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Linear Algebra Review</vt:lpstr>
      <vt:lpstr>Regression</vt:lpstr>
      <vt:lpstr>PowerPoint Presentation</vt:lpstr>
      <vt:lpstr>Regression</vt:lpstr>
      <vt:lpstr>Regression</vt:lpstr>
      <vt:lpstr>Regression</vt:lpstr>
      <vt:lpstr>Regression</vt:lpstr>
      <vt:lpstr>Regression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Regression</vt:lpstr>
      <vt:lpstr>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2</cp:revision>
  <dcterms:created xsi:type="dcterms:W3CDTF">2023-11-10T05:35:29Z</dcterms:created>
  <dcterms:modified xsi:type="dcterms:W3CDTF">2023-11-13T22:02:46Z</dcterms:modified>
</cp:coreProperties>
</file>