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788" r:id="rId2"/>
    <p:sldId id="827" r:id="rId3"/>
    <p:sldId id="828" r:id="rId4"/>
    <p:sldId id="829" r:id="rId5"/>
    <p:sldId id="830" r:id="rId6"/>
    <p:sldId id="831" r:id="rId7"/>
    <p:sldId id="832" r:id="rId8"/>
    <p:sldId id="833" r:id="rId9"/>
    <p:sldId id="834" r:id="rId10"/>
    <p:sldId id="860" r:id="rId11"/>
    <p:sldId id="861" r:id="rId12"/>
    <p:sldId id="769" r:id="rId13"/>
    <p:sldId id="767" r:id="rId14"/>
    <p:sldId id="835" r:id="rId15"/>
    <p:sldId id="836" r:id="rId16"/>
    <p:sldId id="838" r:id="rId17"/>
    <p:sldId id="837" r:id="rId18"/>
    <p:sldId id="840" r:id="rId19"/>
    <p:sldId id="839" r:id="rId20"/>
    <p:sldId id="841" r:id="rId21"/>
    <p:sldId id="843" r:id="rId22"/>
    <p:sldId id="844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14" y="1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E1A14-4F98-17E5-17B7-810826B43E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F2BDFB-C529-381F-770B-CE5C385BF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CFE6E1-18DF-2285-66EF-F4147660C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28A84-A1D9-4E6B-997D-28895B311C1C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C9B64E-BA85-41E1-501E-DBA88D59C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F78452-5021-F8B4-A772-EA7E06AFC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84AD4-52D3-4ABB-9F94-228874AAE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869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9B219-C9D0-27F2-FB6B-A1A8A4076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23D5A7-39C4-BC6C-2CFB-5A0C21CFB7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C57C0B-5322-D232-E6CD-A0C51EE38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28A84-A1D9-4E6B-997D-28895B311C1C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AE4DC7-ECE3-6813-FCCD-8A89491CC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5088DE-EE27-DFD6-4124-211C5E4F7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84AD4-52D3-4ABB-9F94-228874AAE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364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0B9CF0-4114-B7CE-AD19-2AA6FEE607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0C0F87-FD89-6F91-05E2-C1080E431C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15BE29-DC13-DDF4-F263-FF15814F8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28A84-A1D9-4E6B-997D-28895B311C1C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D0D709-BDE5-0842-4E60-4F9C1FD62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4BC2FC-4CF3-594A-3219-CC361F9AA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84AD4-52D3-4ABB-9F94-228874AAE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415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6A734-0231-CE47-DF67-0B36192ED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5DADBE-A17B-6C9E-6E74-1464C6A250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5826C3-3C87-C09A-F4DF-096BF9E94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28A84-A1D9-4E6B-997D-28895B311C1C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B754F3-1A25-AD59-74CB-296277442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C8250-3259-5490-31B1-5068EE146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84AD4-52D3-4ABB-9F94-228874AAE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791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3145F-FA36-E0CC-0574-934BA8D1D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A3CBB7-65A4-8AD1-3316-139121A9D8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32865B-AF0D-8F5D-B9A3-0E24D6B93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28A84-A1D9-4E6B-997D-28895B311C1C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CA1ACD-26FE-DB6D-3017-9E2FE0AF4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5B52C5-A2D9-DB9F-DB67-638A17DDF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84AD4-52D3-4ABB-9F94-228874AAE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204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89E30-34FD-9BA0-120D-D522001D9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CCFF0B-7C70-E77A-91A3-968360E61F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F97A29-5A73-7DD0-BB89-891ACB160C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AF03EC-B123-1BDF-31C9-6A14126BD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28A84-A1D9-4E6B-997D-28895B311C1C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B76C73-B603-6168-EA17-A649ABC32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1525D2-F024-7D0D-E533-6C2740B6D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84AD4-52D3-4ABB-9F94-228874AAE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42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A336E-2095-5F10-1E4C-6C9AC2317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15B32A-C00B-7F14-D9B9-F9B579D052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EEB8A8-AE0D-5C45-2341-1BA6BAA4BB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D30875-A93E-8C31-FDD8-6E8573256C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97E91C-A752-B286-9D41-3E4D50A588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9FC9A0-CE42-23B6-FA2B-927BB4822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28A84-A1D9-4E6B-997D-28895B311C1C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2E6C8B-170A-9828-BFB8-5EC7E9E68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0FB03B-C21B-0102-8FBE-DB4970450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84AD4-52D3-4ABB-9F94-228874AAE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85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013A7-059A-3E6F-1937-2C5D70104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7A88C4-3E41-7374-33E0-CAC127F5E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28A84-A1D9-4E6B-997D-28895B311C1C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58E8BD-F563-D2EC-B820-8910F6561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8D05D0-20FA-F8C5-F329-D073584F5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84AD4-52D3-4ABB-9F94-228874AAE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172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5E197C-FD96-D18B-FB1B-8C6FCBC09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28A84-A1D9-4E6B-997D-28895B311C1C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5654E7-141B-D16C-5252-C663E7AE3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DF97FD-68D4-DDCF-7798-A6A304689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84AD4-52D3-4ABB-9F94-228874AAE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740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7A156-C40D-3D48-D8ED-CAE6BDADD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B704E-301B-958C-89C3-7E2FA4211A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B48DDA-7FC8-77FD-D215-E3644AFB1D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316510-0301-BA9B-3EF2-F66EF4C6F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28A84-A1D9-4E6B-997D-28895B311C1C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25A04B-4A4C-8D78-5943-97E4607C7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A36829-4756-B2D7-35FA-D44E56CD2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84AD4-52D3-4ABB-9F94-228874AAE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775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A004E-DD46-2B91-1D2B-E6382A760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5167A2-DA79-001C-A7E9-CD9AE99234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616D25-ECA2-D498-091E-6A071E0841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AF729F-5812-0BBB-4765-1F2C0C070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28A84-A1D9-4E6B-997D-28895B311C1C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2ACC32-E83D-9B1F-069B-6CB4A0E29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B70FC0-0F84-85F2-1730-5AFBF174F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84AD4-52D3-4ABB-9F94-228874AAE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705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0AB9B9-6F51-135E-48A0-637EEDCB8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B80FDE-77E3-91FB-EBD6-5F385156A3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FE3B45-BA96-7E30-8F88-C9BDE71185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028A84-A1D9-4E6B-997D-28895B311C1C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EDBE78-1492-76A6-F13A-BBB6ADA0CB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1C7B2-B60E-3324-8894-4930212F5C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C84AD4-52D3-4ABB-9F94-228874AAE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632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5" Type="http://schemas.openxmlformats.org/officeDocument/2006/relationships/image" Target="../media/image50.png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49558-8CBC-D30A-02F3-65EA383A4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1011" y="1534740"/>
            <a:ext cx="11689977" cy="121742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CSCE 658: Randomized Algorithms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802CB3-FC8E-C393-0D77-33E8A17F6B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789797"/>
          </a:xfrm>
        </p:spPr>
        <p:txBody>
          <a:bodyPr>
            <a:normAutofit/>
          </a:bodyPr>
          <a:lstStyle/>
          <a:p>
            <a:r>
              <a:rPr lang="en-US" sz="3600" dirty="0"/>
              <a:t>Lecture 5</a:t>
            </a:r>
          </a:p>
          <a:p>
            <a:endParaRPr lang="en-US" sz="3600" dirty="0"/>
          </a:p>
          <a:p>
            <a:r>
              <a:rPr lang="en-US" sz="2800" dirty="0"/>
              <a:t>Samson Zhou</a:t>
            </a:r>
          </a:p>
        </p:txBody>
      </p:sp>
    </p:spTree>
    <p:extLst>
      <p:ext uri="{BB962C8B-B14F-4D97-AF65-F5344CB8AC3E}">
        <p14:creationId xmlns:p14="http://schemas.microsoft.com/office/powerpoint/2010/main" val="6123371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Bernstein’s Inequality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182301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8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and let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. Then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1823010"/>
              </a:xfrm>
              <a:blipFill>
                <a:blip r:embed="rId2"/>
                <a:stretch>
                  <a:fillRect l="-1043" t="-5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222DF65-936D-78EA-36D0-5C8A40331A9C}"/>
                  </a:ext>
                </a:extLst>
              </p:cNvPr>
              <p:cNvSpPr txBox="1"/>
              <p:nvPr/>
            </p:nvSpPr>
            <p:spPr>
              <a:xfrm>
                <a:off x="1479177" y="2220208"/>
                <a:ext cx="8937812" cy="12087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sz="3200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3200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d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3200" b="0" i="0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m:rPr>
                          <m:sty m:val="p"/>
                        </m:rPr>
                        <a:rPr lang="en-US" sz="3200" b="0" i="0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exp</m:t>
                      </m:r>
                      <m:d>
                        <m:dPr>
                          <m:ctrlPr>
                            <a:rPr lang="en-US" sz="3200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dirty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3200" i="1" dirty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3200" i="1" dirty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i="1" dirty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p>
                                  <m:r>
                                    <a:rPr lang="en-US" sz="3200" dirty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3200" dirty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222DF65-936D-78EA-36D0-5C8A40331A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9177" y="2220208"/>
                <a:ext cx="8937812" cy="120879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E6FAAD63-A3B0-B95A-9FCB-F222504FEA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2846" y="3728157"/>
            <a:ext cx="3684495" cy="286443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BF4D244E-D9C6-1335-D28F-8FE0821C87C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3242049"/>
                <a:ext cx="5804646" cy="201126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Clr>
                    <a:schemeClr val="tx1"/>
                  </a:buClr>
                </a:pPr>
                <a:r>
                  <a:rPr lang="en-US" dirty="0"/>
                  <a:t>Plot across values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looks like normal random variable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PDF of Gaussian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N</m:t>
                    </m:r>
                    <m:d>
                      <m:d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0,</m:t>
                        </m:r>
                        <m:sSup>
                          <m:sSupPr>
                            <m:ctrlP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 is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BF4D244E-D9C6-1335-D28F-8FE0821C87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242049"/>
                <a:ext cx="5804646" cy="2011269"/>
              </a:xfrm>
              <a:prstGeom prst="rect">
                <a:avLst/>
              </a:prstGeom>
              <a:blipFill>
                <a:blip r:embed="rId5"/>
                <a:stretch>
                  <a:fillRect l="-1891" t="-5152" b="-24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8167096-C457-539D-FB61-7E30B6731264}"/>
                  </a:ext>
                </a:extLst>
              </p:cNvPr>
              <p:cNvSpPr txBox="1"/>
              <p:nvPr/>
            </p:nvSpPr>
            <p:spPr>
              <a:xfrm>
                <a:off x="1896033" y="5160375"/>
                <a:ext cx="4392707" cy="118910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32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sSup>
                                <m:sSupPr>
                                  <m:ctrlPr>
                                    <a:rPr lang="en-US" sz="32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sz="32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  <m:sSup>
                        <m:sSupPr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32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32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n-US" sz="32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sz="32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sup>
                      </m:sSup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8167096-C457-539D-FB61-7E30B67312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6033" y="5160375"/>
                <a:ext cx="4392707" cy="118910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69114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Central Limit Theorem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667251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Stronger Central Limit Theorem</a:t>
                </a:r>
                <a:r>
                  <a:rPr lang="en-US" dirty="0"/>
                  <a:t>: The distribution of the sum of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bounded independent random variables converges to a Gaussian (normal) distribution as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goes to infinity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Why is the Gaussian distribution is so important in statistics, data science, ML, etc.?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Many random variables can be approximated as the sum of a large number of small and roughly independent random effects. Thus, their distribution looks Gaussian by CLT.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667251"/>
              </a:xfrm>
              <a:blipFill>
                <a:blip r:embed="rId2"/>
                <a:stretch>
                  <a:fillRect l="-1043" t="-2089" r="-15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06532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Trivia Question #3 (Max Load)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we have a fair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-sided die that we roll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times. “On average”, what is the largest number of times any outcome is rolled? Example: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dirty="0"/>
                  <a:t>,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/>
                  <a:t>for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=7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Θ</m:t>
                        </m:r>
                      </m:e>
                    </m:acc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Θ</m:t>
                        </m:r>
                      </m:e>
                    </m:acc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ad>
                      <m:radPr>
                        <m:degHide m:val="on"/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Θ</m:t>
                        </m:r>
                      </m:e>
                    </m:acc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15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04775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Trivia Question #4 (Coupon Collector)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we have a fair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-sided die. “On average”, how many times should we roll the die before we all possible outcomes among the rolls? Example: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dirty="0"/>
                  <a:t>,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6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/>
                  <a:t>for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=6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b="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func>
                          <m:funcPr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endParaRPr lang="en-US" b="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ad>
                          <m:radPr>
                            <m:degHide m:val="on"/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e>
                    </m:d>
                  </m:oMath>
                </a14:m>
                <a:endParaRPr lang="en-US" b="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17859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Chernoff Bounds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Useful variant of Bernstein’s inequality when the random variables are binary</a:t>
                </a:r>
              </a:p>
              <a:p>
                <a:pPr>
                  <a:buClr>
                    <a:schemeClr val="tx1"/>
                  </a:buClr>
                </a:pPr>
                <a:endParaRPr lang="en-US" dirty="0">
                  <a:solidFill>
                    <a:srgbClr val="00B05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Chernoff bounds</a:t>
                </a:r>
                <a:r>
                  <a:rPr lang="en-US" dirty="0"/>
                  <a:t>: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∈{0, 1}</m:t>
                    </m:r>
                  </m:oMath>
                </a14:m>
                <a:r>
                  <a:rPr lang="en-US" dirty="0"/>
                  <a:t> be independent random variables and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have mean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. Then for any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dirty="0"/>
                  <a:t>: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 r="-4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2188AF3-CDCA-2AD8-951C-C36AA7522FDC}"/>
                  </a:ext>
                </a:extLst>
              </p:cNvPr>
              <p:cNvSpPr txBox="1"/>
              <p:nvPr/>
            </p:nvSpPr>
            <p:spPr>
              <a:xfrm>
                <a:off x="1783976" y="4508358"/>
                <a:ext cx="8937812" cy="12087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sz="32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𝛿𝜇</m:t>
                          </m:r>
                        </m:e>
                      </m:d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3200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func>
                        <m:funcPr>
                          <m:ctrlPr>
                            <a:rPr lang="en-US" sz="32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200" b="0" i="0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32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3200" b="0" i="1" dirty="0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200" b="0" i="1" dirty="0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𝛿</m:t>
                                      </m:r>
                                    </m:e>
                                    <m:sup>
                                      <m:r>
                                        <a:rPr lang="en-US" sz="3200" b="0" i="1" dirty="0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32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num>
                                <m:den>
                                  <m:r>
                                    <a:rPr lang="en-US" sz="32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2+</m:t>
                                  </m:r>
                                  <m:r>
                                    <a:rPr lang="en-US" sz="32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2188AF3-CDCA-2AD8-951C-C36AA7522F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3976" y="4508358"/>
                <a:ext cx="8937812" cy="120879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49717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Multiplicative Error Chernoff Bounds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Chernoff bounds</a:t>
                </a:r>
                <a:r>
                  <a:rPr lang="en-US" dirty="0"/>
                  <a:t>: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∈{0, 1}</m:t>
                    </m:r>
                  </m:oMath>
                </a14:m>
                <a:r>
                  <a:rPr lang="en-US" dirty="0"/>
                  <a:t> be independent random variables and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have mean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. For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dirty="0"/>
                  <a:t>: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BE4804B-C23F-3271-2F1E-B97740D93997}"/>
                  </a:ext>
                </a:extLst>
              </p:cNvPr>
              <p:cNvSpPr txBox="1"/>
              <p:nvPr/>
            </p:nvSpPr>
            <p:spPr>
              <a:xfrm>
                <a:off x="1627094" y="5284083"/>
                <a:ext cx="8937812" cy="12087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320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32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2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  <m:r>
                            <a:rPr lang="en-US" sz="32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sz="32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𝛿𝜇</m:t>
                          </m:r>
                        </m:e>
                      </m:d>
                      <m:r>
                        <a:rPr lang="en-US" sz="3200" i="1" dirty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3200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func>
                        <m:funcPr>
                          <m:ctrlPr>
                            <a:rPr lang="en-US" sz="32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200" b="0" i="0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32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3200" b="0" i="1" dirty="0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200" b="0" i="1" dirty="0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𝛿</m:t>
                                      </m:r>
                                    </m:e>
                                    <m:sup>
                                      <m:r>
                                        <a:rPr lang="en-US" sz="3200" b="0" i="1" dirty="0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32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num>
                                <m:den>
                                  <m:r>
                                    <a:rPr lang="en-US" sz="32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BE4804B-C23F-3271-2F1E-B97740D939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7094" y="5284083"/>
                <a:ext cx="8937812" cy="120879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7264A6C-FE0B-11CD-8DA8-E7BBB95FA660}"/>
                  </a:ext>
                </a:extLst>
              </p:cNvPr>
              <p:cNvSpPr txBox="1"/>
              <p:nvPr/>
            </p:nvSpPr>
            <p:spPr>
              <a:xfrm>
                <a:off x="1627094" y="3940354"/>
                <a:ext cx="8937812" cy="12087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d>
                            <m:dPr>
                              <m:ctrlPr>
                                <a:rPr lang="en-US" sz="32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2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</m:d>
                          <m:r>
                            <a:rPr lang="en-US" sz="32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</m:d>
                      <m:r>
                        <a:rPr lang="en-US" sz="3200" i="1" dirty="0">
                          <a:latin typeface="Cambria Math" panose="02040503050406030204" pitchFamily="18" charset="0"/>
                        </a:rPr>
                        <m:t>≤</m:t>
                      </m:r>
                      <m:func>
                        <m:funcPr>
                          <m:ctrlPr>
                            <a:rPr lang="en-US" sz="32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200" b="0" i="0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32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3200" b="0" i="1" dirty="0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200" b="0" i="1" dirty="0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𝛿</m:t>
                                      </m:r>
                                    </m:e>
                                    <m:sup>
                                      <m:r>
                                        <a:rPr lang="en-US" sz="3200" b="0" i="1" dirty="0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32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num>
                                <m:den>
                                  <m:r>
                                    <a:rPr lang="en-US" sz="32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7264A6C-FE0B-11CD-8DA8-E7BBB95FA6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7094" y="3940354"/>
                <a:ext cx="8937812" cy="120879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F1004DB-8C46-54A8-AA1B-6088524C49E9}"/>
                  </a:ext>
                </a:extLst>
              </p:cNvPr>
              <p:cNvSpPr txBox="1"/>
              <p:nvPr/>
            </p:nvSpPr>
            <p:spPr>
              <a:xfrm>
                <a:off x="1627094" y="2731562"/>
                <a:ext cx="8937812" cy="12087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≥</m:t>
                          </m:r>
                          <m:d>
                            <m:dPr>
                              <m:ctrlP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</m:d>
                          <m:r>
                            <a:rPr lang="en-US" sz="32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</m:d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3200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func>
                        <m:funcPr>
                          <m:ctrlPr>
                            <a:rPr lang="en-US" sz="32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200" b="0" i="0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32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3200" b="0" i="1" dirty="0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200" b="0" i="1" dirty="0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𝛿</m:t>
                                      </m:r>
                                    </m:e>
                                    <m:sup>
                                      <m:r>
                                        <a:rPr lang="en-US" sz="3200" b="0" i="1" dirty="0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32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num>
                                <m:den>
                                  <m:r>
                                    <a:rPr lang="en-US" sz="32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2+</m:t>
                                  </m:r>
                                  <m:r>
                                    <a:rPr lang="en-US" sz="32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F1004DB-8C46-54A8-AA1B-6088524C49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7094" y="2731562"/>
                <a:ext cx="8937812" cy="120879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46928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Use Case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Suppose we design a randomized algorithm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that outputs a real number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dirty="0"/>
                  <a:t> that is “correct” with 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dirty="0"/>
                  <a:t>, e.g.,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∈{0,1}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Suppose we want to be correct with probability </a:t>
                </a:r>
                <a14:m>
                  <m:oMath xmlns:m="http://schemas.openxmlformats.org/officeDocument/2006/math">
                    <m: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0.999</m:t>
                    </m:r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f>
                      <m:f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What can we do?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 b="-28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49144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Success Boosting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Chernoff bounds</a:t>
                </a:r>
                <a:r>
                  <a:rPr lang="en-US" dirty="0"/>
                  <a:t>: Run the algorithm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a total of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f>
                              <m:fPr>
                                <m:ctrlP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</m:den>
                            </m:f>
                          </m:e>
                        </m:func>
                      </m:e>
                    </m:d>
                  </m:oMath>
                </a14:m>
                <a:r>
                  <a:rPr lang="en-US" dirty="0"/>
                  <a:t> times and take the median. It will be correct with probability </a:t>
                </a:r>
                <a14:m>
                  <m:oMath xmlns:m="http://schemas.openxmlformats.org/officeDocument/2006/math">
                    <m: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0254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Median-of-Means Framework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Suppose we design a randomized algorithm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to estimate a hidden statistic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dirty="0"/>
                  <a:t> of a dataset and we know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0&lt;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≤1000</m:t>
                    </m:r>
                  </m:oMath>
                </a14:m>
                <a:r>
                  <a:rPr lang="en-US" dirty="0"/>
                  <a:t>. </a:t>
                </a:r>
              </a:p>
              <a:p>
                <a:r>
                  <a:rPr lang="en-US" dirty="0"/>
                  <a:t>Suppose each time we use the algorithm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, it outputs a number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=100</m:t>
                    </m:r>
                    <m:sSup>
                      <m:sSup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Suppose we want to estimate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dirty="0"/>
                  <a:t> to accuracy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dirty="0"/>
                  <a:t>, with probability </a:t>
                </a:r>
                <a14:m>
                  <m:oMath xmlns:m="http://schemas.openxmlformats.org/officeDocument/2006/math">
                    <m: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14585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Median-of-Means Framework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Suppose we design a randomized algorithm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to estimate a hidden statistic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dirty="0"/>
                  <a:t> of a dataset and we know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0&lt;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≤1000</m:t>
                    </m:r>
                  </m:oMath>
                </a14:m>
                <a:r>
                  <a:rPr lang="en-US" dirty="0"/>
                  <a:t>. </a:t>
                </a:r>
              </a:p>
              <a:p>
                <a:r>
                  <a:rPr lang="en-US" dirty="0"/>
                  <a:t>Suppose each time we use the algorithm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, it outputs a number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=100</m:t>
                    </m:r>
                    <m:sSup>
                      <m:sSup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Suppose we want to estimate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dirty="0"/>
                  <a:t> to accuracy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dirty="0"/>
                  <a:t>, with probability </a:t>
                </a:r>
                <a14:m>
                  <m:oMath xmlns:m="http://schemas.openxmlformats.org/officeDocument/2006/math">
                    <m: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Accuracy boosting</a:t>
                </a:r>
                <a:r>
                  <a:rPr lang="en-US" dirty="0"/>
                  <a:t>: Repeat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a total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 times and take the </a:t>
                </a:r>
                <a:r>
                  <a:rPr lang="en-US" dirty="0">
                    <a:solidFill>
                      <a:srgbClr val="FF0000"/>
                    </a:solidFill>
                  </a:rPr>
                  <a:t>mean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Success boosting: </a:t>
                </a:r>
                <a:r>
                  <a:rPr lang="en-US" dirty="0"/>
                  <a:t>Find the </a:t>
                </a:r>
                <a:r>
                  <a:rPr lang="en-US" dirty="0">
                    <a:solidFill>
                      <a:srgbClr val="FF0000"/>
                    </a:solidFill>
                  </a:rPr>
                  <a:t>mean</a:t>
                </a:r>
                <a:r>
                  <a:rPr lang="en-US" dirty="0"/>
                  <a:t> a total of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f>
                              <m:fPr>
                                <m:ctrlP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</m:den>
                            </m:f>
                          </m:e>
                        </m:func>
                      </m:e>
                    </m:d>
                  </m:oMath>
                </a14:m>
                <a:r>
                  <a:rPr lang="en-US" dirty="0"/>
                  <a:t> times and take the </a:t>
                </a:r>
                <a:r>
                  <a:rPr lang="en-US" dirty="0">
                    <a:solidFill>
                      <a:srgbClr val="FF0000"/>
                    </a:solidFill>
                  </a:rPr>
                  <a:t>median</a:t>
                </a:r>
                <a:r>
                  <a:rPr lang="en-US" dirty="0"/>
                  <a:t>, to be correct with probability </a:t>
                </a:r>
                <a14:m>
                  <m:oMath xmlns:m="http://schemas.openxmlformats.org/officeDocument/2006/math">
                    <m: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 b="-19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9079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Limitations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we flip a fair coin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=100</m:t>
                    </m:r>
                  </m:oMath>
                </a14:m>
                <a:r>
                  <a:rPr lang="en-US" dirty="0"/>
                  <a:t> times and let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dirty="0"/>
                  <a:t> be the total number of heads</a:t>
                </a: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d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=50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d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=25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Markov’s inequality:</a:t>
                </a:r>
                <a:r>
                  <a:rPr lang="en-US" b="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≥60</m:t>
                        </m:r>
                      </m:e>
                    </m:d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≤0.833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Chebyshev’s inequality: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≥60</m:t>
                        </m:r>
                      </m:e>
                    </m:d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≤0.25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Truth: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≥60</m:t>
                        </m:r>
                      </m:e>
                    </m:d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≈0.0284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26030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Max Load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we have a fair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-sided die that we roll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times. “On average”, what is the largest number of times any outcome is rolled? Example: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dirty="0"/>
                  <a:t>,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/>
                  <a:t>for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=7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Fix a value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if the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-</a:t>
                </a:r>
                <a:r>
                  <a:rPr lang="en-US" dirty="0" err="1"/>
                  <a:t>th</a:t>
                </a:r>
                <a:r>
                  <a:rPr lang="en-US" dirty="0"/>
                  <a:t> roll is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otherwise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15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564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Max Load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The total number of rolls with value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Recall Chernoff bounds: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</m:t>
                        </m:r>
                        <m:func>
                          <m:funcPr>
                            <m:ctrlPr>
                              <a:rPr lang="en-US" sz="28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sz="2800" b="0" i="0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3 </m:t>
                            </m:r>
                            <m:r>
                              <m:rPr>
                                <m:sty m:val="p"/>
                              </m:rPr>
                              <a:rPr lang="en-US" sz="2800" b="0" i="0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8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  <m:r>
                      <a:rPr lang="en-US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sz="28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sz="28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8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C367256-3296-9656-1A38-EF6EB832405D}"/>
                  </a:ext>
                </a:extLst>
              </p:cNvPr>
              <p:cNvSpPr txBox="1"/>
              <p:nvPr/>
            </p:nvSpPr>
            <p:spPr>
              <a:xfrm>
                <a:off x="1420905" y="3251515"/>
                <a:ext cx="8937812" cy="12087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≥</m:t>
                          </m:r>
                          <m:d>
                            <m:dPr>
                              <m:ctrlP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</m:d>
                          <m:r>
                            <a:rPr lang="en-US" sz="32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</m:d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3200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func>
                        <m:funcPr>
                          <m:ctrlPr>
                            <a:rPr lang="en-US" sz="32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200" b="0" i="0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32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3200" b="0" i="1" dirty="0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200" b="0" i="1" dirty="0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𝛿</m:t>
                                      </m:r>
                                    </m:e>
                                    <m:sup>
                                      <m:r>
                                        <a:rPr lang="en-US" sz="3200" b="0" i="1" dirty="0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32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num>
                                <m:den>
                                  <m:r>
                                    <a:rPr lang="en-US" sz="32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2+</m:t>
                                  </m:r>
                                  <m:r>
                                    <a:rPr lang="en-US" sz="32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C367256-3296-9656-1A38-EF6EB83240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0905" y="3251515"/>
                <a:ext cx="8937812" cy="120879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01408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Max Load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Recall we fixed a value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</m:t>
                        </m:r>
                        <m:func>
                          <m:funcPr>
                            <m:ctrlPr>
                              <a:rPr lang="en-US" sz="28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sz="2800" b="0" i="0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3 </m:t>
                            </m:r>
                            <m:r>
                              <m:rPr>
                                <m:sty m:val="p"/>
                              </m:rPr>
                              <a:rPr lang="en-US" sz="2800" b="0" i="0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8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  <m:r>
                      <a:rPr lang="en-US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sz="28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sz="28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8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 means that with probability at least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f>
                      <m:f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, we will get fewer than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3 </m:t>
                        </m:r>
                        <m:r>
                          <m:rPr>
                            <m:sty m:val="p"/>
                          </m:rPr>
                          <a:rPr lang="en-US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/>
                  <a:t>rolls with value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Union bound</a:t>
                </a:r>
                <a:r>
                  <a:rPr lang="en-US" dirty="0"/>
                  <a:t>: With probability at least </a:t>
                </a:r>
                <a14:m>
                  <m:oMath xmlns:m="http://schemas.openxmlformats.org/officeDocument/2006/math">
                    <m: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f>
                      <m:f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dirty="0"/>
                  <a:t>, no outcome will be rolled more than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3</m:t>
                    </m:r>
                    <m:func>
                      <m:func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dirty="0"/>
                  <a:t> times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8343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Intuition for Previous Inequalities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Recall</a:t>
                </a:r>
                <a:r>
                  <a:rPr lang="en-US" dirty="0"/>
                  <a:t>: We proved Markov’s inequality by looking at the first moment of the random variable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dirty="0">
                  <a:solidFill>
                    <a:srgbClr val="00B05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dirty="0">
                  <a:solidFill>
                    <a:srgbClr val="00B05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dirty="0">
                  <a:solidFill>
                    <a:srgbClr val="00B05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dirty="0">
                  <a:solidFill>
                    <a:srgbClr val="00B05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Recall</a:t>
                </a:r>
                <a:r>
                  <a:rPr lang="en-US" dirty="0"/>
                  <a:t>: We proved Chebyshev’s inequality by applying Markov to the second moment of the random variable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 r="-4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41D0406-59B5-3739-386D-FEEA8B11AB55}"/>
                  </a:ext>
                </a:extLst>
              </p:cNvPr>
              <p:cNvSpPr txBox="1"/>
              <p:nvPr/>
            </p:nvSpPr>
            <p:spPr>
              <a:xfrm>
                <a:off x="968188" y="5225532"/>
                <a:ext cx="10820401" cy="10311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32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32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sz="3200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  <m:r>
                                <a:rPr lang="en-US" sz="32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sz="32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32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</m:d>
                          <m:r>
                            <a:rPr lang="en-US" sz="32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sz="32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3200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3200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3200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sz="3200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3200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E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3200" i="1" dirty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200" i="1" dirty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32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≥</m:t>
                          </m:r>
                          <m:sSup>
                            <m:sSupPr>
                              <m:ctrlP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3200" i="1" dirty="0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sz="32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3200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Var</m:t>
                          </m:r>
                          <m:r>
                            <a:rPr lang="en-US" sz="32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32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32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num>
                        <m:den>
                          <m:sSup>
                            <m:sSupPr>
                              <m:ctrlPr>
                                <a:rPr lang="en-US" sz="32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sz="32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41D0406-59B5-3739-386D-FEEA8B11AB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188" y="5225532"/>
                <a:ext cx="10820401" cy="103111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561B86E-CBA3-D59B-B862-68A99609A0B3}"/>
                  </a:ext>
                </a:extLst>
              </p:cNvPr>
              <p:cNvSpPr txBox="1"/>
              <p:nvPr/>
            </p:nvSpPr>
            <p:spPr>
              <a:xfrm>
                <a:off x="2922495" y="2716277"/>
                <a:ext cx="6096000" cy="101752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32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sz="320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320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m:rPr>
                              <m:sty m:val="p"/>
                            </m:rPr>
                            <a:rPr lang="en-US" sz="3200" i="0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  <m:r>
                            <a:rPr lang="en-US" sz="320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320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320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d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sz="32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2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561B86E-CBA3-D59B-B862-68A99609A0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2495" y="2716277"/>
                <a:ext cx="6096000" cy="101752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9847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Generalizations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we flip a fair coin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=100</m:t>
                    </m:r>
                  </m:oMath>
                </a14:m>
                <a:r>
                  <a:rPr lang="en-US" dirty="0"/>
                  <a:t> times and let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dirty="0"/>
                  <a:t> be the total number of heads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What if we consider higher moments?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Looking at the </a:t>
                </a:r>
                <a14:m>
                  <m:oMath xmlns:m="http://schemas.openxmlformats.org/officeDocument/2006/math">
                    <m: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m:rPr>
                        <m:sty m:val="p"/>
                      </m:rPr>
                      <a:rPr lang="en-US" baseline="3000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th</m:t>
                    </m:r>
                  </m:oMath>
                </a14:m>
                <a:r>
                  <a:rPr lang="en-US" dirty="0"/>
                  <a:t> moment: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≥60</m:t>
                        </m:r>
                      </m:e>
                    </m:d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≤0.186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>
                  <a:solidFill>
                    <a:srgbClr val="00B05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Markov’s inequality</a:t>
                </a:r>
                <a:r>
                  <a:rPr lang="en-US" dirty="0"/>
                  <a:t>:</a:t>
                </a:r>
                <a:r>
                  <a:rPr lang="en-US" b="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≥60</m:t>
                        </m:r>
                      </m:e>
                    </m:d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≤0.833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Chebyshev’s inequality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≥60</m:t>
                        </m:r>
                      </m:e>
                    </m:d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≤0.25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Truth: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≥60</m:t>
                        </m:r>
                      </m:e>
                    </m:d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≈0.0284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79501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Concentration Inequalities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Looking at the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m:rPr>
                        <m:sty m:val="p"/>
                      </m:rPr>
                      <a:rPr lang="en-US" baseline="3000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th</m:t>
                    </m:r>
                  </m:oMath>
                </a14:m>
                <a:r>
                  <a:rPr lang="en-US" dirty="0"/>
                  <a:t> moment for sufficiently high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gives a number of very strong (and useful!) concentration inequalities with exponential tail bounds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Chernoff bounds, Bernstein’s inequality, </a:t>
                </a:r>
                <a:r>
                  <a:rPr lang="en-US" dirty="0" err="1"/>
                  <a:t>Hoeffding’s</a:t>
                </a:r>
                <a:r>
                  <a:rPr lang="en-US" dirty="0"/>
                  <a:t> inequality, etc.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37764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Bernstein’s Inequality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Bernstein’s inequality</a:t>
                </a:r>
                <a:r>
                  <a:rPr lang="en-US" dirty="0"/>
                  <a:t>: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∈[−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be independent random variables and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have mean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 and variance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. Then for any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dirty="0"/>
                  <a:t>: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1C1BF65-FF65-BAB4-58E6-FFB4D39D8644}"/>
                  </a:ext>
                </a:extLst>
              </p:cNvPr>
              <p:cNvSpPr txBox="1"/>
              <p:nvPr/>
            </p:nvSpPr>
            <p:spPr>
              <a:xfrm>
                <a:off x="1739153" y="3199511"/>
                <a:ext cx="8937812" cy="15946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44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4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4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4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  <m:r>
                            <a:rPr lang="en-US" sz="4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4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4400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sSup>
                        <m:sSupPr>
                          <m:ctrlPr>
                            <a:rPr lang="en-US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4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4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4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num>
                                <m:den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  <m:r>
                                <a:rPr lang="en-US" sz="4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𝑀𝑡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1C1BF65-FF65-BAB4-58E6-FFB4D39D86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9153" y="3199511"/>
                <a:ext cx="8937812" cy="159466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48404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Bernstein’s Inequality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Bernstein’s inequality</a:t>
                </a:r>
                <a:r>
                  <a:rPr lang="en-US" dirty="0"/>
                  <a:t>: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∈[−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be independent random variables and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have mean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 and variance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. Then for any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dirty="0"/>
                  <a:t>: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Example</a:t>
                </a:r>
                <a:r>
                  <a:rPr lang="en-US" dirty="0"/>
                  <a:t>: Suppose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8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and let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. Then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54459EA-BE18-5A79-8DBD-4C60C3DF2483}"/>
                  </a:ext>
                </a:extLst>
              </p:cNvPr>
              <p:cNvSpPr txBox="1"/>
              <p:nvPr/>
            </p:nvSpPr>
            <p:spPr>
              <a:xfrm>
                <a:off x="1237130" y="5419020"/>
                <a:ext cx="8937812" cy="12087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sz="3200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3200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d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3200" b="0" i="0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m:rPr>
                          <m:sty m:val="p"/>
                        </m:rPr>
                        <a:rPr lang="en-US" sz="3200" b="0" i="0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exp</m:t>
                      </m:r>
                      <m:d>
                        <m:dPr>
                          <m:ctrlPr>
                            <a:rPr lang="en-US" sz="3200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dirty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3200" i="1" dirty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3200" i="1" dirty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i="1" dirty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p>
                                  <m:r>
                                    <a:rPr lang="en-US" sz="3200" dirty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3200" dirty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54459EA-BE18-5A79-8DBD-4C60C3DF24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7130" y="5419020"/>
                <a:ext cx="8937812" cy="120879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2188AF3-CDCA-2AD8-951C-C36AA7522FDC}"/>
                  </a:ext>
                </a:extLst>
              </p:cNvPr>
              <p:cNvSpPr txBox="1"/>
              <p:nvPr/>
            </p:nvSpPr>
            <p:spPr>
              <a:xfrm>
                <a:off x="1739153" y="3199511"/>
                <a:ext cx="8937812" cy="15946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44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4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4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4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  <m:r>
                            <a:rPr lang="en-US" sz="4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4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4400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sSup>
                        <m:sSupPr>
                          <m:ctrlPr>
                            <a:rPr lang="en-US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4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4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4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num>
                                <m:den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  <m:r>
                                <a:rPr lang="en-US" sz="4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𝑀𝑡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2188AF3-CDCA-2AD8-951C-C36AA7522F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9153" y="3199511"/>
                <a:ext cx="8937812" cy="159466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06063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Bernstein’s Inequality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8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and let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. Then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Compare to Chebyshev’s inequality: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Exponential improvement!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 b="-14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222DF65-936D-78EA-36D0-5C8A40331A9C}"/>
                  </a:ext>
                </a:extLst>
              </p:cNvPr>
              <p:cNvSpPr txBox="1"/>
              <p:nvPr/>
            </p:nvSpPr>
            <p:spPr>
              <a:xfrm>
                <a:off x="1479177" y="2220208"/>
                <a:ext cx="8937812" cy="12087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sz="3200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3200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d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3200" b="0" i="0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m:rPr>
                          <m:sty m:val="p"/>
                        </m:rPr>
                        <a:rPr lang="en-US" sz="3200" b="0" i="0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exp</m:t>
                      </m:r>
                      <m:d>
                        <m:dPr>
                          <m:ctrlPr>
                            <a:rPr lang="en-US" sz="3200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dirty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3200" i="1" dirty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3200" i="1" dirty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i="1" dirty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p>
                                  <m:r>
                                    <a:rPr lang="en-US" sz="3200" dirty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3200" dirty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222DF65-936D-78EA-36D0-5C8A40331A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9177" y="2220208"/>
                <a:ext cx="8937812" cy="120879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9F249AB-B5B6-D632-CBF4-CB9FC6D2231A}"/>
                  </a:ext>
                </a:extLst>
              </p:cNvPr>
              <p:cNvSpPr txBox="1"/>
              <p:nvPr/>
            </p:nvSpPr>
            <p:spPr>
              <a:xfrm>
                <a:off x="2429435" y="4446120"/>
                <a:ext cx="6096000" cy="90178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  <m: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sz="28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8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d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sz="28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sz="28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en-US" sz="28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9F249AB-B5B6-D632-CBF4-CB9FC6D223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9435" y="4446120"/>
                <a:ext cx="6096000" cy="90178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5174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Bernstein’s Inequality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we flip a fair coin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=100</m:t>
                    </m:r>
                  </m:oMath>
                </a14:m>
                <a:r>
                  <a:rPr lang="en-US" dirty="0"/>
                  <a:t> times and let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dirty="0"/>
                  <a:t> be the total number of heads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>
                  <a:solidFill>
                    <a:srgbClr val="00B05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Markov’s inequality</a:t>
                </a:r>
                <a:r>
                  <a:rPr lang="en-US" dirty="0"/>
                  <a:t>:</a:t>
                </a:r>
                <a:r>
                  <a:rPr lang="en-US" b="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≥60</m:t>
                        </m:r>
                      </m:e>
                    </m:d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≤0.833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Chebyshev’s inequality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≥60</m:t>
                        </m:r>
                      </m:e>
                    </m:d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≤0.25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m:rPr>
                        <m:sty m:val="p"/>
                      </m:rPr>
                      <a:rPr lang="en-US" baseline="3000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th</m:t>
                    </m:r>
                  </m:oMath>
                </a14:m>
                <a:r>
                  <a:rPr lang="en-US" dirty="0"/>
                  <a:t> moment: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≥60</m:t>
                        </m:r>
                      </m:e>
                    </m:d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≤0.186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Bernstein’s inequality: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≥60</m:t>
                        </m:r>
                      </m:e>
                    </m:d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≤0.15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Truth: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≥60</m:t>
                        </m:r>
                      </m:e>
                    </m:d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≈0.0284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81440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1191</Words>
  <Application>Microsoft Office PowerPoint</Application>
  <PresentationFormat>Widescreen</PresentationFormat>
  <Paragraphs>164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Office Theme</vt:lpstr>
      <vt:lpstr>CSCE 658: Randomized Algorithms</vt:lpstr>
      <vt:lpstr>Limitations</vt:lpstr>
      <vt:lpstr>Intuition for Previous Inequalities</vt:lpstr>
      <vt:lpstr>Generalizations</vt:lpstr>
      <vt:lpstr>Concentration Inequalities</vt:lpstr>
      <vt:lpstr>Bernstein’s Inequality</vt:lpstr>
      <vt:lpstr>Bernstein’s Inequality</vt:lpstr>
      <vt:lpstr>Bernstein’s Inequality</vt:lpstr>
      <vt:lpstr>Bernstein’s Inequality</vt:lpstr>
      <vt:lpstr>Bernstein’s Inequality</vt:lpstr>
      <vt:lpstr>Central Limit Theorem</vt:lpstr>
      <vt:lpstr>Trivia Question #3 (Max Load)</vt:lpstr>
      <vt:lpstr>Trivia Question #4 (Coupon Collector)</vt:lpstr>
      <vt:lpstr>Chernoff Bounds</vt:lpstr>
      <vt:lpstr>Multiplicative Error Chernoff Bounds</vt:lpstr>
      <vt:lpstr>Use Case</vt:lpstr>
      <vt:lpstr>Success Boosting</vt:lpstr>
      <vt:lpstr>Median-of-Means Framework</vt:lpstr>
      <vt:lpstr>Median-of-Means Framework</vt:lpstr>
      <vt:lpstr>Max Load</vt:lpstr>
      <vt:lpstr>Max Load</vt:lpstr>
      <vt:lpstr>Max Load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CSCE 658: Randomized Algorithms</dc:title>
  <dc:creator>Samson Zhou</dc:creator>
  <cp:lastModifiedBy>Samson Zhou</cp:lastModifiedBy>
  <cp:revision>1</cp:revision>
  <dcterms:created xsi:type="dcterms:W3CDTF">2024-01-31T16:41:03Z</dcterms:created>
  <dcterms:modified xsi:type="dcterms:W3CDTF">2024-01-31T16:44:16Z</dcterms:modified>
</cp:coreProperties>
</file>