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788" r:id="rId2"/>
    <p:sldId id="757" r:id="rId3"/>
    <p:sldId id="716" r:id="rId4"/>
    <p:sldId id="683" r:id="rId5"/>
    <p:sldId id="678" r:id="rId6"/>
    <p:sldId id="641" r:id="rId7"/>
    <p:sldId id="791" r:id="rId8"/>
    <p:sldId id="737" r:id="rId9"/>
    <p:sldId id="789" r:id="rId10"/>
    <p:sldId id="790" r:id="rId11"/>
    <p:sldId id="735" r:id="rId12"/>
    <p:sldId id="733" r:id="rId13"/>
    <p:sldId id="732" r:id="rId14"/>
    <p:sldId id="731" r:id="rId15"/>
    <p:sldId id="734" r:id="rId16"/>
    <p:sldId id="792" r:id="rId17"/>
    <p:sldId id="264" r:id="rId18"/>
    <p:sldId id="267" r:id="rId19"/>
    <p:sldId id="779" r:id="rId20"/>
    <p:sldId id="780" r:id="rId21"/>
    <p:sldId id="266" r:id="rId22"/>
    <p:sldId id="265" r:id="rId23"/>
    <p:sldId id="764" r:id="rId24"/>
    <p:sldId id="712" r:id="rId25"/>
    <p:sldId id="257" r:id="rId26"/>
    <p:sldId id="258" r:id="rId27"/>
    <p:sldId id="262" r:id="rId28"/>
    <p:sldId id="758" r:id="rId29"/>
    <p:sldId id="759" r:id="rId30"/>
    <p:sldId id="793" r:id="rId31"/>
    <p:sldId id="7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CB71A-2F66-4685-8DEB-44F1FE4733EA}" type="datetimeFigureOut">
              <a:rPr lang="en-US" smtClean="0"/>
              <a:t>8/22/2023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6DDFD-D765-4CAF-9208-8BC3748E9D84}" type="slidenum">
              <a:rPr lang="en-US" smtClean="0"/>
              <a:t>‹#›</a:t>
            </a:fld>
            <a:endParaRPr lang="en-US"/>
          </a:p>
        </p:txBody>
      </p:sp>
    </p:spTree>
    <p:extLst>
      <p:ext uri="{BB962C8B-B14F-4D97-AF65-F5344CB8AC3E}">
        <p14:creationId xmlns:p14="http://schemas.microsoft.com/office/powerpoint/2010/main" val="375297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about me, let’s talk about data science. Sources of big data are now universally present, across social media, financial markets, Internet of things, scientific data, so on and so forth, and thus understanding how to effectively and efficiently summarize the data is a crucial step toward both understanding past events as well as predicting future events.</a:t>
            </a:r>
          </a:p>
        </p:txBody>
      </p:sp>
      <p:sp>
        <p:nvSpPr>
          <p:cNvPr id="4" name="Slide Number Placeholder 3"/>
          <p:cNvSpPr>
            <a:spLocks noGrp="1"/>
          </p:cNvSpPr>
          <p:nvPr>
            <p:ph type="sldNum" sz="quarter" idx="5"/>
          </p:nvPr>
        </p:nvSpPr>
        <p:spPr/>
        <p:txBody>
          <a:bodyPr/>
          <a:lstStyle/>
          <a:p>
            <a:fld id="{E2226E65-ADC9-4F29-BA00-34B3E2F9B8F0}" type="slidenum">
              <a:rPr lang="en-US" smtClean="0"/>
              <a:t>2</a:t>
            </a:fld>
            <a:endParaRPr lang="en-US"/>
          </a:p>
        </p:txBody>
      </p:sp>
    </p:spTree>
    <p:extLst>
      <p:ext uri="{BB962C8B-B14F-4D97-AF65-F5344CB8AC3E}">
        <p14:creationId xmlns:p14="http://schemas.microsoft.com/office/powerpoint/2010/main" val="1247400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14</a:t>
            </a:fld>
            <a:endParaRPr lang="en-US"/>
          </a:p>
        </p:txBody>
      </p:sp>
    </p:spTree>
    <p:extLst>
      <p:ext uri="{BB962C8B-B14F-4D97-AF65-F5344CB8AC3E}">
        <p14:creationId xmlns:p14="http://schemas.microsoft.com/office/powerpoint/2010/main" val="24197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15</a:t>
            </a:fld>
            <a:endParaRPr lang="en-US"/>
          </a:p>
        </p:txBody>
      </p:sp>
    </p:spTree>
    <p:extLst>
      <p:ext uri="{BB962C8B-B14F-4D97-AF65-F5344CB8AC3E}">
        <p14:creationId xmlns:p14="http://schemas.microsoft.com/office/powerpoint/2010/main" val="250987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51719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3</a:t>
            </a:fld>
            <a:endParaRPr lang="en-US"/>
          </a:p>
        </p:txBody>
      </p:sp>
    </p:spTree>
    <p:extLst>
      <p:ext uri="{BB962C8B-B14F-4D97-AF65-F5344CB8AC3E}">
        <p14:creationId xmlns:p14="http://schemas.microsoft.com/office/powerpoint/2010/main" val="341542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4</a:t>
            </a:fld>
            <a:endParaRPr lang="en-US"/>
          </a:p>
        </p:txBody>
      </p:sp>
    </p:spTree>
    <p:extLst>
      <p:ext uri="{BB962C8B-B14F-4D97-AF65-F5344CB8AC3E}">
        <p14:creationId xmlns:p14="http://schemas.microsoft.com/office/powerpoint/2010/main" val="229983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a:t>
            </a:fld>
            <a:endParaRPr lang="en-US"/>
          </a:p>
        </p:txBody>
      </p:sp>
    </p:spTree>
    <p:extLst>
      <p:ext uri="{BB962C8B-B14F-4D97-AF65-F5344CB8AC3E}">
        <p14:creationId xmlns:p14="http://schemas.microsoft.com/office/powerpoint/2010/main" val="292685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422678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the field of big data algorithms matures, we have realized that often implementing an algorithm to simply perform analysis is not enough; we might also require specific properties or functionality from the algorithm, such as sublinear-time or sublinear-space, incorporation of advice, security and privacy, robustness to noise or adversarial input, or the ability to handle time-sensitive data. These are crucial qualities that I’ve integrated into my research on algorithmic design and so throughout this talk as I summarize some of my broader work in each of the Venn diagram categories, I’ll also interleave discussion of these modern demands. </a:t>
            </a:r>
          </a:p>
        </p:txBody>
      </p:sp>
      <p:sp>
        <p:nvSpPr>
          <p:cNvPr id="4" name="Slide Number Placeholder 3"/>
          <p:cNvSpPr>
            <a:spLocks noGrp="1"/>
          </p:cNvSpPr>
          <p:nvPr>
            <p:ph type="sldNum" sz="quarter" idx="5"/>
          </p:nvPr>
        </p:nvSpPr>
        <p:spPr/>
        <p:txBody>
          <a:bodyPr/>
          <a:lstStyle/>
          <a:p>
            <a:fld id="{E2226E65-ADC9-4F29-BA00-34B3E2F9B8F0}" type="slidenum">
              <a:rPr lang="en-US" smtClean="0"/>
              <a:t>8</a:t>
            </a:fld>
            <a:endParaRPr lang="en-US"/>
          </a:p>
        </p:txBody>
      </p:sp>
    </p:spTree>
    <p:extLst>
      <p:ext uri="{BB962C8B-B14F-4D97-AF65-F5344CB8AC3E}">
        <p14:creationId xmlns:p14="http://schemas.microsoft.com/office/powerpoint/2010/main" val="335693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bureau company, delete $125?</a:t>
            </a:r>
          </a:p>
          <a:p>
            <a:r>
              <a:rPr lang="en-US" dirty="0"/>
              <a:t>Equifax Inc. is an American multinational consumer credit reporting agency headquartered in Atlanta, Georgia and is one of the three largest consumer credit reporting agencies, along with Experian and TransUnion (together known as the "Big Three"). With over 14,000 employees worldwide, Equifax has nearly US$5 billion in annual revenue and is traded on the New York Stock Exchange (NYSE) under the symbol EFX</a:t>
            </a:r>
          </a:p>
        </p:txBody>
      </p:sp>
      <p:sp>
        <p:nvSpPr>
          <p:cNvPr id="4" name="Slide Number Placeholder 3"/>
          <p:cNvSpPr>
            <a:spLocks noGrp="1"/>
          </p:cNvSpPr>
          <p:nvPr>
            <p:ph type="sldNum" sz="quarter" idx="5"/>
          </p:nvPr>
        </p:nvSpPr>
        <p:spPr/>
        <p:txBody>
          <a:bodyPr/>
          <a:lstStyle/>
          <a:p>
            <a:fld id="{E2226E65-ADC9-4F29-BA00-34B3E2F9B8F0}" type="slidenum">
              <a:rPr lang="en-US" smtClean="0"/>
              <a:t>9</a:t>
            </a:fld>
            <a:endParaRPr lang="en-US"/>
          </a:p>
        </p:txBody>
      </p:sp>
    </p:spTree>
    <p:extLst>
      <p:ext uri="{BB962C8B-B14F-4D97-AF65-F5344CB8AC3E}">
        <p14:creationId xmlns:p14="http://schemas.microsoft.com/office/powerpoint/2010/main" val="74348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12</a:t>
            </a:fld>
            <a:endParaRPr lang="en-US"/>
          </a:p>
        </p:txBody>
      </p:sp>
    </p:spTree>
    <p:extLst>
      <p:ext uri="{BB962C8B-B14F-4D97-AF65-F5344CB8AC3E}">
        <p14:creationId xmlns:p14="http://schemas.microsoft.com/office/powerpoint/2010/main" val="150271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13</a:t>
            </a:fld>
            <a:endParaRPr lang="en-US"/>
          </a:p>
        </p:txBody>
      </p:sp>
    </p:spTree>
    <p:extLst>
      <p:ext uri="{BB962C8B-B14F-4D97-AF65-F5344CB8AC3E}">
        <p14:creationId xmlns:p14="http://schemas.microsoft.com/office/powerpoint/2010/main" val="228435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968A-0824-9D12-AE7C-B216D7248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B5980-B4CB-7CCD-176C-B4D1AFEA8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0AD41-5BB9-8F87-4F02-8963A1470D58}"/>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7D07E734-6434-8D77-43BF-B19B2EB1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8415-E1CC-FE46-10DB-5435A545DF52}"/>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0394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5E37-5549-B509-B282-07F33CEAC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D97C3-B1A8-75B4-5EB4-8008F89F6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26384-68C1-2BFB-3F4F-DC17757855F5}"/>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24E88802-7AE3-4795-2956-5AD5ED89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FEF7F-494D-EA6E-F301-0C4CCF4BA69F}"/>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9993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05D4D-3DA5-BBC8-BB4A-409EB908C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1F9F3-8052-6279-71A7-D93462B6D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1A0CE-4F6C-5CF9-B2FE-891F1448EDFA}"/>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2F232BF9-FF99-2B47-6160-AC011BAC4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97E-B9B2-47C8-F8FD-1BDACDAA9D15}"/>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45816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A403-D57A-4A11-EBB0-6F82A7B73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4D1C2-0572-F771-15B4-F365A078E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790A-61D7-2A66-BCF6-D25D9C0AF563}"/>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DA98B460-56AA-1B84-B926-E04A7606F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76BA8-7715-CC5F-A582-3A5B7D1A5C8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73776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7E18-EAB9-3AC3-613B-6C7906AD5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272D2F-870E-48E7-EF7C-137014AAE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9F44F-4E98-B5A5-B1E3-9463DCECA53A}"/>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AFC792C4-529A-BEDD-A13D-528F94B60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BD103-BD77-BF0E-9691-1230F83F409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21949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4F5A-79AC-FD66-5EF9-2BD0D4C61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FA8AE-A79F-83C6-B42E-9E333CBE9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FD0DAD-EC35-DBFF-F060-6C5CE8E0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9E7BD-AB03-8B2F-3E81-814727527019}"/>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6" name="Footer Placeholder 5">
            <a:extLst>
              <a:ext uri="{FF2B5EF4-FFF2-40B4-BE49-F238E27FC236}">
                <a16:creationId xmlns:a16="http://schemas.microsoft.com/office/drawing/2014/main" id="{FE7D306D-8466-3BEB-A700-D09E54A6E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14A40-7B81-D9D2-80BE-2829A671737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2001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6ED9-76C5-A228-2FBA-C40A0180D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405CE-A690-F649-42D3-02CBFAD1A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847B1-C998-79B6-C6F1-1573EF306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DD0B5-6BF8-8ED0-40BA-C1D5F9F9D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5E377-C38C-D12E-C529-BA1798947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36D08-6BC3-C632-17A7-53090CA559F9}"/>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8" name="Footer Placeholder 7">
            <a:extLst>
              <a:ext uri="{FF2B5EF4-FFF2-40B4-BE49-F238E27FC236}">
                <a16:creationId xmlns:a16="http://schemas.microsoft.com/office/drawing/2014/main" id="{80157689-5979-C2C9-2CB2-494C4B95B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F179-32BA-1386-5665-CEA15E43ABE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405009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5DD8-9C57-2CA7-1AC9-ED454B333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327AD-A1D6-91E7-AB29-F892F6B41488}"/>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4" name="Footer Placeholder 3">
            <a:extLst>
              <a:ext uri="{FF2B5EF4-FFF2-40B4-BE49-F238E27FC236}">
                <a16:creationId xmlns:a16="http://schemas.microsoft.com/office/drawing/2014/main" id="{4F86F4E9-4BEE-0830-5761-43F861B383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5C8F89-424D-821E-FD75-4BF0CAEFCB88}"/>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5484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E55F5-DEFE-7F51-F2D7-08C724BD97DA}"/>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3" name="Footer Placeholder 2">
            <a:extLst>
              <a:ext uri="{FF2B5EF4-FFF2-40B4-BE49-F238E27FC236}">
                <a16:creationId xmlns:a16="http://schemas.microsoft.com/office/drawing/2014/main" id="{4EF5A050-A4F0-9818-5A35-D343564DB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21284A-3558-F20E-FC74-2039617C1757}"/>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17055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6204-5B52-EC0A-F905-AF1A51B5F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69BD3-C11B-D5D5-2A82-EF4C5A389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A2E09-F856-2210-2537-3A7B1983B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A758D-D2B4-D7FF-6E99-FF06740F119A}"/>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6" name="Footer Placeholder 5">
            <a:extLst>
              <a:ext uri="{FF2B5EF4-FFF2-40B4-BE49-F238E27FC236}">
                <a16:creationId xmlns:a16="http://schemas.microsoft.com/office/drawing/2014/main" id="{5F40D418-B2CC-75A7-4CFE-9C05045DA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8E1DF-AFC7-F724-36CD-D15331FFF4C3}"/>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64769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B9A-FD65-7CC5-69E3-12CF611A5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00F55-7C5D-86FF-AC87-977C9E50B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E1699-DA50-A825-0867-EF0D6DA07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89C03-28DE-B26F-D3B1-4BD571E7CF4B}"/>
              </a:ext>
            </a:extLst>
          </p:cNvPr>
          <p:cNvSpPr>
            <a:spLocks noGrp="1"/>
          </p:cNvSpPr>
          <p:nvPr>
            <p:ph type="dt" sz="half" idx="10"/>
          </p:nvPr>
        </p:nvSpPr>
        <p:spPr/>
        <p:txBody>
          <a:bodyPr/>
          <a:lstStyle/>
          <a:p>
            <a:fld id="{DC6C602D-3BCE-471D-8F39-B77DD0C73AA0}" type="datetimeFigureOut">
              <a:rPr lang="en-US" smtClean="0"/>
              <a:t>8/22/2023</a:t>
            </a:fld>
            <a:endParaRPr lang="en-US"/>
          </a:p>
        </p:txBody>
      </p:sp>
      <p:sp>
        <p:nvSpPr>
          <p:cNvPr id="6" name="Footer Placeholder 5">
            <a:extLst>
              <a:ext uri="{FF2B5EF4-FFF2-40B4-BE49-F238E27FC236}">
                <a16:creationId xmlns:a16="http://schemas.microsoft.com/office/drawing/2014/main" id="{2AAAEF96-1706-E02D-4A70-F4A72F081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FA594-124A-AA97-C2C0-16BBD671345D}"/>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3157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CAFBC8-FC46-2686-650F-D251A43D9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6E79B-7530-D08F-EDCE-42BD2DFE8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55684-A8EC-27E8-5D67-B59190B9C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C602D-3BCE-471D-8F39-B77DD0C73AA0}" type="datetimeFigureOut">
              <a:rPr lang="en-US" smtClean="0"/>
              <a:t>8/22/2023</a:t>
            </a:fld>
            <a:endParaRPr lang="en-US"/>
          </a:p>
        </p:txBody>
      </p:sp>
      <p:sp>
        <p:nvSpPr>
          <p:cNvPr id="5" name="Footer Placeholder 4">
            <a:extLst>
              <a:ext uri="{FF2B5EF4-FFF2-40B4-BE49-F238E27FC236}">
                <a16:creationId xmlns:a16="http://schemas.microsoft.com/office/drawing/2014/main" id="{FF8C8C58-8CC9-F24C-B832-FABAD22EC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87F0B-2E96-FEBB-1D29-909020A23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67C01-29B4-457C-AEBD-4C5BDB81461A}" type="slidenum">
              <a:rPr lang="en-US" smtClean="0"/>
              <a:t>‹#›</a:t>
            </a:fld>
            <a:endParaRPr lang="en-US"/>
          </a:p>
        </p:txBody>
      </p:sp>
    </p:spTree>
    <p:extLst>
      <p:ext uri="{BB962C8B-B14F-4D97-AF65-F5344CB8AC3E}">
        <p14:creationId xmlns:p14="http://schemas.microsoft.com/office/powerpoint/2010/main" val="317997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p:txBody>
          <a:bodyPr>
            <a:normAutofit fontScale="90000"/>
          </a:bodyPr>
          <a:lstStyle/>
          <a:p>
            <a:r>
              <a:rPr lang="en-US" dirty="0">
                <a:solidFill>
                  <a:srgbClr val="C00000"/>
                </a:solidFill>
              </a:rPr>
              <a:t>CSCE 689: Special Topics in Modern Algorithms for Data Science </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r>
              <a:rPr lang="en-US" sz="3600" dirty="0"/>
              <a:t>Lecture 1</a:t>
            </a:r>
          </a:p>
          <a:p>
            <a:endParaRPr lang="en-US" sz="3600" dirty="0"/>
          </a:p>
          <a:p>
            <a:r>
              <a:rPr lang="en-US" sz="2800" dirty="0"/>
              <a:t>Samson Zhou</a:t>
            </a:r>
          </a:p>
        </p:txBody>
      </p:sp>
    </p:spTree>
    <p:extLst>
      <p:ext uri="{BB962C8B-B14F-4D97-AF65-F5344CB8AC3E}">
        <p14:creationId xmlns:p14="http://schemas.microsoft.com/office/powerpoint/2010/main" val="61233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493044" y="5011308"/>
            <a:ext cx="4457700" cy="1028700"/>
          </a:xfrm>
          <a:prstGeom prst="rect">
            <a:avLst/>
          </a:prstGeom>
        </p:spPr>
      </p:pic>
      <p:pic>
        <p:nvPicPr>
          <p:cNvPr id="5" name="Picture 4"/>
          <p:cNvPicPr>
            <a:picLocks noChangeAspect="1"/>
          </p:cNvPicPr>
          <p:nvPr/>
        </p:nvPicPr>
        <p:blipFill>
          <a:blip r:embed="rId3"/>
          <a:stretch>
            <a:fillRect/>
          </a:stretch>
        </p:blipFill>
        <p:spPr>
          <a:xfrm>
            <a:off x="375139" y="252779"/>
            <a:ext cx="3200400" cy="1428750"/>
          </a:xfrm>
          <a:prstGeom prst="rect">
            <a:avLst/>
          </a:prstGeom>
        </p:spPr>
      </p:pic>
      <p:pic>
        <p:nvPicPr>
          <p:cNvPr id="6" name="Picture 5"/>
          <p:cNvPicPr>
            <a:picLocks noChangeAspect="1"/>
          </p:cNvPicPr>
          <p:nvPr/>
        </p:nvPicPr>
        <p:blipFill>
          <a:blip r:embed="rId4"/>
          <a:stretch>
            <a:fillRect/>
          </a:stretch>
        </p:blipFill>
        <p:spPr>
          <a:xfrm>
            <a:off x="-9516" y="2786874"/>
            <a:ext cx="2745033" cy="1933458"/>
          </a:xfrm>
          <a:prstGeom prst="rect">
            <a:avLst/>
          </a:prstGeom>
        </p:spPr>
      </p:pic>
      <p:pic>
        <p:nvPicPr>
          <p:cNvPr id="8" name="Picture 7"/>
          <p:cNvPicPr>
            <a:picLocks noChangeAspect="1"/>
          </p:cNvPicPr>
          <p:nvPr/>
        </p:nvPicPr>
        <p:blipFill>
          <a:blip r:embed="rId5"/>
          <a:stretch>
            <a:fillRect/>
          </a:stretch>
        </p:blipFill>
        <p:spPr>
          <a:xfrm>
            <a:off x="1211517" y="1681284"/>
            <a:ext cx="3048000" cy="723900"/>
          </a:xfrm>
          <a:prstGeom prst="rect">
            <a:avLst/>
          </a:prstGeom>
        </p:spPr>
      </p:pic>
      <p:pic>
        <p:nvPicPr>
          <p:cNvPr id="9" name="Picture 8"/>
          <p:cNvPicPr>
            <a:picLocks noChangeAspect="1"/>
          </p:cNvPicPr>
          <p:nvPr/>
        </p:nvPicPr>
        <p:blipFill>
          <a:blip r:embed="rId6"/>
          <a:stretch>
            <a:fillRect/>
          </a:stretch>
        </p:blipFill>
        <p:spPr>
          <a:xfrm>
            <a:off x="4022562" y="4569544"/>
            <a:ext cx="2143125" cy="2143125"/>
          </a:xfrm>
          <a:prstGeom prst="rect">
            <a:avLst/>
          </a:prstGeom>
        </p:spPr>
      </p:pic>
      <p:pic>
        <p:nvPicPr>
          <p:cNvPr id="12" name="Picture 11"/>
          <p:cNvPicPr>
            <a:picLocks noChangeAspect="1"/>
          </p:cNvPicPr>
          <p:nvPr/>
        </p:nvPicPr>
        <p:blipFill>
          <a:blip r:embed="rId7"/>
          <a:stretch>
            <a:fillRect/>
          </a:stretch>
        </p:blipFill>
        <p:spPr>
          <a:xfrm>
            <a:off x="5333113" y="1984704"/>
            <a:ext cx="2327529" cy="1319975"/>
          </a:xfrm>
          <a:prstGeom prst="rect">
            <a:avLst/>
          </a:prstGeom>
        </p:spPr>
      </p:pic>
      <p:pic>
        <p:nvPicPr>
          <p:cNvPr id="13" name="Picture 12"/>
          <p:cNvPicPr>
            <a:picLocks noChangeAspect="1"/>
          </p:cNvPicPr>
          <p:nvPr/>
        </p:nvPicPr>
        <p:blipFill>
          <a:blip r:embed="rId8"/>
          <a:stretch>
            <a:fillRect/>
          </a:stretch>
        </p:blipFill>
        <p:spPr>
          <a:xfrm>
            <a:off x="375139" y="5155011"/>
            <a:ext cx="3381375" cy="1352550"/>
          </a:xfrm>
          <a:prstGeom prst="rect">
            <a:avLst/>
          </a:prstGeom>
        </p:spPr>
      </p:pic>
      <p:pic>
        <p:nvPicPr>
          <p:cNvPr id="14" name="Picture 13"/>
          <p:cNvPicPr>
            <a:picLocks noChangeAspect="1"/>
          </p:cNvPicPr>
          <p:nvPr/>
        </p:nvPicPr>
        <p:blipFill>
          <a:blip r:embed="rId9"/>
          <a:stretch>
            <a:fillRect/>
          </a:stretch>
        </p:blipFill>
        <p:spPr>
          <a:xfrm>
            <a:off x="7232377" y="587910"/>
            <a:ext cx="2480828" cy="1093619"/>
          </a:xfrm>
          <a:prstGeom prst="rect">
            <a:avLst/>
          </a:prstGeom>
        </p:spPr>
      </p:pic>
      <p:pic>
        <p:nvPicPr>
          <p:cNvPr id="19" name="Picture 18"/>
          <p:cNvPicPr>
            <a:picLocks noChangeAspect="1"/>
          </p:cNvPicPr>
          <p:nvPr/>
        </p:nvPicPr>
        <p:blipFill>
          <a:blip r:embed="rId10"/>
          <a:stretch>
            <a:fillRect/>
          </a:stretch>
        </p:blipFill>
        <p:spPr>
          <a:xfrm>
            <a:off x="10199337" y="260332"/>
            <a:ext cx="1751871" cy="1421197"/>
          </a:xfrm>
          <a:prstGeom prst="rect">
            <a:avLst/>
          </a:prstGeom>
        </p:spPr>
      </p:pic>
      <p:pic>
        <p:nvPicPr>
          <p:cNvPr id="20" name="Picture 19"/>
          <p:cNvPicPr>
            <a:picLocks noChangeAspect="1"/>
          </p:cNvPicPr>
          <p:nvPr/>
        </p:nvPicPr>
        <p:blipFill>
          <a:blip r:embed="rId11"/>
          <a:stretch>
            <a:fillRect/>
          </a:stretch>
        </p:blipFill>
        <p:spPr>
          <a:xfrm>
            <a:off x="6070522" y="3662344"/>
            <a:ext cx="5715000" cy="695325"/>
          </a:xfrm>
          <a:prstGeom prst="rect">
            <a:avLst/>
          </a:prstGeom>
        </p:spPr>
      </p:pic>
      <p:pic>
        <p:nvPicPr>
          <p:cNvPr id="21" name="Picture 20"/>
          <p:cNvPicPr>
            <a:picLocks noChangeAspect="1"/>
          </p:cNvPicPr>
          <p:nvPr/>
        </p:nvPicPr>
        <p:blipFill>
          <a:blip r:embed="rId12"/>
          <a:stretch>
            <a:fillRect/>
          </a:stretch>
        </p:blipFill>
        <p:spPr>
          <a:xfrm>
            <a:off x="8018656" y="2478367"/>
            <a:ext cx="3973704" cy="809162"/>
          </a:xfrm>
          <a:prstGeom prst="rect">
            <a:avLst/>
          </a:prstGeom>
        </p:spPr>
      </p:pic>
      <p:pic>
        <p:nvPicPr>
          <p:cNvPr id="22" name="Picture 21"/>
          <p:cNvPicPr>
            <a:picLocks noChangeAspect="1"/>
          </p:cNvPicPr>
          <p:nvPr/>
        </p:nvPicPr>
        <p:blipFill>
          <a:blip r:embed="rId13"/>
          <a:stretch>
            <a:fillRect/>
          </a:stretch>
        </p:blipFill>
        <p:spPr>
          <a:xfrm>
            <a:off x="9575722" y="4661453"/>
            <a:ext cx="2209800" cy="2066925"/>
          </a:xfrm>
          <a:prstGeom prst="rect">
            <a:avLst/>
          </a:prstGeom>
        </p:spPr>
      </p:pic>
      <p:pic>
        <p:nvPicPr>
          <p:cNvPr id="2" name="Picture 1">
            <a:extLst>
              <a:ext uri="{FF2B5EF4-FFF2-40B4-BE49-F238E27FC236}">
                <a16:creationId xmlns:a16="http://schemas.microsoft.com/office/drawing/2014/main" id="{4F2A44FF-0740-FD6D-6A1D-157FEACFD50A}"/>
              </a:ext>
            </a:extLst>
          </p:cNvPr>
          <p:cNvPicPr>
            <a:picLocks noChangeAspect="1"/>
          </p:cNvPicPr>
          <p:nvPr/>
        </p:nvPicPr>
        <p:blipFill>
          <a:blip r:embed="rId14"/>
          <a:stretch>
            <a:fillRect/>
          </a:stretch>
        </p:blipFill>
        <p:spPr>
          <a:xfrm>
            <a:off x="3919981" y="113626"/>
            <a:ext cx="2826264" cy="1567658"/>
          </a:xfrm>
          <a:prstGeom prst="rect">
            <a:avLst/>
          </a:prstGeom>
        </p:spPr>
      </p:pic>
      <p:pic>
        <p:nvPicPr>
          <p:cNvPr id="3" name="Picture 2">
            <a:extLst>
              <a:ext uri="{FF2B5EF4-FFF2-40B4-BE49-F238E27FC236}">
                <a16:creationId xmlns:a16="http://schemas.microsoft.com/office/drawing/2014/main" id="{2A561516-421D-E922-6D7B-04345217DAB3}"/>
              </a:ext>
            </a:extLst>
          </p:cNvPr>
          <p:cNvPicPr>
            <a:picLocks noChangeAspect="1"/>
          </p:cNvPicPr>
          <p:nvPr/>
        </p:nvPicPr>
        <p:blipFill>
          <a:blip r:embed="rId15"/>
          <a:stretch>
            <a:fillRect/>
          </a:stretch>
        </p:blipFill>
        <p:spPr>
          <a:xfrm>
            <a:off x="2660487" y="2565286"/>
            <a:ext cx="2143125" cy="2133600"/>
          </a:xfrm>
          <a:prstGeom prst="rect">
            <a:avLst/>
          </a:prstGeom>
        </p:spPr>
      </p:pic>
    </p:spTree>
    <p:extLst>
      <p:ext uri="{BB962C8B-B14F-4D97-AF65-F5344CB8AC3E}">
        <p14:creationId xmlns:p14="http://schemas.microsoft.com/office/powerpoint/2010/main" val="126188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317F70-4CA1-46E7-7020-06AA71798920}"/>
              </a:ext>
            </a:extLst>
          </p:cNvPr>
          <p:cNvPicPr>
            <a:picLocks noChangeAspect="1"/>
          </p:cNvPicPr>
          <p:nvPr/>
        </p:nvPicPr>
        <p:blipFill>
          <a:blip r:embed="rId2"/>
          <a:stretch>
            <a:fillRect/>
          </a:stretch>
        </p:blipFill>
        <p:spPr>
          <a:xfrm>
            <a:off x="434252" y="2577297"/>
            <a:ext cx="11531505" cy="3795958"/>
          </a:xfrm>
          <a:prstGeom prst="rect">
            <a:avLst/>
          </a:prstGeom>
        </p:spPr>
      </p:pic>
      <p:pic>
        <p:nvPicPr>
          <p:cNvPr id="9" name="Picture 8">
            <a:extLst>
              <a:ext uri="{FF2B5EF4-FFF2-40B4-BE49-F238E27FC236}">
                <a16:creationId xmlns:a16="http://schemas.microsoft.com/office/drawing/2014/main" id="{64AF2E66-9F02-BB6F-F96F-3BAC1F28C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448" y="663854"/>
            <a:ext cx="2171700" cy="2105025"/>
          </a:xfrm>
          <a:prstGeom prst="rect">
            <a:avLst/>
          </a:prstGeom>
        </p:spPr>
      </p:pic>
      <p:sp>
        <p:nvSpPr>
          <p:cNvPr id="11" name="TextBox 10">
            <a:extLst>
              <a:ext uri="{FF2B5EF4-FFF2-40B4-BE49-F238E27FC236}">
                <a16:creationId xmlns:a16="http://schemas.microsoft.com/office/drawing/2014/main" id="{4A9DA869-16BB-67DE-522C-FCC43E9EB789}"/>
              </a:ext>
            </a:extLst>
          </p:cNvPr>
          <p:cNvSpPr txBox="1"/>
          <p:nvPr/>
        </p:nvSpPr>
        <p:spPr>
          <a:xfrm>
            <a:off x="434252" y="1131591"/>
            <a:ext cx="2366097" cy="646331"/>
          </a:xfrm>
          <a:prstGeom prst="rect">
            <a:avLst/>
          </a:prstGeom>
          <a:noFill/>
        </p:spPr>
        <p:txBody>
          <a:bodyPr wrap="none" rtlCol="0">
            <a:spAutoFit/>
          </a:bodyPr>
          <a:lstStyle/>
          <a:p>
            <a:r>
              <a:rPr lang="en-US" sz="3600" dirty="0">
                <a:solidFill>
                  <a:srgbClr val="C00000"/>
                </a:solidFill>
              </a:rPr>
              <a:t>census.gov</a:t>
            </a:r>
            <a:r>
              <a:rPr lang="en-US" sz="3600" dirty="0"/>
              <a:t>:</a:t>
            </a:r>
          </a:p>
        </p:txBody>
      </p:sp>
      <p:sp>
        <p:nvSpPr>
          <p:cNvPr id="2" name="Rectangle 1">
            <a:extLst>
              <a:ext uri="{FF2B5EF4-FFF2-40B4-BE49-F238E27FC236}">
                <a16:creationId xmlns:a16="http://schemas.microsoft.com/office/drawing/2014/main" id="{BEA4DCC4-52FB-CA79-A6FD-6094B8E5560A}"/>
              </a:ext>
            </a:extLst>
          </p:cNvPr>
          <p:cNvSpPr/>
          <p:nvPr/>
        </p:nvSpPr>
        <p:spPr>
          <a:xfrm>
            <a:off x="226243" y="4551903"/>
            <a:ext cx="11739514" cy="552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6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Anonymizing Data</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1874869" y="2019744"/>
          <a:ext cx="3764086" cy="259588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Age</a:t>
                      </a:r>
                    </a:p>
                  </a:txBody>
                  <a:tcPr/>
                </a:tc>
                <a:tc>
                  <a:txBody>
                    <a:bodyPr/>
                    <a:lstStyle/>
                    <a:p>
                      <a:r>
                        <a:rPr lang="en-US" dirty="0"/>
                        <a:t>Zip Code</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56</a:t>
                      </a:r>
                    </a:p>
                  </a:txBody>
                  <a:tcPr/>
                </a:tc>
                <a:tc>
                  <a:txBody>
                    <a:bodyPr/>
                    <a:lstStyle/>
                    <a:p>
                      <a:r>
                        <a:rPr lang="en-US" dirty="0"/>
                        <a:t>77005</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32</a:t>
                      </a:r>
                    </a:p>
                  </a:txBody>
                  <a:tcPr/>
                </a:tc>
                <a:tc>
                  <a:txBody>
                    <a:bodyPr/>
                    <a:lstStyle/>
                    <a:p>
                      <a:r>
                        <a:rPr lang="en-US" dirty="0"/>
                        <a:t>77005</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71</a:t>
                      </a:r>
                    </a:p>
                  </a:txBody>
                  <a:tcPr/>
                </a:tc>
                <a:tc>
                  <a:txBody>
                    <a:bodyPr/>
                    <a:lstStyle/>
                    <a:p>
                      <a:r>
                        <a:rPr lang="en-US" dirty="0"/>
                        <a:t>77005</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44</a:t>
                      </a:r>
                    </a:p>
                  </a:txBody>
                  <a:tcPr/>
                </a:tc>
                <a:tc>
                  <a:txBody>
                    <a:bodyPr/>
                    <a:lstStyle/>
                    <a:p>
                      <a:r>
                        <a:rPr lang="en-US" dirty="0"/>
                        <a:t>77005</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25</a:t>
                      </a:r>
                    </a:p>
                  </a:txBody>
                  <a:tcPr/>
                </a:tc>
                <a:tc>
                  <a:txBody>
                    <a:bodyPr/>
                    <a:lstStyle/>
                    <a:p>
                      <a:r>
                        <a:rPr lang="en-US" dirty="0"/>
                        <a:t>77005</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61</a:t>
                      </a:r>
                    </a:p>
                  </a:txBody>
                  <a:tcPr/>
                </a:tc>
                <a:tc>
                  <a:txBody>
                    <a:bodyPr/>
                    <a:lstStyle/>
                    <a:p>
                      <a:r>
                        <a:rPr lang="en-US" dirty="0"/>
                        <a:t>77005</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131141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Anonymizing Data</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1874869" y="2019744"/>
          <a:ext cx="3764086" cy="259588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Age</a:t>
                      </a:r>
                    </a:p>
                  </a:txBody>
                  <a:tcPr/>
                </a:tc>
                <a:tc>
                  <a:txBody>
                    <a:bodyPr/>
                    <a:lstStyle/>
                    <a:p>
                      <a:r>
                        <a:rPr lang="en-US" dirty="0"/>
                        <a:t>Zip Code</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56</a:t>
                      </a:r>
                    </a:p>
                  </a:txBody>
                  <a:tcPr/>
                </a:tc>
                <a:tc>
                  <a:txBody>
                    <a:bodyPr/>
                    <a:lstStyle/>
                    <a:p>
                      <a:r>
                        <a:rPr lang="en-US" dirty="0"/>
                        <a:t>77005</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32</a:t>
                      </a:r>
                    </a:p>
                  </a:txBody>
                  <a:tcPr/>
                </a:tc>
                <a:tc>
                  <a:txBody>
                    <a:bodyPr/>
                    <a:lstStyle/>
                    <a:p>
                      <a:r>
                        <a:rPr lang="en-US" dirty="0"/>
                        <a:t>77005</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71</a:t>
                      </a:r>
                    </a:p>
                  </a:txBody>
                  <a:tcPr/>
                </a:tc>
                <a:tc>
                  <a:txBody>
                    <a:bodyPr/>
                    <a:lstStyle/>
                    <a:p>
                      <a:r>
                        <a:rPr lang="en-US" dirty="0"/>
                        <a:t>77005</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44</a:t>
                      </a:r>
                    </a:p>
                  </a:txBody>
                  <a:tcPr/>
                </a:tc>
                <a:tc>
                  <a:txBody>
                    <a:bodyPr/>
                    <a:lstStyle/>
                    <a:p>
                      <a:r>
                        <a:rPr lang="en-US" dirty="0"/>
                        <a:t>77005</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25</a:t>
                      </a:r>
                    </a:p>
                  </a:txBody>
                  <a:tcPr/>
                </a:tc>
                <a:tc>
                  <a:txBody>
                    <a:bodyPr/>
                    <a:lstStyle/>
                    <a:p>
                      <a:r>
                        <a:rPr lang="en-US" dirty="0"/>
                        <a:t>77005</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61</a:t>
                      </a:r>
                    </a:p>
                  </a:txBody>
                  <a:tcPr/>
                </a:tc>
                <a:tc>
                  <a:txBody>
                    <a:bodyPr/>
                    <a:lstStyle/>
                    <a:p>
                      <a:r>
                        <a:rPr lang="en-US" dirty="0"/>
                        <a:t>77005</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graphicFrame>
        <p:nvGraphicFramePr>
          <p:cNvPr id="5" name="Table 9">
            <a:extLst>
              <a:ext uri="{FF2B5EF4-FFF2-40B4-BE49-F238E27FC236}">
                <a16:creationId xmlns:a16="http://schemas.microsoft.com/office/drawing/2014/main" id="{3CBFBB7A-91BF-2C19-47CC-57B76D82194E}"/>
              </a:ext>
            </a:extLst>
          </p:cNvPr>
          <p:cNvGraphicFramePr>
            <a:graphicFrameLocks noGrp="1"/>
          </p:cNvGraphicFramePr>
          <p:nvPr/>
        </p:nvGraphicFramePr>
        <p:xfrm>
          <a:off x="7040481" y="2019744"/>
          <a:ext cx="3697444" cy="2595880"/>
        </p:xfrm>
        <a:graphic>
          <a:graphicData uri="http://schemas.openxmlformats.org/drawingml/2006/table">
            <a:tbl>
              <a:tblPr firstRow="1" bandRow="1">
                <a:tableStyleId>{5C22544A-7EE6-4342-B048-85BDC9FD1C3A}</a:tableStyleId>
              </a:tblPr>
              <a:tblGrid>
                <a:gridCol w="886143">
                  <a:extLst>
                    <a:ext uri="{9D8B030D-6E8A-4147-A177-3AD203B41FA5}">
                      <a16:colId xmlns:a16="http://schemas.microsoft.com/office/drawing/2014/main" val="2785422533"/>
                    </a:ext>
                  </a:extLst>
                </a:gridCol>
                <a:gridCol w="593154">
                  <a:extLst>
                    <a:ext uri="{9D8B030D-6E8A-4147-A177-3AD203B41FA5}">
                      <a16:colId xmlns:a16="http://schemas.microsoft.com/office/drawing/2014/main" val="2302333311"/>
                    </a:ext>
                  </a:extLst>
                </a:gridCol>
                <a:gridCol w="1058257">
                  <a:extLst>
                    <a:ext uri="{9D8B030D-6E8A-4147-A177-3AD203B41FA5}">
                      <a16:colId xmlns:a16="http://schemas.microsoft.com/office/drawing/2014/main" val="969931753"/>
                    </a:ext>
                  </a:extLst>
                </a:gridCol>
                <a:gridCol w="1159890">
                  <a:extLst>
                    <a:ext uri="{9D8B030D-6E8A-4147-A177-3AD203B41FA5}">
                      <a16:colId xmlns:a16="http://schemas.microsoft.com/office/drawing/2014/main" val="1489959955"/>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Employer</a:t>
                      </a:r>
                    </a:p>
                  </a:txBody>
                  <a:tcPr/>
                </a:tc>
                <a:extLst>
                  <a:ext uri="{0D108BD9-81ED-4DB2-BD59-A6C34878D82A}">
                    <a16:rowId xmlns:a16="http://schemas.microsoft.com/office/drawing/2014/main" val="1070904955"/>
                  </a:ext>
                </a:extLst>
              </a:tr>
              <a:tr h="370840">
                <a:tc>
                  <a:txBody>
                    <a:bodyPr/>
                    <a:lstStyle/>
                    <a:p>
                      <a:r>
                        <a:rPr lang="en-US" dirty="0"/>
                        <a:t>Alice</a:t>
                      </a:r>
                    </a:p>
                  </a:txBody>
                  <a:tcPr/>
                </a:tc>
                <a:tc>
                  <a:txBody>
                    <a:bodyPr/>
                    <a:lstStyle/>
                    <a:p>
                      <a:r>
                        <a:rPr lang="en-US" dirty="0"/>
                        <a:t>56</a:t>
                      </a:r>
                    </a:p>
                  </a:txBody>
                  <a:tcPr/>
                </a:tc>
                <a:tc>
                  <a:txBody>
                    <a:bodyPr/>
                    <a:lstStyle/>
                    <a:p>
                      <a:r>
                        <a:rPr lang="en-US" dirty="0"/>
                        <a:t>Female</a:t>
                      </a:r>
                    </a:p>
                  </a:txBody>
                  <a:tcPr/>
                </a:tc>
                <a:tc>
                  <a:txBody>
                    <a:bodyPr/>
                    <a:lstStyle/>
                    <a:p>
                      <a:r>
                        <a:rPr lang="en-US" dirty="0"/>
                        <a:t>Apple</a:t>
                      </a:r>
                    </a:p>
                  </a:txBody>
                  <a:tcPr/>
                </a:tc>
                <a:extLst>
                  <a:ext uri="{0D108BD9-81ED-4DB2-BD59-A6C34878D82A}">
                    <a16:rowId xmlns:a16="http://schemas.microsoft.com/office/drawing/2014/main" val="498760556"/>
                  </a:ext>
                </a:extLst>
              </a:tr>
              <a:tr h="370840">
                <a:tc>
                  <a:txBody>
                    <a:bodyPr/>
                    <a:lstStyle/>
                    <a:p>
                      <a:r>
                        <a:rPr lang="en-US" dirty="0"/>
                        <a:t>Bob</a:t>
                      </a:r>
                    </a:p>
                  </a:txBody>
                  <a:tcPr/>
                </a:tc>
                <a:tc>
                  <a:txBody>
                    <a:bodyPr/>
                    <a:lstStyle/>
                    <a:p>
                      <a:r>
                        <a:rPr lang="en-US" dirty="0"/>
                        <a:t>32</a:t>
                      </a:r>
                    </a:p>
                  </a:txBody>
                  <a:tcPr/>
                </a:tc>
                <a:tc>
                  <a:txBody>
                    <a:bodyPr/>
                    <a:lstStyle/>
                    <a:p>
                      <a:r>
                        <a:rPr lang="en-US" dirty="0"/>
                        <a:t>Male</a:t>
                      </a:r>
                    </a:p>
                  </a:txBody>
                  <a:tcPr/>
                </a:tc>
                <a:tc>
                  <a:txBody>
                    <a:bodyPr/>
                    <a:lstStyle/>
                    <a:p>
                      <a:r>
                        <a:rPr lang="en-US" dirty="0"/>
                        <a:t>Microsoft</a:t>
                      </a:r>
                    </a:p>
                  </a:txBody>
                  <a:tcPr/>
                </a:tc>
                <a:extLst>
                  <a:ext uri="{0D108BD9-81ED-4DB2-BD59-A6C34878D82A}">
                    <a16:rowId xmlns:a16="http://schemas.microsoft.com/office/drawing/2014/main" val="3748179532"/>
                  </a:ext>
                </a:extLst>
              </a:tr>
              <a:tr h="370840">
                <a:tc>
                  <a:txBody>
                    <a:bodyPr/>
                    <a:lstStyle/>
                    <a:p>
                      <a:r>
                        <a:rPr lang="en-US" dirty="0"/>
                        <a:t>Carol</a:t>
                      </a:r>
                    </a:p>
                  </a:txBody>
                  <a:tcPr/>
                </a:tc>
                <a:tc>
                  <a:txBody>
                    <a:bodyPr/>
                    <a:lstStyle/>
                    <a:p>
                      <a:r>
                        <a:rPr lang="en-US" dirty="0"/>
                        <a:t>71</a:t>
                      </a:r>
                    </a:p>
                  </a:txBody>
                  <a:tcPr/>
                </a:tc>
                <a:tc>
                  <a:txBody>
                    <a:bodyPr/>
                    <a:lstStyle/>
                    <a:p>
                      <a:r>
                        <a:rPr lang="en-US" dirty="0"/>
                        <a:t>Female</a:t>
                      </a:r>
                    </a:p>
                  </a:txBody>
                  <a:tcPr/>
                </a:tc>
                <a:tc>
                  <a:txBody>
                    <a:bodyPr/>
                    <a:lstStyle/>
                    <a:p>
                      <a:r>
                        <a:rPr lang="en-US" dirty="0"/>
                        <a:t>Amazon</a:t>
                      </a:r>
                    </a:p>
                  </a:txBody>
                  <a:tcPr/>
                </a:tc>
                <a:extLst>
                  <a:ext uri="{0D108BD9-81ED-4DB2-BD59-A6C34878D82A}">
                    <a16:rowId xmlns:a16="http://schemas.microsoft.com/office/drawing/2014/main" val="2145592699"/>
                  </a:ext>
                </a:extLst>
              </a:tr>
              <a:tr h="370840">
                <a:tc>
                  <a:txBody>
                    <a:bodyPr/>
                    <a:lstStyle/>
                    <a:p>
                      <a:r>
                        <a:rPr lang="en-US" dirty="0"/>
                        <a:t>Dale</a:t>
                      </a:r>
                    </a:p>
                  </a:txBody>
                  <a:tcPr/>
                </a:tc>
                <a:tc>
                  <a:txBody>
                    <a:bodyPr/>
                    <a:lstStyle/>
                    <a:p>
                      <a:r>
                        <a:rPr lang="en-US" dirty="0"/>
                        <a:t>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a:t>
                      </a:r>
                    </a:p>
                  </a:txBody>
                  <a:tcPr/>
                </a:tc>
                <a:tc>
                  <a:txBody>
                    <a:bodyPr/>
                    <a:lstStyle/>
                    <a:p>
                      <a:r>
                        <a:rPr lang="en-US" dirty="0" err="1"/>
                        <a:t>Petsmart</a:t>
                      </a:r>
                      <a:endParaRPr lang="en-US" dirty="0"/>
                    </a:p>
                  </a:txBody>
                  <a:tcPr/>
                </a:tc>
                <a:extLst>
                  <a:ext uri="{0D108BD9-81ED-4DB2-BD59-A6C34878D82A}">
                    <a16:rowId xmlns:a16="http://schemas.microsoft.com/office/drawing/2014/main" val="925952716"/>
                  </a:ext>
                </a:extLst>
              </a:tr>
              <a:tr h="370840">
                <a:tc>
                  <a:txBody>
                    <a:bodyPr/>
                    <a:lstStyle/>
                    <a:p>
                      <a:r>
                        <a:rPr lang="en-US" dirty="0"/>
                        <a:t>Erin</a:t>
                      </a:r>
                    </a:p>
                  </a:txBody>
                  <a:tcPr/>
                </a:tc>
                <a:tc>
                  <a:txBody>
                    <a:bodyPr/>
                    <a:lstStyle/>
                    <a:p>
                      <a:r>
                        <a:rPr lang="en-US" dirty="0"/>
                        <a:t>25</a:t>
                      </a:r>
                    </a:p>
                  </a:txBody>
                  <a:tcPr/>
                </a:tc>
                <a:tc>
                  <a:txBody>
                    <a:bodyPr/>
                    <a:lstStyle/>
                    <a:p>
                      <a:r>
                        <a:rPr lang="en-US" dirty="0"/>
                        <a:t>Female</a:t>
                      </a:r>
                    </a:p>
                  </a:txBody>
                  <a:tcPr/>
                </a:tc>
                <a:tc>
                  <a:txBody>
                    <a:bodyPr/>
                    <a:lstStyle/>
                    <a:p>
                      <a:r>
                        <a:rPr lang="en-US" dirty="0"/>
                        <a:t>Netflix</a:t>
                      </a:r>
                    </a:p>
                  </a:txBody>
                  <a:tcPr/>
                </a:tc>
                <a:extLst>
                  <a:ext uri="{0D108BD9-81ED-4DB2-BD59-A6C34878D82A}">
                    <a16:rowId xmlns:a16="http://schemas.microsoft.com/office/drawing/2014/main" val="1850741658"/>
                  </a:ext>
                </a:extLst>
              </a:tr>
              <a:tr h="370840">
                <a:tc>
                  <a:txBody>
                    <a:bodyPr/>
                    <a:lstStyle/>
                    <a:p>
                      <a:r>
                        <a:rPr lang="en-US" dirty="0"/>
                        <a:t>Fred</a:t>
                      </a:r>
                    </a:p>
                  </a:txBody>
                  <a:tcPr/>
                </a:tc>
                <a:tc>
                  <a:txBody>
                    <a:bodyPr/>
                    <a:lstStyle/>
                    <a:p>
                      <a:r>
                        <a:rPr lang="en-US" dirty="0"/>
                        <a:t>61</a:t>
                      </a:r>
                    </a:p>
                  </a:txBody>
                  <a:tcPr/>
                </a:tc>
                <a:tc>
                  <a:txBody>
                    <a:bodyPr/>
                    <a:lstStyle/>
                    <a:p>
                      <a:r>
                        <a:rPr lang="en-US" dirty="0"/>
                        <a:t>Male</a:t>
                      </a:r>
                    </a:p>
                  </a:txBody>
                  <a:tcPr/>
                </a:tc>
                <a:tc>
                  <a:txBody>
                    <a:bodyPr/>
                    <a:lstStyle/>
                    <a:p>
                      <a:r>
                        <a:rPr lang="en-US" dirty="0"/>
                        <a:t>Google</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287961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3241757" y="2131060"/>
          <a:ext cx="5708486" cy="2595880"/>
        </p:xfrm>
        <a:graphic>
          <a:graphicData uri="http://schemas.openxmlformats.org/drawingml/2006/table">
            <a:tbl>
              <a:tblPr firstRow="1" bandRow="1">
                <a:tableStyleId>{5C22544A-7EE6-4342-B048-85BDC9FD1C3A}</a:tableStyleId>
              </a:tblPr>
              <a:tblGrid>
                <a:gridCol w="886143">
                  <a:extLst>
                    <a:ext uri="{9D8B030D-6E8A-4147-A177-3AD203B41FA5}">
                      <a16:colId xmlns:a16="http://schemas.microsoft.com/office/drawing/2014/main" val="2785422533"/>
                    </a:ext>
                  </a:extLst>
                </a:gridCol>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058257">
                  <a:extLst>
                    <a:ext uri="{9D8B030D-6E8A-4147-A177-3AD203B41FA5}">
                      <a16:colId xmlns:a16="http://schemas.microsoft.com/office/drawing/2014/main" val="969931753"/>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Zip Code</a:t>
                      </a:r>
                    </a:p>
                  </a:txBody>
                  <a:tcPr/>
                </a:tc>
                <a:tc>
                  <a:txBody>
                    <a:bodyPr/>
                    <a:lstStyle/>
                    <a:p>
                      <a:r>
                        <a:rPr lang="en-US" dirty="0"/>
                        <a:t>Gender</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Alice</a:t>
                      </a:r>
                    </a:p>
                  </a:txBody>
                  <a:tcPr/>
                </a:tc>
                <a:tc>
                  <a:txBody>
                    <a:bodyPr/>
                    <a:lstStyle/>
                    <a:p>
                      <a:r>
                        <a:rPr lang="en-US" dirty="0"/>
                        <a:t>56</a:t>
                      </a:r>
                    </a:p>
                  </a:txBody>
                  <a:tcPr/>
                </a:tc>
                <a:tc>
                  <a:txBody>
                    <a:bodyPr/>
                    <a:lstStyle/>
                    <a:p>
                      <a:r>
                        <a:rPr lang="en-US" dirty="0"/>
                        <a:t>77005</a:t>
                      </a:r>
                    </a:p>
                  </a:txBody>
                  <a:tcPr/>
                </a:tc>
                <a:tc>
                  <a:txBody>
                    <a:bodyPr/>
                    <a:lstStyle/>
                    <a:p>
                      <a:r>
                        <a:rPr lang="en-US" dirty="0"/>
                        <a:t>Female</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Bob</a:t>
                      </a:r>
                    </a:p>
                  </a:txBody>
                  <a:tcPr/>
                </a:tc>
                <a:tc>
                  <a:txBody>
                    <a:bodyPr/>
                    <a:lstStyle/>
                    <a:p>
                      <a:r>
                        <a:rPr lang="en-US" dirty="0"/>
                        <a:t>32</a:t>
                      </a:r>
                    </a:p>
                  </a:txBody>
                  <a:tcPr/>
                </a:tc>
                <a:tc>
                  <a:txBody>
                    <a:bodyPr/>
                    <a:lstStyle/>
                    <a:p>
                      <a:r>
                        <a:rPr lang="en-US" dirty="0"/>
                        <a:t>77005</a:t>
                      </a:r>
                    </a:p>
                  </a:txBody>
                  <a:tcPr/>
                </a:tc>
                <a:tc>
                  <a:txBody>
                    <a:bodyPr/>
                    <a:lstStyle/>
                    <a:p>
                      <a:r>
                        <a:rPr lang="en-US" dirty="0"/>
                        <a:t>Male</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Carol</a:t>
                      </a:r>
                    </a:p>
                  </a:txBody>
                  <a:tcPr/>
                </a:tc>
                <a:tc>
                  <a:txBody>
                    <a:bodyPr/>
                    <a:lstStyle/>
                    <a:p>
                      <a:r>
                        <a:rPr lang="en-US" dirty="0"/>
                        <a:t>71</a:t>
                      </a:r>
                    </a:p>
                  </a:txBody>
                  <a:tcPr/>
                </a:tc>
                <a:tc>
                  <a:txBody>
                    <a:bodyPr/>
                    <a:lstStyle/>
                    <a:p>
                      <a:r>
                        <a:rPr lang="en-US" dirty="0"/>
                        <a:t>77005</a:t>
                      </a:r>
                    </a:p>
                  </a:txBody>
                  <a:tcPr/>
                </a:tc>
                <a:tc>
                  <a:txBody>
                    <a:bodyPr/>
                    <a:lstStyle/>
                    <a:p>
                      <a:r>
                        <a:rPr lang="en-US" dirty="0"/>
                        <a:t>Female</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Dale</a:t>
                      </a:r>
                    </a:p>
                  </a:txBody>
                  <a:tcPr/>
                </a:tc>
                <a:tc>
                  <a:txBody>
                    <a:bodyPr/>
                    <a:lstStyle/>
                    <a:p>
                      <a:r>
                        <a:rPr lang="en-US" dirty="0"/>
                        <a:t>44</a:t>
                      </a:r>
                    </a:p>
                  </a:txBody>
                  <a:tcPr/>
                </a:tc>
                <a:tc>
                  <a:txBody>
                    <a:bodyPr/>
                    <a:lstStyle/>
                    <a:p>
                      <a:r>
                        <a:rPr lang="en-US" dirty="0"/>
                        <a:t>77005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Erin</a:t>
                      </a:r>
                    </a:p>
                  </a:txBody>
                  <a:tcPr/>
                </a:tc>
                <a:tc>
                  <a:txBody>
                    <a:bodyPr/>
                    <a:lstStyle/>
                    <a:p>
                      <a:r>
                        <a:rPr lang="en-US" dirty="0"/>
                        <a:t>25</a:t>
                      </a:r>
                    </a:p>
                  </a:txBody>
                  <a:tcPr/>
                </a:tc>
                <a:tc>
                  <a:txBody>
                    <a:bodyPr/>
                    <a:lstStyle/>
                    <a:p>
                      <a:r>
                        <a:rPr lang="en-US" dirty="0"/>
                        <a:t>77005</a:t>
                      </a:r>
                    </a:p>
                  </a:txBody>
                  <a:tcPr/>
                </a:tc>
                <a:tc>
                  <a:txBody>
                    <a:bodyPr/>
                    <a:lstStyle/>
                    <a:p>
                      <a:r>
                        <a:rPr lang="en-US" dirty="0"/>
                        <a:t>Female</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Fred</a:t>
                      </a:r>
                    </a:p>
                  </a:txBody>
                  <a:tcPr/>
                </a:tc>
                <a:tc>
                  <a:txBody>
                    <a:bodyPr/>
                    <a:lstStyle/>
                    <a:p>
                      <a:r>
                        <a:rPr lang="en-US" dirty="0"/>
                        <a:t>61</a:t>
                      </a:r>
                    </a:p>
                  </a:txBody>
                  <a:tcPr/>
                </a:tc>
                <a:tc>
                  <a:txBody>
                    <a:bodyPr/>
                    <a:lstStyle/>
                    <a:p>
                      <a:r>
                        <a:rPr lang="en-US" dirty="0"/>
                        <a:t>77005</a:t>
                      </a:r>
                    </a:p>
                  </a:txBody>
                  <a:tcPr/>
                </a:tc>
                <a:tc>
                  <a:txBody>
                    <a:bodyPr/>
                    <a:lstStyle/>
                    <a:p>
                      <a:r>
                        <a:rPr lang="en-US" dirty="0"/>
                        <a:t>Male</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76770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9F4D1B-06A2-0566-29C9-F32D52DCF01A}"/>
              </a:ext>
            </a:extLst>
          </p:cNvPr>
          <p:cNvPicPr>
            <a:picLocks noChangeAspect="1"/>
          </p:cNvPicPr>
          <p:nvPr/>
        </p:nvPicPr>
        <p:blipFill>
          <a:blip r:embed="rId3"/>
          <a:stretch>
            <a:fillRect/>
          </a:stretch>
        </p:blipFill>
        <p:spPr>
          <a:xfrm>
            <a:off x="0" y="58637"/>
            <a:ext cx="12192000" cy="6740726"/>
          </a:xfrm>
          <a:prstGeom prst="rect">
            <a:avLst/>
          </a:prstGeom>
        </p:spPr>
      </p:pic>
      <p:sp>
        <p:nvSpPr>
          <p:cNvPr id="2" name="Rectangle 1">
            <a:extLst>
              <a:ext uri="{FF2B5EF4-FFF2-40B4-BE49-F238E27FC236}">
                <a16:creationId xmlns:a16="http://schemas.microsoft.com/office/drawing/2014/main" id="{5FC1179E-9AE9-3998-7565-A2B45CF4D5D6}"/>
              </a:ext>
            </a:extLst>
          </p:cNvPr>
          <p:cNvSpPr/>
          <p:nvPr/>
        </p:nvSpPr>
        <p:spPr>
          <a:xfrm>
            <a:off x="1205802" y="4250452"/>
            <a:ext cx="9808866" cy="381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2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Class Motivation</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Data Science is highly interdisciplinary and highly evolving</a:t>
            </a:r>
          </a:p>
          <a:p>
            <a:endParaRPr lang="en-US" dirty="0"/>
          </a:p>
          <a:p>
            <a:endParaRPr lang="en-US" dirty="0"/>
          </a:p>
          <a:p>
            <a:endParaRPr lang="en-US" dirty="0"/>
          </a:p>
          <a:p>
            <a:r>
              <a:rPr lang="en-US" dirty="0"/>
              <a:t>Many techniques are not covered in traditional CS classes</a:t>
            </a:r>
          </a:p>
        </p:txBody>
      </p:sp>
    </p:spTree>
    <p:extLst>
      <p:ext uri="{BB962C8B-B14F-4D97-AF65-F5344CB8AC3E}">
        <p14:creationId xmlns:p14="http://schemas.microsoft.com/office/powerpoint/2010/main" val="3698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Modern Algorithms for Data Science</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Algorithms for data science</a:t>
            </a:r>
          </a:p>
          <a:p>
            <a:endParaRPr lang="en-US" dirty="0"/>
          </a:p>
          <a:p>
            <a:r>
              <a:rPr lang="en-US" dirty="0"/>
              <a:t>Sublinear algorithms</a:t>
            </a:r>
          </a:p>
          <a:p>
            <a:endParaRPr lang="en-US" dirty="0"/>
          </a:p>
          <a:p>
            <a:r>
              <a:rPr lang="en-US" dirty="0"/>
              <a:t>Models of computation for big data</a:t>
            </a:r>
          </a:p>
          <a:p>
            <a:endParaRPr lang="en-US" dirty="0"/>
          </a:p>
          <a:p>
            <a:r>
              <a:rPr lang="en-US" dirty="0"/>
              <a:t>Differential privacy</a:t>
            </a:r>
          </a:p>
          <a:p>
            <a:endParaRPr lang="en-US" dirty="0"/>
          </a:p>
          <a:p>
            <a:endParaRPr lang="en-US" dirty="0"/>
          </a:p>
        </p:txBody>
      </p:sp>
    </p:spTree>
    <p:extLst>
      <p:ext uri="{BB962C8B-B14F-4D97-AF65-F5344CB8AC3E}">
        <p14:creationId xmlns:p14="http://schemas.microsoft.com/office/powerpoint/2010/main" val="39638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Logistics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HRBB 126, MWF, 1:50-2:40 pm CT</a:t>
            </a:r>
          </a:p>
          <a:p>
            <a:endParaRPr lang="en-US" dirty="0"/>
          </a:p>
          <a:p>
            <a:endParaRPr lang="en-US" dirty="0"/>
          </a:p>
          <a:p>
            <a:r>
              <a:rPr lang="en-US" dirty="0"/>
              <a:t>Office Hours: PETR 424, 3 pm CT on Wednesdays</a:t>
            </a:r>
          </a:p>
          <a:p>
            <a:endParaRPr lang="en-US" dirty="0"/>
          </a:p>
          <a:p>
            <a:endParaRPr lang="en-US" dirty="0"/>
          </a:p>
          <a:p>
            <a:r>
              <a:rPr lang="en-US" dirty="0"/>
              <a:t>Course materials: https://samsonzhou.github.io/csce689-2023</a:t>
            </a:r>
          </a:p>
        </p:txBody>
      </p:sp>
    </p:spTree>
    <p:extLst>
      <p:ext uri="{BB962C8B-B14F-4D97-AF65-F5344CB8AC3E}">
        <p14:creationId xmlns:p14="http://schemas.microsoft.com/office/powerpoint/2010/main" val="1253340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Primary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a:t>
            </a:r>
          </a:p>
          <a:p>
            <a:endParaRPr lang="en-US" dirty="0"/>
          </a:p>
          <a:p>
            <a:r>
              <a:rPr lang="en-US" dirty="0"/>
              <a:t>Work in various big data models of computation, leading toward the final project</a:t>
            </a:r>
          </a:p>
          <a:p>
            <a:endParaRPr lang="en-US" dirty="0"/>
          </a:p>
          <a:p>
            <a:r>
              <a:rPr lang="en-US" dirty="0"/>
              <a:t>Understand the fundamentals of private data analysis</a:t>
            </a:r>
          </a:p>
          <a:p>
            <a:endParaRPr lang="en-US" dirty="0"/>
          </a:p>
          <a:p>
            <a:r>
              <a:rPr lang="en-US" dirty="0"/>
              <a:t>Demonstrate awareness of common algorithmic techniques, through scribe notes</a:t>
            </a:r>
          </a:p>
        </p:txBody>
      </p:sp>
    </p:spTree>
    <p:extLst>
      <p:ext uri="{BB962C8B-B14F-4D97-AF65-F5344CB8AC3E}">
        <p14:creationId xmlns:p14="http://schemas.microsoft.com/office/powerpoint/2010/main" val="406466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C3CB19-9FD2-0577-7FA3-8608754B5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
        <p:nvSpPr>
          <p:cNvPr id="2" name="TextBox 1">
            <a:extLst>
              <a:ext uri="{FF2B5EF4-FFF2-40B4-BE49-F238E27FC236}">
                <a16:creationId xmlns:a16="http://schemas.microsoft.com/office/drawing/2014/main" id="{C70FF993-7AE5-B39F-3EDF-28F08BBCAAD6}"/>
              </a:ext>
            </a:extLst>
          </p:cNvPr>
          <p:cNvSpPr txBox="1"/>
          <p:nvPr/>
        </p:nvSpPr>
        <p:spPr>
          <a:xfrm>
            <a:off x="7291327" y="584358"/>
            <a:ext cx="4489562" cy="769441"/>
          </a:xfrm>
          <a:prstGeom prst="rect">
            <a:avLst/>
          </a:prstGeom>
          <a:noFill/>
        </p:spPr>
        <p:txBody>
          <a:bodyPr wrap="none" rtlCol="0">
            <a:spAutoFit/>
          </a:bodyPr>
          <a:lstStyle/>
          <a:p>
            <a:r>
              <a:rPr lang="en-US" sz="4400" dirty="0">
                <a:solidFill>
                  <a:schemeClr val="bg1"/>
                </a:solidFill>
                <a:latin typeface="+mj-lt"/>
              </a:rPr>
              <a:t>Why Data Science?</a:t>
            </a:r>
          </a:p>
        </p:txBody>
      </p:sp>
    </p:spTree>
    <p:extLst>
      <p:ext uri="{BB962C8B-B14F-4D97-AF65-F5344CB8AC3E}">
        <p14:creationId xmlns:p14="http://schemas.microsoft.com/office/powerpoint/2010/main" val="61259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Secondary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 </a:t>
            </a:r>
            <a:r>
              <a:rPr lang="en-US" dirty="0">
                <a:solidFill>
                  <a:srgbClr val="FF0000"/>
                </a:solidFill>
              </a:rPr>
              <a:t>(practice reading and presenting technical papers)</a:t>
            </a:r>
            <a:endParaRPr lang="en-US" dirty="0"/>
          </a:p>
          <a:p>
            <a:r>
              <a:rPr lang="en-US" dirty="0"/>
              <a:t>Work in various big data models of computation, leading toward the final project </a:t>
            </a:r>
            <a:r>
              <a:rPr lang="en-US" dirty="0">
                <a:solidFill>
                  <a:srgbClr val="FF0000"/>
                </a:solidFill>
              </a:rPr>
              <a:t>(practice thinking about research!)</a:t>
            </a:r>
            <a:endParaRPr lang="en-US" dirty="0"/>
          </a:p>
          <a:p>
            <a:endParaRPr lang="en-US" dirty="0"/>
          </a:p>
          <a:p>
            <a:r>
              <a:rPr lang="en-US" dirty="0"/>
              <a:t>Understand the fundamentals of private data analysis</a:t>
            </a:r>
          </a:p>
          <a:p>
            <a:endParaRPr lang="en-US" dirty="0"/>
          </a:p>
          <a:p>
            <a:r>
              <a:rPr lang="en-US" dirty="0"/>
              <a:t>Demonstrate awareness of common algorithmic techniques, through scribe notes </a:t>
            </a:r>
            <a:r>
              <a:rPr lang="en-US" dirty="0">
                <a:solidFill>
                  <a:srgbClr val="FF0000"/>
                </a:solidFill>
              </a:rPr>
              <a:t>(familiarity with LaTeX)</a:t>
            </a:r>
          </a:p>
        </p:txBody>
      </p:sp>
    </p:spTree>
    <p:extLst>
      <p:ext uri="{BB962C8B-B14F-4D97-AF65-F5344CB8AC3E}">
        <p14:creationId xmlns:p14="http://schemas.microsoft.com/office/powerpoint/2010/main" val="385595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Grading</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LaTeX summary of lectures 20%</a:t>
            </a:r>
          </a:p>
          <a:p>
            <a:endParaRPr lang="en-US" dirty="0"/>
          </a:p>
          <a:p>
            <a:endParaRPr lang="en-US" dirty="0"/>
          </a:p>
          <a:p>
            <a:r>
              <a:rPr lang="en-US" dirty="0"/>
              <a:t>Midterm presentation 35%</a:t>
            </a:r>
          </a:p>
          <a:p>
            <a:endParaRPr lang="en-US" dirty="0"/>
          </a:p>
          <a:p>
            <a:endParaRPr lang="en-US" dirty="0"/>
          </a:p>
          <a:p>
            <a:r>
              <a:rPr lang="en-US" dirty="0"/>
              <a:t>Final project 45% </a:t>
            </a:r>
          </a:p>
          <a:p>
            <a:endParaRPr lang="en-US" dirty="0"/>
          </a:p>
        </p:txBody>
      </p:sp>
    </p:spTree>
    <p:extLst>
      <p:ext uri="{BB962C8B-B14F-4D97-AF65-F5344CB8AC3E}">
        <p14:creationId xmlns:p14="http://schemas.microsoft.com/office/powerpoint/2010/main" val="314826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Related Coursework</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CSCE 689: Special Topics on Algorithms for Big Data</a:t>
            </a:r>
          </a:p>
          <a:p>
            <a:r>
              <a:rPr lang="en-US" dirty="0"/>
              <a:t>Taught by Professor Crawford</a:t>
            </a:r>
          </a:p>
          <a:p>
            <a:r>
              <a:rPr lang="en-US" dirty="0"/>
              <a:t>MWF 10:20-11:00 am, HRBB 126</a:t>
            </a:r>
          </a:p>
          <a:p>
            <a:endParaRPr lang="en-US" dirty="0"/>
          </a:p>
          <a:p>
            <a:r>
              <a:rPr lang="en-US" dirty="0"/>
              <a:t>Topics:</a:t>
            </a:r>
          </a:p>
          <a:p>
            <a:pPr lvl="1"/>
            <a:r>
              <a:rPr lang="en-US" dirty="0"/>
              <a:t>Streaming algorithms</a:t>
            </a:r>
          </a:p>
          <a:p>
            <a:pPr lvl="1"/>
            <a:r>
              <a:rPr lang="en-US" dirty="0"/>
              <a:t>Parallel algorithms</a:t>
            </a:r>
          </a:p>
          <a:p>
            <a:pPr lvl="1"/>
            <a:r>
              <a:rPr lang="en-US" dirty="0"/>
              <a:t>Sublinear time algorithms</a:t>
            </a:r>
          </a:p>
          <a:p>
            <a:pPr lvl="1"/>
            <a:r>
              <a:rPr lang="en-US" dirty="0"/>
              <a:t>Sketching algorithms</a:t>
            </a:r>
          </a:p>
        </p:txBody>
      </p:sp>
      <p:pic>
        <p:nvPicPr>
          <p:cNvPr id="5" name="Picture 4">
            <a:extLst>
              <a:ext uri="{FF2B5EF4-FFF2-40B4-BE49-F238E27FC236}">
                <a16:creationId xmlns:a16="http://schemas.microsoft.com/office/drawing/2014/main" id="{EA7E5229-A9B5-E9CA-BEA2-B2ED527D5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16" y="2998788"/>
            <a:ext cx="2175353" cy="3178175"/>
          </a:xfrm>
          <a:prstGeom prst="rect">
            <a:avLst/>
          </a:prstGeom>
        </p:spPr>
      </p:pic>
    </p:spTree>
    <p:extLst>
      <p:ext uri="{BB962C8B-B14F-4D97-AF65-F5344CB8AC3E}">
        <p14:creationId xmlns:p14="http://schemas.microsoft.com/office/powerpoint/2010/main" val="28304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Useful Background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Big Oh notation, e.g., </a:t>
                </a:r>
                <a14:m>
                  <m:oMath xmlns:m="http://schemas.openxmlformats.org/officeDocument/2006/math">
                    <m:r>
                      <a:rPr lang="en-US" b="0" i="1" dirty="0" smtClean="0">
                        <a:solidFill>
                          <a:srgbClr val="C00000"/>
                        </a:solidFill>
                        <a:latin typeface="Cambria Math" panose="02040503050406030204" pitchFamily="18" charset="0"/>
                      </a:rPr>
                      <m:t>𝑂</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10</m:t>
                            </m:r>
                          </m:sup>
                        </m:sSup>
                      </m:fName>
                      <m:e>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e>
                    </m:func>
                  </m:oMath>
                </a14:m>
                <a:r>
                  <a:rPr lang="en-US" dirty="0"/>
                  <a:t>, </a:t>
                </a:r>
                <a14:m>
                  <m:oMath xmlns:m="http://schemas.openxmlformats.org/officeDocument/2006/math">
                    <m:r>
                      <a:rPr lang="en-US" i="1" dirty="0" smtClean="0">
                        <a:solidFill>
                          <a:srgbClr val="C00000"/>
                        </a:solidFill>
                        <a:latin typeface="Cambria Math" panose="02040503050406030204" pitchFamily="18" charset="0"/>
                      </a:rPr>
                      <m:t>𝑂</m:t>
                    </m:r>
                    <m:d>
                      <m:dPr>
                        <m:ctrlPr>
                          <a:rPr lang="en-US" i="1" dirty="0" smtClean="0">
                            <a:solidFill>
                              <a:srgbClr val="C00000"/>
                            </a:solidFill>
                            <a:latin typeface="Cambria Math" panose="02040503050406030204" pitchFamily="18" charset="0"/>
                          </a:rPr>
                        </m:ctrlPr>
                      </m:dPr>
                      <m:e>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e>
                    </m:d>
                  </m:oMath>
                </a14:m>
                <a:r>
                  <a:rPr lang="en-US" dirty="0"/>
                  <a:t>, </a:t>
                </a:r>
                <a14:m>
                  <m:oMath xmlns:m="http://schemas.openxmlformats.org/officeDocument/2006/math">
                    <m:r>
                      <a:rPr lang="en-US" i="1" dirty="0">
                        <a:solidFill>
                          <a:srgbClr val="C00000"/>
                        </a:solidFill>
                        <a:latin typeface="Cambria Math" panose="02040503050406030204" pitchFamily="18" charset="0"/>
                      </a:rPr>
                      <m:t>𝑂</m:t>
                    </m:r>
                    <m:r>
                      <a:rPr lang="en-US" i="1" dirty="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2</m:t>
                        </m:r>
                      </m:sup>
                    </m:sSup>
                    <m:r>
                      <a:rPr lang="en-US" i="1" dirty="0">
                        <a:solidFill>
                          <a:srgbClr val="C00000"/>
                        </a:solidFill>
                        <a:latin typeface="Cambria Math" panose="02040503050406030204" pitchFamily="18" charset="0"/>
                      </a:rPr>
                      <m:t>)</m:t>
                    </m:r>
                  </m:oMath>
                </a14:m>
                <a:endParaRPr lang="en-US" dirty="0"/>
              </a:p>
              <a:p>
                <a:endParaRPr lang="en-US" dirty="0"/>
              </a:p>
              <a:p>
                <a:endParaRPr lang="en-US" dirty="0"/>
              </a:p>
              <a:p>
                <a:r>
                  <a:rPr lang="en-US" dirty="0"/>
                  <a:t>Reductions, e.g., NP-hardness</a:t>
                </a:r>
              </a:p>
              <a:p>
                <a:endParaRPr lang="en-US" dirty="0"/>
              </a:p>
              <a:p>
                <a:endParaRPr lang="en-US" dirty="0"/>
              </a:p>
              <a:p>
                <a:r>
                  <a:rPr lang="en-US" dirty="0"/>
                  <a:t>Mathematical maturity, exposure to reading and writing proofs</a:t>
                </a:r>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388531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a:xfrm>
            <a:off x="1506775" y="2200687"/>
            <a:ext cx="8173825" cy="2550500"/>
          </a:xfrm>
        </p:spPr>
        <p:txBody>
          <a:bodyPr>
            <a:normAutofit/>
          </a:bodyPr>
          <a:lstStyle/>
          <a:p>
            <a:pPr algn="ctr"/>
            <a:r>
              <a:rPr lang="en-US" sz="5400" dirty="0">
                <a:solidFill>
                  <a:srgbClr val="C00000"/>
                </a:solidFill>
              </a:rPr>
              <a:t>Questions?</a:t>
            </a:r>
          </a:p>
        </p:txBody>
      </p:sp>
    </p:spTree>
    <p:extLst>
      <p:ext uri="{BB962C8B-B14F-4D97-AF65-F5344CB8AC3E}">
        <p14:creationId xmlns:p14="http://schemas.microsoft.com/office/powerpoint/2010/main" val="417036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Probability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a:t>
                </a:r>
              </a:p>
              <a:p>
                <a:endParaRPr lang="en-US" dirty="0"/>
              </a:p>
              <a:p>
                <a:r>
                  <a:rPr lang="en-US" dirty="0"/>
                  <a:t>Sample space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Set of possible values (discrete/continuous, finite/infinite)</a:t>
                </a:r>
              </a:p>
              <a:p>
                <a:endParaRPr lang="en-US" dirty="0"/>
              </a:p>
              <a:p>
                <a:r>
                  <a:rPr lang="en-US" dirty="0"/>
                  <a:t>Probability: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oMath>
                </a14:m>
                <a:r>
                  <a:rPr lang="en-US" dirty="0"/>
                  <a:t> represents the probability that the 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 achieves value </a:t>
                </a:r>
                <a14:m>
                  <m:oMath xmlns:m="http://schemas.openxmlformats.org/officeDocument/2006/math">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Ω</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4255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Joint and Conditional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Joint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oMath>
                </a14:m>
                <a:r>
                  <a:rPr lang="en-US" dirty="0"/>
                  <a:t> is the probability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 values </a:t>
                </a:r>
                <a14:m>
                  <m:oMath xmlns:m="http://schemas.openxmlformats.org/officeDocument/2006/math">
                    <m:r>
                      <a:rPr lang="en-US" b="0" i="1" dirty="0" smtClean="0">
                        <a:solidFill>
                          <a:srgbClr val="C00000"/>
                        </a:solidFill>
                        <a:latin typeface="Cambria Math" panose="02040503050406030204" pitchFamily="18" charset="0"/>
                      </a:rPr>
                      <m:t>𝑥</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𝑦</m:t>
                    </m:r>
                  </m:oMath>
                </a14:m>
                <a:r>
                  <a:rPr lang="en-US" dirty="0"/>
                  <a:t> respectively</a:t>
                </a:r>
              </a:p>
              <a:p>
                <a:endParaRPr lang="en-US" dirty="0"/>
              </a:p>
              <a:p>
                <a:r>
                  <a:rPr lang="en-US" dirty="0"/>
                  <a:t>Conditional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is the probability that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oMath>
                </a14:m>
                <a:r>
                  <a:rPr lang="en-US" dirty="0"/>
                  <a:t>when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𝑦</m:t>
                    </m:r>
                  </m:oMath>
                </a14:m>
                <a:endParaRPr lang="en-US" dirty="0"/>
              </a:p>
              <a:p>
                <a:endParaRPr lang="en-US" dirty="0"/>
              </a:p>
              <a:p>
                <a:endParaRPr lang="en-US" dirty="0"/>
              </a:p>
              <a:p>
                <a:endParaRPr lang="en-US" dirty="0"/>
              </a:p>
              <a:p>
                <a:r>
                  <a:rPr lang="en-US" dirty="0"/>
                  <a:t>Marginal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1" dirty="0" smtClean="0">
                        <a:solidFill>
                          <a:srgbClr val="C00000"/>
                        </a:solidFill>
                        <a:latin typeface="Cambria Math" panose="02040503050406030204" pitchFamily="18" charset="0"/>
                      </a:rPr>
                      <m:t>=</m:t>
                    </m:r>
                    <m:nary>
                      <m:naryPr>
                        <m:chr m:val="∑"/>
                        <m:supHide m:val="on"/>
                        <m:ctrlPr>
                          <a:rPr lang="en-US" b="0" i="1" dirty="0" smtClean="0">
                            <a:solidFill>
                              <a:srgbClr val="C00000"/>
                            </a:solidFill>
                            <a:latin typeface="Cambria Math" panose="02040503050406030204" pitchFamily="18" charset="0"/>
                          </a:rPr>
                        </m:ctrlPr>
                      </m:naryPr>
                      <m:sub>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sub>
                      <m:sup/>
                      <m:e>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3048000" y="4275275"/>
                <a:ext cx="6096000" cy="10030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 </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num>
                        <m:den>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den>
                      </m:f>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3048000" y="4275275"/>
                <a:ext cx="6096000" cy="10030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467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Random variables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are independent if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for all possible outcomes </a:t>
                </a:r>
                <a14:m>
                  <m:oMath xmlns:m="http://schemas.openxmlformats.org/officeDocument/2006/math">
                    <m:r>
                      <a:rPr lang="en-US" i="1" dirty="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𝑋</m:t>
                        </m:r>
                      </m:sub>
                    </m:sSub>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53756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0"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60D536-6A30-8D8C-F02B-1C90B3D8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28043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DO NOT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C073AF7-2B85-73AC-D3AA-FF4EDF0F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36059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D4B894-1742-06F8-403D-6C06D214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141"/>
            <a:ext cx="12192000" cy="6345717"/>
          </a:xfrm>
          <a:prstGeom prst="rect">
            <a:avLst/>
          </a:prstGeom>
        </p:spPr>
      </p:pic>
    </p:spTree>
    <p:extLst>
      <p:ext uri="{BB962C8B-B14F-4D97-AF65-F5344CB8AC3E}">
        <p14:creationId xmlns:p14="http://schemas.microsoft.com/office/powerpoint/2010/main" val="187194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be a set of events that occur with probability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The probability that </a:t>
                </a:r>
                <a:r>
                  <a:rPr lang="en-US" dirty="0">
                    <a:solidFill>
                      <a:srgbClr val="FF0000"/>
                    </a:solidFill>
                  </a:rPr>
                  <a:t>at least 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occurs is at most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Implication: the probability that </a:t>
                </a:r>
                <a:r>
                  <a:rPr lang="en-US" dirty="0">
                    <a:solidFill>
                      <a:srgbClr val="FF0000"/>
                    </a:solidFill>
                  </a:rPr>
                  <a:t>NONE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 is at least </a:t>
                </a:r>
                <a14:m>
                  <m:oMath xmlns:m="http://schemas.openxmlformats.org/officeDocument/2006/math">
                    <m:r>
                      <a:rPr lang="en-US" b="0" i="0" dirty="0" smtClean="0">
                        <a:solidFill>
                          <a:srgbClr val="C00000"/>
                        </a:solidFill>
                        <a:latin typeface="Cambria Math" panose="02040503050406030204" pitchFamily="18" charset="0"/>
                      </a:rPr>
                      <m:t>1−(</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r>
                      <a:rPr lang="en-US" b="0" i="1" dirty="0" smtClean="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22"/>
                </a:stretch>
              </a:blipFill>
            </p:spPr>
            <p:txBody>
              <a:bodyPr/>
              <a:lstStyle/>
              <a:p>
                <a:r>
                  <a:rPr lang="en-US">
                    <a:noFill/>
                  </a:rPr>
                  <a:t> </a:t>
                </a:r>
              </a:p>
            </p:txBody>
          </p:sp>
        </mc:Fallback>
      </mc:AlternateContent>
    </p:spTree>
    <p:extLst>
      <p:ext uri="{BB962C8B-B14F-4D97-AF65-F5344CB8AC3E}">
        <p14:creationId xmlns:p14="http://schemas.microsoft.com/office/powerpoint/2010/main" val="4253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14:m>
                  <m:oMath xmlns:m="http://schemas.openxmlformats.org/officeDocument/2006/math">
                    <m:r>
                      <m:rPr>
                        <m:sty m:val="p"/>
                      </m:rPr>
                      <a:rPr lang="en-US" i="0" dirty="0" smtClean="0">
                        <a:solidFill>
                          <a:srgbClr val="C00000"/>
                        </a:solidFill>
                        <a:latin typeface="Cambria Math" panose="02040503050406030204" pitchFamily="18" charset="0"/>
                      </a:rPr>
                      <m:t>P</m:t>
                    </m:r>
                    <m:r>
                      <m:rPr>
                        <m:sty m:val="p"/>
                      </m:rPr>
                      <a:rPr lang="en-US" b="0" i="0" dirty="0" smtClean="0">
                        <a:solidFill>
                          <a:srgbClr val="C00000"/>
                        </a:solidFill>
                        <a:latin typeface="Cambria Math" panose="02040503050406030204" pitchFamily="18" charset="0"/>
                      </a:rPr>
                      <m:t>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𝐵</m:t>
                        </m:r>
                      </m:e>
                    </m:d>
                  </m:oMath>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Proof by induction</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14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792D1D1F-E6E0-2CDE-BF82-527721A15D41}"/>
                  </a:ext>
                </a:extLst>
              </p:cNvPr>
              <p:cNvSpPr/>
              <p:nvPr/>
            </p:nvSpPr>
            <p:spPr>
              <a:xfrm>
                <a:off x="2755769" y="2466909"/>
                <a:ext cx="3063712" cy="2956725"/>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𝐴</m:t>
                      </m:r>
                    </m:oMath>
                  </m:oMathPara>
                </a14:m>
                <a:endParaRPr lang="en-US" sz="3200" dirty="0">
                  <a:solidFill>
                    <a:schemeClr val="tx1"/>
                  </a:solidFill>
                </a:endParaRPr>
              </a:p>
            </p:txBody>
          </p:sp>
        </mc:Choice>
        <mc:Fallback xmlns="">
          <p:sp>
            <p:nvSpPr>
              <p:cNvPr id="4" name="Oval 3">
                <a:extLst>
                  <a:ext uri="{FF2B5EF4-FFF2-40B4-BE49-F238E27FC236}">
                    <a16:creationId xmlns:a16="http://schemas.microsoft.com/office/drawing/2014/main" id="{792D1D1F-E6E0-2CDE-BF82-527721A15D41}"/>
                  </a:ext>
                </a:extLst>
              </p:cNvPr>
              <p:cNvSpPr>
                <a:spLocks noRot="1" noChangeAspect="1" noMove="1" noResize="1" noEditPoints="1" noAdjustHandles="1" noChangeArrowheads="1" noChangeShapeType="1" noTextEdit="1"/>
              </p:cNvSpPr>
              <p:nvPr/>
            </p:nvSpPr>
            <p:spPr>
              <a:xfrm>
                <a:off x="2755769" y="2466909"/>
                <a:ext cx="3063712" cy="2956725"/>
              </a:xfrm>
              <a:prstGeom prst="ellipse">
                <a:avLst/>
              </a:prstGeom>
              <a:blipFill>
                <a:blip r:embed="rId3"/>
                <a:stretch>
                  <a:fillRect/>
                </a:stretch>
              </a:blipFill>
              <a:ln w="28575">
                <a:solidFill>
                  <a:srgbClr val="0070C0"/>
                </a:solidFill>
              </a:ln>
            </p:spPr>
            <p:txBody>
              <a:bodyPr/>
              <a:lstStyle/>
              <a:p>
                <a:r>
                  <a:rPr lang="en-US">
                    <a:noFill/>
                  </a:rPr>
                  <a:t> </a:t>
                </a:r>
              </a:p>
            </p:txBody>
          </p:sp>
        </mc:Fallback>
      </mc:AlternateContent>
      <p:sp>
        <p:nvSpPr>
          <p:cNvPr id="5" name="Oval 4">
            <a:extLst>
              <a:ext uri="{FF2B5EF4-FFF2-40B4-BE49-F238E27FC236}">
                <a16:creationId xmlns:a16="http://schemas.microsoft.com/office/drawing/2014/main" id="{0A0277ED-91DB-7871-42BA-3C70451EDD8E}"/>
              </a:ext>
            </a:extLst>
          </p:cNvPr>
          <p:cNvSpPr/>
          <p:nvPr/>
        </p:nvSpPr>
        <p:spPr>
          <a:xfrm>
            <a:off x="4564144" y="2466909"/>
            <a:ext cx="3063711" cy="2956725"/>
          </a:xfrm>
          <a:prstGeom prst="ellipse">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88EC87-2BC7-81C9-A69D-324EDF20820A}"/>
                  </a:ext>
                </a:extLst>
              </p:cNvPr>
              <p:cNvSpPr txBox="1"/>
              <p:nvPr/>
            </p:nvSpPr>
            <p:spPr>
              <a:xfrm>
                <a:off x="5438483" y="3682195"/>
                <a:ext cx="20079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𝐵</m:t>
                      </m:r>
                    </m:oMath>
                  </m:oMathPara>
                </a14:m>
                <a:endParaRPr lang="en-US" sz="3200" dirty="0">
                  <a:solidFill>
                    <a:schemeClr val="tx1"/>
                  </a:solidFill>
                </a:endParaRPr>
              </a:p>
            </p:txBody>
          </p:sp>
        </mc:Choice>
        <mc:Fallback xmlns="">
          <p:sp>
            <p:nvSpPr>
              <p:cNvPr id="7" name="TextBox 6">
                <a:extLst>
                  <a:ext uri="{FF2B5EF4-FFF2-40B4-BE49-F238E27FC236}">
                    <a16:creationId xmlns:a16="http://schemas.microsoft.com/office/drawing/2014/main" id="{9D88EC87-2BC7-81C9-A69D-324EDF20820A}"/>
                  </a:ext>
                </a:extLst>
              </p:cNvPr>
              <p:cNvSpPr txBox="1">
                <a:spLocks noRot="1" noChangeAspect="1" noMove="1" noResize="1" noEditPoints="1" noAdjustHandles="1" noChangeArrowheads="1" noChangeShapeType="1" noTextEdit="1"/>
              </p:cNvSpPr>
              <p:nvPr/>
            </p:nvSpPr>
            <p:spPr>
              <a:xfrm>
                <a:off x="5438483" y="3682195"/>
                <a:ext cx="20079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6DAD7F-4C34-EAAB-EF38-7D2B03E5C3DD}"/>
                  </a:ext>
                </a:extLst>
              </p:cNvPr>
              <p:cNvSpPr txBox="1"/>
              <p:nvPr/>
            </p:nvSpPr>
            <p:spPr>
              <a:xfrm>
                <a:off x="2111604" y="3743749"/>
                <a:ext cx="60944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𝐴</m:t>
                      </m:r>
                      <m:r>
                        <a:rPr lang="en-US" sz="2400" b="0" i="1" dirty="0" smtClean="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536DAD7F-4C34-EAAB-EF38-7D2B03E5C3DD}"/>
                  </a:ext>
                </a:extLst>
              </p:cNvPr>
              <p:cNvSpPr txBox="1">
                <a:spLocks noRot="1" noChangeAspect="1" noMove="1" noResize="1" noEditPoints="1" noAdjustHandles="1" noChangeArrowheads="1" noChangeShapeType="1" noTextEdit="1"/>
              </p:cNvSpPr>
              <p:nvPr/>
            </p:nvSpPr>
            <p:spPr>
              <a:xfrm>
                <a:off x="2111604" y="3743749"/>
                <a:ext cx="6094428"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8B645B-0CE0-122D-5263-72969E106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244" y="245097"/>
            <a:ext cx="7747686" cy="6367806"/>
          </a:xfrm>
          <a:prstGeom prst="rect">
            <a:avLst/>
          </a:prstGeom>
        </p:spPr>
      </p:pic>
    </p:spTree>
    <p:extLst>
      <p:ext uri="{BB962C8B-B14F-4D97-AF65-F5344CB8AC3E}">
        <p14:creationId xmlns:p14="http://schemas.microsoft.com/office/powerpoint/2010/main" val="1580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A3F667-2BB3-655B-A889-76927392B490}"/>
              </a:ext>
            </a:extLst>
          </p:cNvPr>
          <p:cNvPicPr>
            <a:picLocks noChangeAspect="1"/>
          </p:cNvPicPr>
          <p:nvPr/>
        </p:nvPicPr>
        <p:blipFill>
          <a:blip r:embed="rId2"/>
          <a:stretch>
            <a:fillRect/>
          </a:stretch>
        </p:blipFill>
        <p:spPr>
          <a:xfrm>
            <a:off x="1240607" y="910178"/>
            <a:ext cx="9258300" cy="5848350"/>
          </a:xfrm>
          <a:prstGeom prst="rect">
            <a:avLst/>
          </a:prstGeom>
        </p:spPr>
      </p:pic>
      <p:pic>
        <p:nvPicPr>
          <p:cNvPr id="7" name="Picture 6">
            <a:extLst>
              <a:ext uri="{FF2B5EF4-FFF2-40B4-BE49-F238E27FC236}">
                <a16:creationId xmlns:a16="http://schemas.microsoft.com/office/drawing/2014/main" id="{B4815F29-9B75-DF67-931D-929A6CA8770D}"/>
              </a:ext>
            </a:extLst>
          </p:cNvPr>
          <p:cNvPicPr>
            <a:picLocks noChangeAspect="1"/>
          </p:cNvPicPr>
          <p:nvPr/>
        </p:nvPicPr>
        <p:blipFill>
          <a:blip r:embed="rId3"/>
          <a:stretch>
            <a:fillRect/>
          </a:stretch>
        </p:blipFill>
        <p:spPr>
          <a:xfrm>
            <a:off x="10725150" y="6458685"/>
            <a:ext cx="1162050" cy="200025"/>
          </a:xfrm>
          <a:prstGeom prst="rect">
            <a:avLst/>
          </a:prstGeom>
        </p:spPr>
      </p:pic>
      <p:sp>
        <p:nvSpPr>
          <p:cNvPr id="9" name="TextBox 8">
            <a:extLst>
              <a:ext uri="{FF2B5EF4-FFF2-40B4-BE49-F238E27FC236}">
                <a16:creationId xmlns:a16="http://schemas.microsoft.com/office/drawing/2014/main" id="{5E331EE7-B6CB-FD6F-A5F5-4ECB72F36A52}"/>
              </a:ext>
            </a:extLst>
          </p:cNvPr>
          <p:cNvSpPr txBox="1"/>
          <p:nvPr/>
        </p:nvSpPr>
        <p:spPr>
          <a:xfrm>
            <a:off x="1118058" y="199290"/>
            <a:ext cx="10316655" cy="769441"/>
          </a:xfrm>
          <a:prstGeom prst="rect">
            <a:avLst/>
          </a:prstGeom>
          <a:noFill/>
        </p:spPr>
        <p:txBody>
          <a:bodyPr wrap="square">
            <a:spAutoFit/>
          </a:bodyPr>
          <a:lstStyle/>
          <a:p>
            <a:r>
              <a:rPr lang="en-US" sz="4400" dirty="0">
                <a:solidFill>
                  <a:srgbClr val="C00000"/>
                </a:solidFill>
                <a:latin typeface="+mj-lt"/>
                <a:ea typeface="Calibri Light" panose="020F0302020204030204" pitchFamily="34" charset="0"/>
                <a:cs typeface="Calibri Light" panose="020F0302020204030204" pitchFamily="34" charset="0"/>
              </a:rPr>
              <a:t>Google</a:t>
            </a:r>
            <a:r>
              <a:rPr lang="en-US" sz="4400" dirty="0">
                <a:solidFill>
                  <a:srgbClr val="C00000"/>
                </a:solidFill>
                <a:latin typeface="+mj-lt"/>
              </a:rPr>
              <a:t> Ad Revenue (2001-2021, billion USD)</a:t>
            </a:r>
          </a:p>
        </p:txBody>
      </p:sp>
      <p:pic>
        <p:nvPicPr>
          <p:cNvPr id="11" name="Picture 10">
            <a:extLst>
              <a:ext uri="{FF2B5EF4-FFF2-40B4-BE49-F238E27FC236}">
                <a16:creationId xmlns:a16="http://schemas.microsoft.com/office/drawing/2014/main" id="{7B1DBDAD-2720-1124-5DD1-0E2D7B1B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897" y="1556295"/>
            <a:ext cx="3171825" cy="1438275"/>
          </a:xfrm>
          <a:prstGeom prst="rect">
            <a:avLst/>
          </a:prstGeom>
        </p:spPr>
      </p:pic>
    </p:spTree>
    <p:extLst>
      <p:ext uri="{BB962C8B-B14F-4D97-AF65-F5344CB8AC3E}">
        <p14:creationId xmlns:p14="http://schemas.microsoft.com/office/powerpoint/2010/main" val="392983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9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Wave 3">
            <a:extLst>
              <a:ext uri="{FF2B5EF4-FFF2-40B4-BE49-F238E27FC236}">
                <a16:creationId xmlns:a16="http://schemas.microsoft.com/office/drawing/2014/main" id="{8204ABD8-45FC-FC08-A2AE-3F205D1085C9}"/>
              </a:ext>
            </a:extLst>
          </p:cNvPr>
          <p:cNvSpPr/>
          <p:nvPr/>
        </p:nvSpPr>
        <p:spPr>
          <a:xfrm>
            <a:off x="1471450" y="1527142"/>
            <a:ext cx="8896414" cy="3980864"/>
          </a:xfrm>
          <a:prstGeom prst="wave">
            <a:avLst/>
          </a:prstGeom>
          <a:solidFill>
            <a:srgbClr val="7030A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How do these companies process the information to target advertisements? To predict trends? To improve their products?</a:t>
            </a:r>
          </a:p>
        </p:txBody>
      </p:sp>
    </p:spTree>
    <p:extLst>
      <p:ext uri="{BB962C8B-B14F-4D97-AF65-F5344CB8AC3E}">
        <p14:creationId xmlns:p14="http://schemas.microsoft.com/office/powerpoint/2010/main" val="78544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Evolving Demands</a:t>
            </a:r>
          </a:p>
        </p:txBody>
      </p:sp>
      <p:sp>
        <p:nvSpPr>
          <p:cNvPr id="6" name="Rectangle 5">
            <a:extLst>
              <a:ext uri="{FF2B5EF4-FFF2-40B4-BE49-F238E27FC236}">
                <a16:creationId xmlns:a16="http://schemas.microsoft.com/office/drawing/2014/main" id="{ADE29DC0-5F55-4C0F-9250-42464CEC0C31}"/>
              </a:ext>
            </a:extLst>
          </p:cNvPr>
          <p:cNvSpPr/>
          <p:nvPr/>
        </p:nvSpPr>
        <p:spPr>
          <a:xfrm>
            <a:off x="681318" y="1785331"/>
            <a:ext cx="9807387" cy="2554545"/>
          </a:xfrm>
          <a:prstGeom prst="rect">
            <a:avLst/>
          </a:prstGeom>
        </p:spPr>
        <p:txBody>
          <a:bodyPr wrap="square">
            <a:spAutoFit/>
          </a:bodyPr>
          <a:lstStyle/>
          <a:p>
            <a:pPr marL="457200" indent="-457200">
              <a:buFont typeface="Arial" panose="020B0604020202020204" pitchFamily="34" charset="0"/>
              <a:buChar char="•"/>
            </a:pPr>
            <a:r>
              <a:rPr lang="en-US" sz="3200" dirty="0"/>
              <a:t>Sublinear-time or sublinear-space algorithms</a:t>
            </a:r>
          </a:p>
          <a:p>
            <a:pPr marL="457200" indent="-457200">
              <a:buFont typeface="Arial" panose="020B0604020202020204" pitchFamily="34" charset="0"/>
              <a:buChar char="•"/>
            </a:pPr>
            <a:r>
              <a:rPr lang="en-US" sz="3200" dirty="0"/>
              <a:t>Incorporation of advice</a:t>
            </a:r>
          </a:p>
          <a:p>
            <a:pPr marL="457200" indent="-457200">
              <a:buFont typeface="Arial" panose="020B0604020202020204" pitchFamily="34" charset="0"/>
              <a:buChar char="•"/>
            </a:pPr>
            <a:r>
              <a:rPr lang="en-US" sz="3200" dirty="0"/>
              <a:t>Security and privacy</a:t>
            </a:r>
          </a:p>
          <a:p>
            <a:pPr marL="457200" indent="-457200">
              <a:buFont typeface="Arial" panose="020B0604020202020204" pitchFamily="34" charset="0"/>
              <a:buChar char="•"/>
            </a:pPr>
            <a:r>
              <a:rPr lang="en-US" sz="3200" dirty="0"/>
              <a:t>Robustness to noise or adversarial input</a:t>
            </a:r>
          </a:p>
          <a:p>
            <a:pPr marL="457200" indent="-457200">
              <a:buFont typeface="Arial" panose="020B0604020202020204" pitchFamily="34" charset="0"/>
              <a:buChar char="•"/>
            </a:pPr>
            <a:r>
              <a:rPr lang="en-US" sz="3200" dirty="0"/>
              <a:t>Ability to handle time-sensitive data</a:t>
            </a:r>
          </a:p>
        </p:txBody>
      </p:sp>
      <p:pic>
        <p:nvPicPr>
          <p:cNvPr id="7" name="Picture 6">
            <a:extLst>
              <a:ext uri="{FF2B5EF4-FFF2-40B4-BE49-F238E27FC236}">
                <a16:creationId xmlns:a16="http://schemas.microsoft.com/office/drawing/2014/main" id="{90DFBF2B-C8E8-B326-AAB8-A47796448E85}"/>
              </a:ext>
            </a:extLst>
          </p:cNvPr>
          <p:cNvPicPr>
            <a:picLocks noChangeAspect="1"/>
          </p:cNvPicPr>
          <p:nvPr/>
        </p:nvPicPr>
        <p:blipFill>
          <a:blip r:embed="rId3"/>
          <a:stretch>
            <a:fillRect/>
          </a:stretch>
        </p:blipFill>
        <p:spPr>
          <a:xfrm>
            <a:off x="7822096" y="3109045"/>
            <a:ext cx="4247322" cy="3647700"/>
          </a:xfrm>
          <a:prstGeom prst="rect">
            <a:avLst/>
          </a:prstGeom>
        </p:spPr>
      </p:pic>
    </p:spTree>
    <p:extLst>
      <p:ext uri="{BB962C8B-B14F-4D97-AF65-F5344CB8AC3E}">
        <p14:creationId xmlns:p14="http://schemas.microsoft.com/office/powerpoint/2010/main" val="119266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37FD5-6AC0-655C-1E92-BDC0D471E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387" y="263913"/>
            <a:ext cx="7910911" cy="4581608"/>
          </a:xfrm>
          <a:prstGeom prst="rect">
            <a:avLst/>
          </a:prstGeom>
        </p:spPr>
      </p:pic>
      <p:sp>
        <p:nvSpPr>
          <p:cNvPr id="11" name="TextBox 10">
            <a:extLst>
              <a:ext uri="{FF2B5EF4-FFF2-40B4-BE49-F238E27FC236}">
                <a16:creationId xmlns:a16="http://schemas.microsoft.com/office/drawing/2014/main" id="{6BCFD4AD-998D-C498-8CAE-CE9162E5D453}"/>
              </a:ext>
            </a:extLst>
          </p:cNvPr>
          <p:cNvSpPr txBox="1"/>
          <p:nvPr/>
        </p:nvSpPr>
        <p:spPr>
          <a:xfrm>
            <a:off x="899165" y="5024427"/>
            <a:ext cx="10771354" cy="1569660"/>
          </a:xfrm>
          <a:prstGeom prst="rect">
            <a:avLst/>
          </a:prstGeom>
          <a:noFill/>
        </p:spPr>
        <p:txBody>
          <a:bodyPr wrap="square">
            <a:spAutoFit/>
          </a:bodyPr>
          <a:lstStyle/>
          <a:p>
            <a:r>
              <a:rPr lang="en-US" sz="3200" dirty="0">
                <a:latin typeface="+mj-lt"/>
              </a:rPr>
              <a:t>“Equifax agreed to a $700 million settlement over the privacy breach, but $425 million of that was set aside to repay consumers as a restitution fund.” </a:t>
            </a:r>
          </a:p>
        </p:txBody>
      </p:sp>
    </p:spTree>
    <p:extLst>
      <p:ext uri="{BB962C8B-B14F-4D97-AF65-F5344CB8AC3E}">
        <p14:creationId xmlns:p14="http://schemas.microsoft.com/office/powerpoint/2010/main" val="2463182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1169</Words>
  <Application>Microsoft Office PowerPoint</Application>
  <PresentationFormat>Widescreen</PresentationFormat>
  <Paragraphs>288</Paragraphs>
  <Slides>31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CSCE 689: Special Topics in Modern Algorithms for Data Science </vt:lpstr>
      <vt:lpstr>PowerPoint Presentation</vt:lpstr>
      <vt:lpstr>PowerPoint Presentation</vt:lpstr>
      <vt:lpstr>PowerPoint Presentation</vt:lpstr>
      <vt:lpstr>PowerPoint Presentation</vt:lpstr>
      <vt:lpstr>PowerPoint Presentation</vt:lpstr>
      <vt:lpstr>PowerPoint Presentation</vt:lpstr>
      <vt:lpstr>Evolving Demands</vt:lpstr>
      <vt:lpstr>PowerPoint Presentation</vt:lpstr>
      <vt:lpstr>PowerPoint Presentation</vt:lpstr>
      <vt:lpstr>PowerPoint Presentation</vt:lpstr>
      <vt:lpstr>Anonymizing Data</vt:lpstr>
      <vt:lpstr>Anonymizing Data</vt:lpstr>
      <vt:lpstr>Reconstruction Attack</vt:lpstr>
      <vt:lpstr>PowerPoint Presentation</vt:lpstr>
      <vt:lpstr>Class Motivation</vt:lpstr>
      <vt:lpstr>Modern Algorithms for Data Science</vt:lpstr>
      <vt:lpstr>Logistics</vt:lpstr>
      <vt:lpstr>Primary Goals</vt:lpstr>
      <vt:lpstr>Secondary Goals</vt:lpstr>
      <vt:lpstr>Grading</vt:lpstr>
      <vt:lpstr>Related Coursework</vt:lpstr>
      <vt:lpstr>Useful Background</vt:lpstr>
      <vt:lpstr>Questions?</vt:lpstr>
      <vt:lpstr>Probability Basics</vt:lpstr>
      <vt:lpstr>Joint and Conditional Probability</vt:lpstr>
      <vt:lpstr>Independence</vt:lpstr>
      <vt:lpstr>Independence</vt:lpstr>
      <vt:lpstr>Independence</vt:lpstr>
      <vt:lpstr>Boole’s Inequality (Union Bound)</vt:lpstr>
      <vt:lpstr>Boole’s Inequality (Union Bound)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689: Special Topics in Modern Algorithms for Data Science </dc:title>
  <dc:creator>Samson Zhou</dc:creator>
  <cp:lastModifiedBy>Samson Zhou</cp:lastModifiedBy>
  <cp:revision>49</cp:revision>
  <dcterms:created xsi:type="dcterms:W3CDTF">2023-08-08T15:07:05Z</dcterms:created>
  <dcterms:modified xsi:type="dcterms:W3CDTF">2023-08-22T18:51:19Z</dcterms:modified>
</cp:coreProperties>
</file>