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58" r:id="rId4"/>
    <p:sldId id="807" r:id="rId5"/>
    <p:sldId id="808" r:id="rId6"/>
    <p:sldId id="809" r:id="rId7"/>
    <p:sldId id="799" r:id="rId8"/>
    <p:sldId id="800" r:id="rId9"/>
    <p:sldId id="801" r:id="rId10"/>
    <p:sldId id="768" r:id="rId11"/>
    <p:sldId id="775" r:id="rId12"/>
    <p:sldId id="787" r:id="rId13"/>
    <p:sldId id="788" r:id="rId14"/>
    <p:sldId id="789" r:id="rId15"/>
    <p:sldId id="790" r:id="rId16"/>
    <p:sldId id="792" r:id="rId17"/>
    <p:sldId id="794" r:id="rId18"/>
    <p:sldId id="795" r:id="rId19"/>
    <p:sldId id="796" r:id="rId20"/>
    <p:sldId id="797" r:id="rId21"/>
    <p:sldId id="802" r:id="rId22"/>
    <p:sldId id="803" r:id="rId23"/>
    <p:sldId id="804" r:id="rId24"/>
    <p:sldId id="765" r:id="rId25"/>
    <p:sldId id="766" r:id="rId26"/>
    <p:sldId id="770" r:id="rId27"/>
    <p:sldId id="771" r:id="rId28"/>
    <p:sldId id="772" r:id="rId29"/>
    <p:sldId id="773" r:id="rId30"/>
    <p:sldId id="774" r:id="rId31"/>
    <p:sldId id="776" r:id="rId32"/>
    <p:sldId id="777" r:id="rId33"/>
    <p:sldId id="785" r:id="rId34"/>
    <p:sldId id="805" r:id="rId35"/>
    <p:sldId id="806" r:id="rId36"/>
    <p:sldId id="786" r:id="rId37"/>
    <p:sldId id="810" r:id="rId38"/>
    <p:sldId id="811" r:id="rId39"/>
    <p:sldId id="793" r:id="rId40"/>
    <p:sldId id="767" r:id="rId41"/>
    <p:sldId id="769" r:id="rId42"/>
    <p:sldId id="259" r:id="rId43"/>
    <p:sldId id="760" r:id="rId44"/>
    <p:sldId id="260" r:id="rId45"/>
    <p:sldId id="261" r:id="rId46"/>
    <p:sldId id="761" r:id="rId47"/>
    <p:sldId id="762" r:id="rId48"/>
    <p:sldId id="76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son Zhou" initials="SZ" lastIdx="1" clrIdx="0">
    <p:extLst>
      <p:ext uri="{19B8F6BF-5375-455C-9EA6-DF929625EA0E}">
        <p15:presenceInfo xmlns:p15="http://schemas.microsoft.com/office/powerpoint/2012/main" userId="be955f33642ec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B46E-4BF3-1230-6150-7C1DBCE31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5340-D223-FF64-32DE-F663EA729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03C0-70C1-0D45-4B51-B5001E5B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30D6-E782-74F0-E98C-7E826407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B421A-7C5E-CDF6-0609-108A8DDD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4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F1A-43AF-D95D-CCF3-777F64F7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EBDD1-AAE4-FAFB-31EC-A0B9C295B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D588-2D61-30F3-88ED-D99151E1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8DDE-50A0-A9DF-5274-D6A873FE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3919-5604-02B7-2611-C85FC047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367EC-328C-D3CF-CB4B-69234860B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739F6-81A4-6CA6-797E-C817AC96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0F19-1972-696A-3F21-1458B024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CF44-FBC9-6080-8CF7-78F4EF55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297C-D162-4C86-2FB5-FDC388A5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DCD-B0AD-AC9C-7611-7E3EBA5F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C919-BB28-833A-AEC6-B467DFD4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FC3E-F598-E406-2E1E-62BA381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BC65-1A92-04C1-9440-7F422C5B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B895-0919-7325-0889-246D2232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B863-B669-8FFA-4A37-FB54ECDB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51B67-7123-E2F6-9C38-F37D650B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EB8B-C451-D121-99DA-324BC832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36D4-2A80-BDE6-E096-7C0007F8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EA49-7B25-129E-75F5-9BD2B22A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1575-5391-F92F-19C3-8492EAC4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22D6-0E7C-77EB-FCF5-19AE7BE9F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67B26-5898-DD86-4BAC-0FCEA069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70701-0601-D5DD-D9C8-890D9D2B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57669-6967-61AC-1B2D-4B514BFC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FA05-759F-FFBE-0AD6-CB13709A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A823-F636-112B-5604-7D8DFA0C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60B3-08D5-281E-F47E-2AC2F691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5E732-F5C9-A53B-8ACF-C35F069FC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44EDA-3798-2D38-66E7-34DA2CE64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61623-1493-637D-0649-8D40E0FAD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07C93-40F5-D459-2DDD-32948F20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17F9B-555A-2BA1-2538-7E7CC98A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86685-B2D2-D5DD-243A-49572961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8176-D3C8-BDB7-D669-68041752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60833-9A02-6AB6-9F59-E2FA322D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98EE0-2AD0-7CDB-4CCE-DCD9453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4643D-DBBD-E376-C4E1-6340BF1A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498F6-196A-33C3-E67F-A33A6E0B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022B6-31A8-F0E0-CC7C-905ACACA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D46AF-855F-2349-8300-5445398C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A569-E79C-B0AE-5470-53FCF33D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7A46-A911-75E1-AC05-716D5596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C76F5-1839-5EA4-CD46-2A6E0AFE7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EE08F-1A8D-0A5E-6EF9-2F9F2165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171A8-F599-2372-55D0-72D2DCCE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AB2BB-4F2A-A3D5-CCEA-566E898F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3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42BD-9BF5-19F1-AF22-8BC3C281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30DDF-EE1D-9A84-CE56-E86CDBA2A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71C24-2D90-28E2-8DEE-FF20312DD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11C1-CAC6-35FA-92AB-B5F7D580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42FB6-8293-F5D7-7867-01320FB5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F10E-CB08-44F8-0E9C-FB72553C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2D456-F06C-A965-4849-FDF80FA2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8B8E-FF77-A0E3-9851-80328B9B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86ED2-77A7-3C08-23D7-679606099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89FB-F32C-4F56-9CE6-11D53F65B45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397D-3DF0-E313-D001-061AFDD12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9239-07A3-FE08-37C9-7431D360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2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62856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#2 (Limits)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a constant. What is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88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3182125" y="3498267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Zhitong</a:t>
            </a:r>
            <a:r>
              <a:rPr lang="en-US" sz="24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3304822" y="409486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Lipai</a:t>
            </a:r>
            <a:r>
              <a:rPr lang="en-US" sz="24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3427452" y="469018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3340242" y="5889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3143329" y="290166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Anmol Anand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5025576" y="3132498"/>
            <a:ext cx="1757273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21283" y="3729100"/>
            <a:ext cx="1757273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46618" y="4325702"/>
            <a:ext cx="179175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23988" y="4921015"/>
            <a:ext cx="195456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05469" y="5981259"/>
            <a:ext cx="1782438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3256056" y="5289082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55001" y="5519915"/>
            <a:ext cx="159748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7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7497678" y="3266123"/>
            <a:ext cx="1563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Zhitong</a:t>
            </a:r>
            <a:r>
              <a:rPr lang="en-US" sz="20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7579784" y="358287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Lipai</a:t>
            </a:r>
            <a:r>
              <a:rPr lang="en-US" sz="20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7682376" y="3899635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7410346" y="4204310"/>
            <a:ext cx="1700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Ayesha Qamar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7459911" y="2949367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Anmol Anand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A47F7-06EB-78BA-385F-58CAF2703038}"/>
              </a:ext>
            </a:extLst>
          </p:cNvPr>
          <p:cNvSpPr txBox="1"/>
          <p:nvPr/>
        </p:nvSpPr>
        <p:spPr>
          <a:xfrm>
            <a:off x="7526083" y="4517882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Shima Salehi</a:t>
            </a:r>
          </a:p>
        </p:txBody>
      </p:sp>
    </p:spTree>
    <p:extLst>
      <p:ext uri="{BB962C8B-B14F-4D97-AF65-F5344CB8AC3E}">
        <p14:creationId xmlns:p14="http://schemas.microsoft.com/office/powerpoint/2010/main" val="105197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7497678" y="3266123"/>
            <a:ext cx="1563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Zhitong</a:t>
            </a:r>
            <a:r>
              <a:rPr lang="en-US" sz="20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7579784" y="358287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Lipai</a:t>
            </a:r>
            <a:r>
              <a:rPr lang="en-US" sz="20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7682376" y="3899635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7410346" y="4204310"/>
            <a:ext cx="1700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Ayesha Qamar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7459911" y="2949367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Anmol Anand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D49785-C095-716B-0DFA-95C022E1C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81" y="3764287"/>
            <a:ext cx="2244027" cy="14943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27523-22E9-9632-09A4-0B3EB6692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39" y="3295282"/>
            <a:ext cx="2641798" cy="22643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92402A-64BA-F0A6-B558-AF234D916E69}"/>
              </a:ext>
            </a:extLst>
          </p:cNvPr>
          <p:cNvSpPr txBox="1"/>
          <p:nvPr/>
        </p:nvSpPr>
        <p:spPr>
          <a:xfrm>
            <a:off x="7526083" y="4517882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Shima Salehi</a:t>
            </a:r>
          </a:p>
        </p:txBody>
      </p:sp>
    </p:spTree>
    <p:extLst>
      <p:ext uri="{BB962C8B-B14F-4D97-AF65-F5344CB8AC3E}">
        <p14:creationId xmlns:p14="http://schemas.microsoft.com/office/powerpoint/2010/main" val="326754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Goal: Fast query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D49785-C095-716B-0DFA-95C022E1C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81" y="3764287"/>
            <a:ext cx="2244027" cy="14943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27523-22E9-9632-09A4-0B3EB6692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39" y="3295282"/>
            <a:ext cx="2641798" cy="22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8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3182125" y="3498267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Zhitong</a:t>
            </a:r>
            <a:r>
              <a:rPr lang="en-US" sz="24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3304822" y="409486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Lipai</a:t>
            </a:r>
            <a:r>
              <a:rPr lang="en-US" sz="24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3427452" y="469018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3340242" y="5889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3143329" y="290166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Anmol Anand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5025576" y="3132498"/>
            <a:ext cx="1757273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21283" y="3729100"/>
            <a:ext cx="1757273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46618" y="4325702"/>
            <a:ext cx="179175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23988" y="4921015"/>
            <a:ext cx="195456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05469" y="5981259"/>
            <a:ext cx="1782438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3256056" y="5289082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55001" y="5519915"/>
            <a:ext cx="159748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5356980" y="239062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980" y="239062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 Tables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have a set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 from some large universe that we want to store into a database (images, text documents, IP addresses)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uery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to check if the database contains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Hash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maps items from the universe to a location in the database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20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4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Hash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maps items from the universe to a location in the database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4250"/>
              </a:xfrm>
              <a:blipFill>
                <a:blip r:embed="rId2"/>
                <a:stretch>
                  <a:fillRect l="-1043" t="-9877" r="-58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667CF7-995F-BC34-F32A-3AD598F05B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720975"/>
                <a:ext cx="4495800" cy="2324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, many items map to the same location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Collision: when multiple items should be stored in the same location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667CF7-995F-BC34-F32A-3AD598F0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0975"/>
                <a:ext cx="4495800" cy="2324100"/>
              </a:xfrm>
              <a:prstGeom prst="rect">
                <a:avLst/>
              </a:prstGeom>
              <a:blipFill>
                <a:blip r:embed="rId3"/>
                <a:stretch>
                  <a:fillRect l="-2442" t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C14323F-1E3D-B513-FB80-CA46E1CE3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47" y="2632611"/>
            <a:ext cx="2683529" cy="3860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9BEC13-3BBC-2197-A034-3D661ECD1D6C}"/>
              </a:ext>
            </a:extLst>
          </p:cNvPr>
          <p:cNvSpPr txBox="1"/>
          <p:nvPr/>
        </p:nvSpPr>
        <p:spPr>
          <a:xfrm>
            <a:off x="5372796" y="3498267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Zhitong</a:t>
            </a:r>
            <a:r>
              <a:rPr lang="en-US" sz="2400" dirty="0"/>
              <a:t> Chen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3F01F8-AECE-F4BA-674E-F117DD3B4B6D}"/>
              </a:ext>
            </a:extLst>
          </p:cNvPr>
          <p:cNvSpPr txBox="1"/>
          <p:nvPr/>
        </p:nvSpPr>
        <p:spPr>
          <a:xfrm>
            <a:off x="5495493" y="409486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Lipai</a:t>
            </a:r>
            <a:r>
              <a:rPr lang="en-US" sz="2400" dirty="0"/>
              <a:t> Huang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F636A-B2DE-0CD4-6A54-3CE6B5AE399E}"/>
              </a:ext>
            </a:extLst>
          </p:cNvPr>
          <p:cNvSpPr txBox="1"/>
          <p:nvPr/>
        </p:nvSpPr>
        <p:spPr>
          <a:xfrm>
            <a:off x="5618123" y="469018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Ryan 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1EB63-E1A1-2347-2AB0-1FC988CE52A5}"/>
              </a:ext>
            </a:extLst>
          </p:cNvPr>
          <p:cNvSpPr txBox="1"/>
          <p:nvPr/>
        </p:nvSpPr>
        <p:spPr>
          <a:xfrm>
            <a:off x="5530913" y="5889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8C5D95-5C8A-EA41-718B-6582C1FF1FDE}"/>
              </a:ext>
            </a:extLst>
          </p:cNvPr>
          <p:cNvSpPr txBox="1"/>
          <p:nvPr/>
        </p:nvSpPr>
        <p:spPr>
          <a:xfrm>
            <a:off x="5334000" y="290166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Anmol Anand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361363-05E8-B9AE-FCB9-0E3774DEC54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216247" y="3132498"/>
            <a:ext cx="1914388" cy="339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581F7-B1BE-8F06-EAFB-10909255CD5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211954" y="3729100"/>
            <a:ext cx="1914388" cy="1002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5EA307-01D6-662D-3907-A595C858479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37289" y="4325702"/>
            <a:ext cx="2063861" cy="51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016CFA-2DDE-952E-DA2E-76B30A1B03A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014659" y="4731546"/>
            <a:ext cx="2115976" cy="189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D8491-97FD-3A44-25EB-6ADC77D9C2E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296140" y="5750587"/>
            <a:ext cx="1834495" cy="369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F9C8FD-EE8D-7E01-B0D3-8114EFBCBD19}"/>
              </a:ext>
            </a:extLst>
          </p:cNvPr>
          <p:cNvSpPr txBox="1"/>
          <p:nvPr/>
        </p:nvSpPr>
        <p:spPr>
          <a:xfrm>
            <a:off x="5446727" y="5289082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E97FDF-3D40-973B-2646-52041B36158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445672" y="5377816"/>
            <a:ext cx="1684963" cy="142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3856-88E0-D5A4-2FDD-F2BC6965BE18}"/>
                  </a:ext>
                </a:extLst>
              </p:cNvPr>
              <p:cNvSpPr txBox="1"/>
              <p:nvPr/>
            </p:nvSpPr>
            <p:spPr>
              <a:xfrm>
                <a:off x="7547651" y="239062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3856-88E0-D5A4-2FDD-F2BC6965B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51" y="2390624"/>
                <a:ext cx="971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9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materials: https://samsonzhou.github.io/csce689-2023</a:t>
            </a:r>
          </a:p>
          <a:p>
            <a:endParaRPr lang="en-US" dirty="0"/>
          </a:p>
          <a:p>
            <a:r>
              <a:rPr lang="en-US" dirty="0"/>
              <a:t>LaTeX summary of lectures 20%</a:t>
            </a:r>
          </a:p>
          <a:p>
            <a:r>
              <a:rPr lang="en-US" dirty="0"/>
              <a:t>Midterm presentation 35%</a:t>
            </a:r>
          </a:p>
          <a:p>
            <a:r>
              <a:rPr lang="en-US" dirty="0"/>
              <a:t>Final project 45% </a:t>
            </a:r>
          </a:p>
        </p:txBody>
      </p:sp>
    </p:spTree>
    <p:extLst>
      <p:ext uri="{BB962C8B-B14F-4D97-AF65-F5344CB8AC3E}">
        <p14:creationId xmlns:p14="http://schemas.microsoft.com/office/powerpoint/2010/main" val="314826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60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Many ways of dealing with collisions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Store multiple items in the same location as a linked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Bump item to the next available spot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Bump item to the next available spot using another hash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Power-of-two-choices</a:t>
            </a:r>
          </a:p>
        </p:txBody>
      </p:sp>
    </p:spTree>
    <p:extLst>
      <p:ext uri="{BB962C8B-B14F-4D97-AF65-F5344CB8AC3E}">
        <p14:creationId xmlns:p14="http://schemas.microsoft.com/office/powerpoint/2010/main" val="44529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Ryan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181475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Zhitong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Chen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475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096000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Ryan 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81400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221140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178400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4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Goal: minimize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 maximum number of collisions in a location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the worst case, all items could hash to the same location,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the hash function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chosen “randomly”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3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 Hash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a random hash function, so that for each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independence,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are independent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we insert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into a hash table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locations using a random hash function. How do we analyze the number of pairwise collisions?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768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13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10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925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6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2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37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Probability Basics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Conditional distribution: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probability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achieves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achieves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Implies Bayes’ theorem</a:t>
                </a:r>
              </a:p>
              <a:p>
                <a:endParaRPr lang="en-US" dirty="0"/>
              </a:p>
              <a:p>
                <a:r>
                  <a:rPr lang="en-US" dirty="0"/>
                  <a:t>Random variables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all possible outcomes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95600" y="2927484"/>
                <a:ext cx="6096000" cy="1003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27484"/>
                <a:ext cx="6096000" cy="1003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670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	for 	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149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But is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305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16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40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43E0D8-8844-4515-C9CB-CD1BD740268A}"/>
              </a:ext>
            </a:extLst>
          </p:cNvPr>
          <p:cNvSpPr/>
          <p:nvPr/>
        </p:nvSpPr>
        <p:spPr>
          <a:xfrm>
            <a:off x="7763435" y="5710518"/>
            <a:ext cx="2761130" cy="681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Union Bound</a:t>
            </a:r>
          </a:p>
        </p:txBody>
      </p:sp>
    </p:spTree>
    <p:extLst>
      <p:ext uri="{BB962C8B-B14F-4D97-AF65-F5344CB8AC3E}">
        <p14:creationId xmlns:p14="http://schemas.microsoft.com/office/powerpoint/2010/main" val="831729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72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081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#2 (Limits)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a constant. What is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924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136045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Warm-Up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probability that none of the bad events occurs?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40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161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971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137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roll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-sided die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outcome of the roll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623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560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21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883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232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“What is the probability a random variable is far away from its average?”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73900-E52E-F929-2C7C-74CCBD94899E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73900-E52E-F929-2C7C-74CCBD94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01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Warm-Up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:r>
                  <a:rPr lang="en-US" i="1" dirty="0">
                    <a:solidFill>
                      <a:srgbClr val="FF0000"/>
                    </a:solidFill>
                  </a:rPr>
                  <a:t>a lower bound</a:t>
                </a:r>
                <a:r>
                  <a:rPr lang="en-US" dirty="0"/>
                  <a:t> on the probability that none of the bad events occur?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6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Warm-Up 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:r>
                  <a:rPr lang="en-US" i="1" dirty="0">
                    <a:solidFill>
                      <a:srgbClr val="FF0000"/>
                    </a:solidFill>
                  </a:rPr>
                  <a:t>a lower bound</a:t>
                </a:r>
                <a:r>
                  <a:rPr lang="en-US" dirty="0"/>
                  <a:t> on the probability that none of the bad events occur?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6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Union Bound (Boole’s Inequality)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a set of events that occur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probability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one</a:t>
                </a:r>
                <a:r>
                  <a:rPr lang="en-US" dirty="0"/>
                  <a:t> of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occurs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Implication: the probability that </a:t>
                </a:r>
                <a:r>
                  <a:rPr lang="en-US" dirty="0">
                    <a:solidFill>
                      <a:srgbClr val="FF0000"/>
                    </a:solidFill>
                  </a:rPr>
                  <a:t>NONE</a:t>
                </a:r>
                <a:r>
                  <a:rPr lang="en-US" dirty="0"/>
                  <a:t> of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occur is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Proof by induction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2D1D1F-E6E0-2CDE-BF82-527721A15D41}"/>
                  </a:ext>
                </a:extLst>
              </p:cNvPr>
              <p:cNvSpPr/>
              <p:nvPr/>
            </p:nvSpPr>
            <p:spPr>
              <a:xfrm>
                <a:off x="2755769" y="2466909"/>
                <a:ext cx="3063712" cy="2956725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2D1D1F-E6E0-2CDE-BF82-527721A15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69" y="2466909"/>
                <a:ext cx="3063712" cy="29567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A0277ED-91DB-7871-42BA-3C70451EDD8E}"/>
              </a:ext>
            </a:extLst>
          </p:cNvPr>
          <p:cNvSpPr/>
          <p:nvPr/>
        </p:nvSpPr>
        <p:spPr>
          <a:xfrm>
            <a:off x="4564144" y="2466909"/>
            <a:ext cx="3063711" cy="295672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88EC87-2BC7-81C9-A69D-324EDF20820A}"/>
                  </a:ext>
                </a:extLst>
              </p:cNvPr>
              <p:cNvSpPr txBox="1"/>
              <p:nvPr/>
            </p:nvSpPr>
            <p:spPr>
              <a:xfrm>
                <a:off x="5438483" y="3682195"/>
                <a:ext cx="20079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88EC87-2BC7-81C9-A69D-324EDF20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483" y="3682195"/>
                <a:ext cx="200790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6DAD7F-4C34-EAAB-EF38-7D2B03E5C3DD}"/>
                  </a:ext>
                </a:extLst>
              </p:cNvPr>
              <p:cNvSpPr txBox="1"/>
              <p:nvPr/>
            </p:nvSpPr>
            <p:spPr>
              <a:xfrm>
                <a:off x="2111604" y="3743749"/>
                <a:ext cx="60944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6DAD7F-4C34-EAAB-EF38-7D2B03E5C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04" y="3743749"/>
                <a:ext cx="60944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Hashing</a:t>
            </a:r>
          </a:p>
          <a:p>
            <a:r>
              <a:rPr lang="en-US" dirty="0"/>
              <a:t>Abstraction: balls-in-bins</a:t>
            </a:r>
          </a:p>
          <a:p>
            <a:r>
              <a:rPr lang="en-US" dirty="0"/>
              <a:t>Birthday paradox</a:t>
            </a:r>
          </a:p>
        </p:txBody>
      </p:sp>
    </p:spTree>
    <p:extLst>
      <p:ext uri="{BB962C8B-B14F-4D97-AF65-F5344CB8AC3E}">
        <p14:creationId xmlns:p14="http://schemas.microsoft.com/office/powerpoint/2010/main" val="308613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2097</Words>
  <Application>Microsoft Office PowerPoint</Application>
  <PresentationFormat>Widescreen</PresentationFormat>
  <Paragraphs>311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Last Time: Class Logistics</vt:lpstr>
      <vt:lpstr>Last Time: Probability Basics</vt:lpstr>
      <vt:lpstr>Warm-Up Question</vt:lpstr>
      <vt:lpstr>Warm-Up Question</vt:lpstr>
      <vt:lpstr>Warm-Up Question</vt:lpstr>
      <vt:lpstr>Last Time: Union Bound (Boole’s Inequality)</vt:lpstr>
      <vt:lpstr>Last Time: Union Bound</vt:lpstr>
      <vt:lpstr>Today</vt:lpstr>
      <vt:lpstr>Trivia Question #1 (Birthday Paradox)</vt:lpstr>
      <vt:lpstr>Trivia Question #2 (Limits)</vt:lpstr>
      <vt:lpstr>Hashing</vt:lpstr>
      <vt:lpstr>Hashing</vt:lpstr>
      <vt:lpstr>Hashing</vt:lpstr>
      <vt:lpstr>Hashing</vt:lpstr>
      <vt:lpstr>Hashing</vt:lpstr>
      <vt:lpstr>Hashing</vt:lpstr>
      <vt:lpstr>Hash Tables</vt:lpstr>
      <vt:lpstr>Collisions</vt:lpstr>
      <vt:lpstr>Dealing with Collisions</vt:lpstr>
      <vt:lpstr>Dealing with Collisions</vt:lpstr>
      <vt:lpstr>Dealing with Collisions</vt:lpstr>
      <vt:lpstr>Random Hash Function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Trivia Question #1 (Birthday Paradox)</vt:lpstr>
      <vt:lpstr>Trivia Question #2 (Limits)</vt:lpstr>
      <vt:lpstr>CSCE 689: Special Topics in Modern Algorithms for Data Science </vt:lpstr>
      <vt:lpstr>Trivia Question #3 (Coupon Collector)</vt:lpstr>
      <vt:lpstr>Trivia Question #4 (Max Load)</vt:lpstr>
      <vt:lpstr>Expected Value</vt:lpstr>
      <vt:lpstr>Expected Value</vt:lpstr>
      <vt:lpstr>Moments</vt:lpstr>
      <vt:lpstr>Variance</vt:lpstr>
      <vt:lpstr>Variance</vt:lpstr>
      <vt:lpstr>Variance</vt:lpstr>
      <vt:lpstr>Chebyshev’s Inequality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22</cp:revision>
  <dcterms:created xsi:type="dcterms:W3CDTF">2023-08-22T18:51:10Z</dcterms:created>
  <dcterms:modified xsi:type="dcterms:W3CDTF">2023-08-23T16:53:27Z</dcterms:modified>
</cp:coreProperties>
</file>