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9"/>
  </p:notesMasterIdLst>
  <p:sldIdLst>
    <p:sldId id="861" r:id="rId2"/>
    <p:sldId id="865" r:id="rId3"/>
    <p:sldId id="1051" r:id="rId4"/>
    <p:sldId id="1100" r:id="rId5"/>
    <p:sldId id="1053" r:id="rId6"/>
    <p:sldId id="1054" r:id="rId7"/>
    <p:sldId id="1101" r:id="rId8"/>
    <p:sldId id="1052" r:id="rId9"/>
    <p:sldId id="993" r:id="rId10"/>
    <p:sldId id="1102" r:id="rId11"/>
    <p:sldId id="994" r:id="rId12"/>
    <p:sldId id="995" r:id="rId13"/>
    <p:sldId id="996" r:id="rId14"/>
    <p:sldId id="997" r:id="rId15"/>
    <p:sldId id="998" r:id="rId16"/>
    <p:sldId id="999" r:id="rId17"/>
    <p:sldId id="1000" r:id="rId18"/>
    <p:sldId id="1001" r:id="rId19"/>
    <p:sldId id="1002" r:id="rId20"/>
    <p:sldId id="1003" r:id="rId21"/>
    <p:sldId id="1004" r:id="rId22"/>
    <p:sldId id="1005" r:id="rId23"/>
    <p:sldId id="1006" r:id="rId24"/>
    <p:sldId id="1007" r:id="rId25"/>
    <p:sldId id="1008" r:id="rId26"/>
    <p:sldId id="1009" r:id="rId27"/>
    <p:sldId id="1011" r:id="rId28"/>
    <p:sldId id="1010" r:id="rId29"/>
    <p:sldId id="1012" r:id="rId30"/>
    <p:sldId id="1014" r:id="rId31"/>
    <p:sldId id="1013" r:id="rId32"/>
    <p:sldId id="1015" r:id="rId33"/>
    <p:sldId id="1017" r:id="rId34"/>
    <p:sldId id="1018" r:id="rId35"/>
    <p:sldId id="1016" r:id="rId36"/>
    <p:sldId id="1020" r:id="rId37"/>
    <p:sldId id="1021" r:id="rId38"/>
    <p:sldId id="1022" r:id="rId39"/>
    <p:sldId id="1023" r:id="rId40"/>
    <p:sldId id="1024" r:id="rId41"/>
    <p:sldId id="1025" r:id="rId42"/>
    <p:sldId id="1026" r:id="rId43"/>
    <p:sldId id="1027" r:id="rId44"/>
    <p:sldId id="1028" r:id="rId45"/>
    <p:sldId id="1029" r:id="rId46"/>
    <p:sldId id="1030" r:id="rId47"/>
    <p:sldId id="1031" r:id="rId48"/>
    <p:sldId id="1032" r:id="rId49"/>
    <p:sldId id="1033" r:id="rId50"/>
    <p:sldId id="1034" r:id="rId51"/>
    <p:sldId id="1035" r:id="rId52"/>
    <p:sldId id="1036" r:id="rId53"/>
    <p:sldId id="1037" r:id="rId54"/>
    <p:sldId id="1038" r:id="rId55"/>
    <p:sldId id="1039" r:id="rId56"/>
    <p:sldId id="1042" r:id="rId57"/>
    <p:sldId id="1040" r:id="rId58"/>
    <p:sldId id="1046" r:id="rId59"/>
    <p:sldId id="1047" r:id="rId60"/>
    <p:sldId id="1048" r:id="rId61"/>
    <p:sldId id="1041" r:id="rId62"/>
    <p:sldId id="1049" r:id="rId63"/>
    <p:sldId id="1050" r:id="rId64"/>
    <p:sldId id="1056" r:id="rId65"/>
    <p:sldId id="1057" r:id="rId66"/>
    <p:sldId id="1061" r:id="rId67"/>
    <p:sldId id="1058" r:id="rId68"/>
    <p:sldId id="1059" r:id="rId69"/>
    <p:sldId id="1060" r:id="rId70"/>
    <p:sldId id="1062" r:id="rId71"/>
    <p:sldId id="1063" r:id="rId72"/>
    <p:sldId id="1064" r:id="rId73"/>
    <p:sldId id="1065" r:id="rId74"/>
    <p:sldId id="1066" r:id="rId75"/>
    <p:sldId id="1067" r:id="rId76"/>
    <p:sldId id="1068" r:id="rId77"/>
    <p:sldId id="1069" r:id="rId78"/>
    <p:sldId id="1070" r:id="rId79"/>
    <p:sldId id="1071" r:id="rId80"/>
    <p:sldId id="1072" r:id="rId81"/>
    <p:sldId id="1075" r:id="rId82"/>
    <p:sldId id="1076" r:id="rId83"/>
    <p:sldId id="1077" r:id="rId84"/>
    <p:sldId id="1078" r:id="rId85"/>
    <p:sldId id="1079" r:id="rId86"/>
    <p:sldId id="1080" r:id="rId87"/>
    <p:sldId id="1081" r:id="rId88"/>
    <p:sldId id="1082" r:id="rId89"/>
    <p:sldId id="1083" r:id="rId90"/>
    <p:sldId id="1084" r:id="rId91"/>
    <p:sldId id="1085" r:id="rId92"/>
    <p:sldId id="1086" r:id="rId93"/>
    <p:sldId id="1087" r:id="rId94"/>
    <p:sldId id="1088" r:id="rId95"/>
    <p:sldId id="1089" r:id="rId96"/>
    <p:sldId id="1091" r:id="rId97"/>
    <p:sldId id="1092" r:id="rId98"/>
    <p:sldId id="1093" r:id="rId99"/>
    <p:sldId id="1094" r:id="rId100"/>
    <p:sldId id="1095" r:id="rId101"/>
    <p:sldId id="1098" r:id="rId102"/>
    <p:sldId id="1099" r:id="rId103"/>
    <p:sldId id="257" r:id="rId104"/>
    <p:sldId id="258" r:id="rId105"/>
    <p:sldId id="635" r:id="rId106"/>
    <p:sldId id="636" r:id="rId107"/>
    <p:sldId id="634" r:id="rId108"/>
    <p:sldId id="637" r:id="rId109"/>
    <p:sldId id="643" r:id="rId110"/>
    <p:sldId id="665" r:id="rId111"/>
    <p:sldId id="644" r:id="rId112"/>
    <p:sldId id="639" r:id="rId113"/>
    <p:sldId id="641" r:id="rId114"/>
    <p:sldId id="649" r:id="rId115"/>
    <p:sldId id="642" r:id="rId116"/>
    <p:sldId id="645" r:id="rId117"/>
    <p:sldId id="647" r:id="rId118"/>
    <p:sldId id="652" r:id="rId119"/>
    <p:sldId id="648" r:id="rId120"/>
    <p:sldId id="651" r:id="rId121"/>
    <p:sldId id="654" r:id="rId122"/>
    <p:sldId id="653" r:id="rId123"/>
    <p:sldId id="646" r:id="rId124"/>
    <p:sldId id="650" r:id="rId125"/>
    <p:sldId id="655" r:id="rId126"/>
    <p:sldId id="664" r:id="rId127"/>
    <p:sldId id="656" r:id="rId128"/>
    <p:sldId id="657" r:id="rId129"/>
    <p:sldId id="662" r:id="rId130"/>
    <p:sldId id="663" r:id="rId131"/>
    <p:sldId id="658" r:id="rId132"/>
    <p:sldId id="659" r:id="rId133"/>
    <p:sldId id="660" r:id="rId134"/>
    <p:sldId id="661" r:id="rId135"/>
    <p:sldId id="787" r:id="rId136"/>
    <p:sldId id="788" r:id="rId137"/>
    <p:sldId id="504" r:id="rId1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49D31-F32B-435E-90C4-C028BF6817C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E289D-AB78-440B-A2A5-239E9AB0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6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2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6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0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0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69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6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2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1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91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54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7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36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3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37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85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49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0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24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45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99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9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82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78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60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42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51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98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999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1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327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48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89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2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75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67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99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40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9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62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450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65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1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310C-2A72-8246-35A4-9555AD4AE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FD726-828E-FB6B-FEC3-79F350B2E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FE7E-F72C-60EA-6A42-E3B39209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0DFF4-8BD5-E182-B0E7-DC55F029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7EBD-5B99-E746-C8E2-D98FAD88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4F2E-901A-9FD3-9842-CCE18C00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DFFFF-DB4F-074E-E9AD-A6369E8CB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75B2-88D4-92B3-A0F2-93800BC7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4E552-9073-7D3A-5307-11A74773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485A5-0604-50BE-1E87-AE6B2B04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6A598-D6F7-17CD-DE54-2C68A2588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E1DD9-9B8B-2B98-A3C9-3E352BC75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DF7D-AB35-581B-2B70-1A1A3E83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0F4D-9240-948D-0532-713A0138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7670-B329-D5CA-50C8-5609A217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1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4412-D388-D256-7AFE-E7518C1A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06C5-1307-08D7-856C-32A7A9C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9D17-E618-1BCB-82D6-3530B015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4D12-5E35-38AE-0BD3-EFA09B3C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87F3-9B27-EEDD-4DC5-7F43DD97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339A-563B-8DC1-1156-CD8302E8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614E-8B35-8CEE-F76F-F313407F4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304E-0359-5C69-66AA-91BB1B4C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01EA-912C-76F9-1B9E-D3361B34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BB68-9903-DCED-003E-8F9F92E0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8352-10C6-7DD0-0322-C6756CC5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E9AC-D03F-787B-B579-3F210D724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E7168-23DC-278E-6266-0186EDE8A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518E-955E-0EA0-D761-1A3CC9FF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7CFDB-BE9E-FDF7-EF54-68E590BA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0406D-F10F-A949-DEB8-4E38023A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C26D-A918-DC34-8D34-CDC26E68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5D0D0-4887-EB0C-A9AE-5C2838DB8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8D31C-1A3B-A7C3-9767-44E144613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BF0B3-96F0-5550-E7F9-6A5674AF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B89F6-FD3B-2467-E255-F981489F6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A32F3-E88C-8363-38AE-C7AD0E31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E8DEC-1DB7-1ED6-7225-42BE9ECD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02CE3-45D1-2CFD-5B90-A589141A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B3EA-E626-F16F-92AE-28C5D575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22070-AD53-DC8F-ABD9-125A50DE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FB5A6-3A1F-6E7B-6486-AADA7DB0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FA70C-F45C-FBB6-F5F1-6BE90E52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1D284-AED4-EFDF-E521-6F1B6DF8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13AE9-FFEF-965A-0F72-80B57B9D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7D0C6-1265-0D40-D42A-A82A2FD3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9E6D-BB72-FB8D-BA74-28C0791B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683C-B613-FE3C-A9D4-741EEEBE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5753C-1325-126C-83B4-DD88C6AA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31BF2-85B0-725F-4E73-94C429DF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3996A-4480-CC18-9573-309B75CC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506B4-AE5A-2A84-EB5A-A9F8DF8A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BA61-F01F-CAC6-5583-2A6A92E2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2AD-9D8F-9B44-4580-725940082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81296-E7BA-5468-90E9-C33A88031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683D3-0F0A-07B2-B72A-8849BEC1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F86A9-212E-8358-70A2-FCBF8335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04381-BE06-F1C1-415E-5E6FD83D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BA089-0CEA-8DFF-AD77-13E90145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40C5F-4284-6DE9-269F-BA2C797C1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0B714-C43B-F6C4-7BBB-FA7E47921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41AE-586E-4E71-870C-F9029B25763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414E6-5CC6-C2C9-B345-A745F45D3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F6720-188A-1E7B-DC58-1E9B67503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2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213.png"/><Relationship Id="rId4" Type="http://schemas.openxmlformats.org/officeDocument/2006/relationships/image" Target="../media/image310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710.png"/><Relationship Id="rId4" Type="http://schemas.openxmlformats.org/officeDocument/2006/relationships/image" Target="../media/image310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0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1.png"/><Relationship Id="rId7" Type="http://schemas.openxmlformats.org/officeDocument/2006/relationships/image" Target="../media/image30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51.png"/><Relationship Id="rId7" Type="http://schemas.openxmlformats.org/officeDocument/2006/relationships/image" Target="../media/image1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15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3687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Modify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estimation algorithm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4157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32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3609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222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C17854-9262-1C16-296C-EE1E261DFBFF}"/>
              </a:ext>
            </a:extLst>
          </p:cNvPr>
          <p:cNvSpPr txBox="1">
            <a:spLocks/>
          </p:cNvSpPr>
          <p:nvPr/>
        </p:nvSpPr>
        <p:spPr>
          <a:xfrm>
            <a:off x="1858142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13D8E-0EDD-635F-54D0-2AECF42ACC37}"/>
              </a:ext>
            </a:extLst>
          </p:cNvPr>
          <p:cNvSpPr txBox="1">
            <a:spLocks/>
          </p:cNvSpPr>
          <p:nvPr/>
        </p:nvSpPr>
        <p:spPr>
          <a:xfrm>
            <a:off x="6717013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7  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90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651B126-9636-70EA-722E-46F422BDE095}"/>
              </a:ext>
            </a:extLst>
          </p:cNvPr>
          <p:cNvSpPr/>
          <p:nvPr/>
        </p:nvSpPr>
        <p:spPr>
          <a:xfrm>
            <a:off x="4216134" y="488925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/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/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4012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“Least squares” optimization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  <a:blipFill>
                <a:blip r:embed="rId2"/>
                <a:stretch>
                  <a:fillRect l="-2018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5703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3197952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25F0D91-8AB3-D3DD-4CFA-411FFFD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15" y="392020"/>
            <a:ext cx="5937526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/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Application depends on task!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  <a:blipFill>
                <a:blip r:embed="rId5"/>
                <a:stretch>
                  <a:fillRect l="-2209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E60DF-579A-7047-0BF0-50011FF87A9B}"/>
              </a:ext>
            </a:extLst>
          </p:cNvPr>
          <p:cNvCxnSpPr>
            <a:cxnSpLocks/>
          </p:cNvCxnSpPr>
          <p:nvPr/>
        </p:nvCxnSpPr>
        <p:spPr>
          <a:xfrm flipH="1" flipV="1">
            <a:off x="7885169" y="2067420"/>
            <a:ext cx="1327659" cy="83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C04FD2-7F51-4FCA-C6AA-FA1807D167EF}"/>
              </a:ext>
            </a:extLst>
          </p:cNvPr>
          <p:cNvSpPr/>
          <p:nvPr/>
        </p:nvSpPr>
        <p:spPr>
          <a:xfrm>
            <a:off x="9212828" y="1894014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Sketching, Johnson-</a:t>
            </a:r>
            <a:r>
              <a:rPr lang="en-US" sz="2400" dirty="0" err="1">
                <a:solidFill>
                  <a:schemeClr val="tx1"/>
                </a:solidFill>
              </a:rPr>
              <a:t>Lindenstrauss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IsoMap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E133B-DD62-A294-BEEE-19AFA29BF96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584141" y="2904565"/>
            <a:ext cx="68829" cy="59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E9A745-1959-CB3C-7AA4-1DCB46D4B45F}"/>
              </a:ext>
            </a:extLst>
          </p:cNvPr>
          <p:cNvSpPr/>
          <p:nvPr/>
        </p:nvSpPr>
        <p:spPr>
          <a:xfrm>
            <a:off x="6266478" y="3503727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</a:t>
            </a:r>
          </a:p>
        </p:txBody>
      </p:sp>
    </p:spTree>
    <p:extLst>
      <p:ext uri="{BB962C8B-B14F-4D97-AF65-F5344CB8AC3E}">
        <p14:creationId xmlns:p14="http://schemas.microsoft.com/office/powerpoint/2010/main" val="420247815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rows of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given task with “score”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  <a:blipFill>
                <a:blip r:embed="rId2"/>
                <a:stretch>
                  <a:fillRect l="-3716" t="-2069" b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7CB3874-B073-BA50-2AA5-5D0CF7779D33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F17CD86-9219-314C-5606-68964F4C48D7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5241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 (Formal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in a query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  <a:blipFill>
                <a:blip r:embed="rId2"/>
                <a:stretch>
                  <a:fillRect l="-1218" t="-3550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/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2562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8" y="1785331"/>
            <a:ext cx="9807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Lots of different constructions with various tradeoffs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accuracy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computation time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interpretability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Average-case vs. worst-case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324926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uniformly at random and scale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  <a:blipFill>
                <a:blip r:embed="rId2"/>
                <a:stretch>
                  <a:fillRect l="-3752" t="-1458" r="-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95F612-8808-796A-AE68-E328CB4D5976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7738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1783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737E-D1C3-B6CE-BFF8-B06F5718B31F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5614B-C27B-0316-65D8-1B991D3D0B3D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50E90E-7D79-37B1-7FA0-560516F533C9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55E7A-5799-3D84-5907-7DB632584DBC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1BB655A-D7E7-C2EF-2CDB-EDCAACD29892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7DE72A-1C35-28B9-40AE-A8BD40C9C141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9CCB47-52DB-E41E-3C89-B129872E616D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D4A281-01D4-5865-7EF3-37B2916DD3A5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63F8B3-D84F-4F27-4547-1AB1EF536BED}"/>
              </a:ext>
            </a:extLst>
          </p:cNvPr>
          <p:cNvCxnSpPr>
            <a:stCxn id="20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041954-621F-AEA5-7EE9-A0CB08807BD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CC866-8747-7514-9283-DAA61D83FE72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F9EC5D-DCBB-1E4A-20DF-F6064BFFC2A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817C3B-4709-A753-341E-5D998B9C5F6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0066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the first row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sampled?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  <a:blipFill>
                <a:blip r:embed="rId2"/>
                <a:stretch>
                  <a:fillRect l="-2611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9892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intuitively simple, simple to implement, fast, good on uniform or “average-case”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bad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57061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50650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if we do not sample uniformly at random?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is the probability that each row should be sampled?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74430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  <a:blipFill>
                <a:blip r:embed="rId2"/>
                <a:stretch>
                  <a:fillRect l="-2508" t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222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If there were just two different rows, each row should be “maximally” important,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  <a:blipFill>
                <a:blip r:embed="rId2"/>
                <a:stretch>
                  <a:fillRect l="-2059" t="-1617" r="-1970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4911260" y="3496462"/>
            <a:ext cx="239112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4911260" y="3496462"/>
            <a:ext cx="2067907" cy="104281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C9A922-F590-8A26-13A3-B0C807F49680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154F2-85DC-E469-AED8-00C77AC98FD5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4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0142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  <a:blipFill>
                <a:blip r:embed="rId2"/>
                <a:stretch>
                  <a:fillRect l="-2050" t="-2649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4B1873-EBE2-DC39-7FCC-09EE26F4638B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A6226-2206-27A7-12BB-F9711677A83B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87955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that each row should be sampled?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Proportional to importance!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  <a:blipFill>
                <a:blip r:embed="rId2"/>
                <a:stretch>
                  <a:fillRect l="-2508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73627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  <a:blipFill>
                <a:blip r:embed="rId2"/>
                <a:stretch>
                  <a:fillRect l="-2508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2085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3" y="3272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  <a:blipFill>
                <a:blip r:embed="rId2"/>
                <a:stretch>
                  <a:fillRect l="-3397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  <a:blipFill>
                <a:blip r:embed="rId6"/>
                <a:stretch>
                  <a:fillRect l="-5357" t="-3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2"/>
            <a:ext cx="2094041" cy="28784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  <a:blipFill>
                <a:blip r:embed="rId8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634778"/>
            <a:ext cx="1322887" cy="25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713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  <a:blipFill>
                <a:blip r:embed="rId2"/>
                <a:stretch>
                  <a:fillRect l="-2508" t="-206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6052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called the sensitivity of the row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is called the total sensitivity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can be much smaller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  <a:blipFill>
                <a:blip r:embed="rId2"/>
                <a:stretch>
                  <a:fillRect l="-1409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7005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 (Formal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/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[Feldman, Schmidt,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Sohler</a:t>
                </a:r>
                <a:r>
                  <a:rPr lang="en-US" sz="2800" dirty="0">
                    <a:solidFill>
                      <a:srgbClr val="7030A0"/>
                    </a:solidFill>
                  </a:rPr>
                  <a:t> 2020]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be a universal constant and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be a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-approximation to the sensitivity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. Then sensitivity sampling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points with replacement, i.e., choosing each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points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probability proportional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then rescaling by the sampling probability, outputs a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-coreset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clustering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blipFill>
                <a:blip r:embed="rId2"/>
                <a:stretch>
                  <a:fillRect l="-1215" t="-1094" b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/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8059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size is always better than uniform sampling and MUCH better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estimating the sensitivities can be a difficult design choice, computing the total sensitivity can be </a:t>
            </a:r>
            <a:r>
              <a:rPr lang="en-US" sz="3200" dirty="0">
                <a:solidFill>
                  <a:srgbClr val="FF0000"/>
                </a:solidFill>
              </a:rPr>
              <a:t>mathematically challenging</a:t>
            </a:r>
            <a:r>
              <a:rPr lang="en-US" sz="3200" dirty="0"/>
              <a:t>, larger runtime</a:t>
            </a:r>
          </a:p>
        </p:txBody>
      </p:sp>
    </p:spTree>
    <p:extLst>
      <p:ext uri="{BB962C8B-B14F-4D97-AF65-F5344CB8AC3E}">
        <p14:creationId xmlns:p14="http://schemas.microsoft.com/office/powerpoint/2010/main" val="45223636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E9DC0D9-AD19-8E60-02BA-048D4F71C7C9}"/>
              </a:ext>
            </a:extLst>
          </p:cNvPr>
          <p:cNvGraphicFramePr>
            <a:graphicFrameLocks noGrp="1"/>
          </p:cNvGraphicFramePr>
          <p:nvPr/>
        </p:nvGraphicFramePr>
        <p:xfrm>
          <a:off x="1576294" y="1508561"/>
          <a:ext cx="903941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071">
                  <a:extLst>
                    <a:ext uri="{9D8B030D-6E8A-4147-A177-3AD203B41FA5}">
                      <a16:colId xmlns:a16="http://schemas.microsoft.com/office/drawing/2014/main" val="412905476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3107082354"/>
                    </a:ext>
                  </a:extLst>
                </a:gridCol>
                <a:gridCol w="2395070">
                  <a:extLst>
                    <a:ext uri="{9D8B030D-6E8A-4147-A177-3AD203B41FA5}">
                      <a16:colId xmlns:a16="http://schemas.microsoft.com/office/drawing/2014/main" val="299702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Uniform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8444"/>
                  </a:ext>
                </a:extLst>
              </a:tr>
              <a:tr h="4920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2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Worst-case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Ease of implementation</a:t>
                      </a:r>
                    </a:p>
                    <a:p>
                      <a:pPr algn="ctr"/>
                      <a:r>
                        <a:rPr lang="en-US" sz="2800" dirty="0"/>
                        <a:t>Computation of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1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2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9747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Group / Stratified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812225"/>
            <a:ext cx="5943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Separate the data into “groups” and then perform uniform sampling on each group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If the data is uniform in each group, this is essentially sensitivity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4980-FD61-A0B4-F836-44EECCEAD2A1}"/>
              </a:ext>
            </a:extLst>
          </p:cNvPr>
          <p:cNvSpPr txBox="1">
            <a:spLocks/>
          </p:cNvSpPr>
          <p:nvPr/>
        </p:nvSpPr>
        <p:spPr>
          <a:xfrm>
            <a:off x="7511025" y="55822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AF745-EF9C-CD14-3B30-8FD5D941247E}"/>
              </a:ext>
            </a:extLst>
          </p:cNvPr>
          <p:cNvSpPr/>
          <p:nvPr/>
        </p:nvSpPr>
        <p:spPr>
          <a:xfrm>
            <a:off x="7511025" y="55822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/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/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/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08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4215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334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99508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58088203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BF16C-368B-E057-2387-CFC7741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00" y="896470"/>
            <a:ext cx="7311100" cy="5457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4849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3992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3711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661A6-2600-F7CA-3897-3235103D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76" y="917361"/>
            <a:ext cx="71628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671A7-336B-7CB6-B276-5D7C191C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541993"/>
            <a:ext cx="5924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9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0C63-65C2-C288-0A35-DE610C0A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61" y="901794"/>
            <a:ext cx="7743825" cy="442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20" y="1785332"/>
            <a:ext cx="3085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232690387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15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3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50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29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 in 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Reservoir sampling</a:t>
            </a:r>
          </a:p>
          <a:p>
            <a:pPr>
              <a:buClr>
                <a:schemeClr val="tx1"/>
              </a:buClr>
            </a:pPr>
            <a:r>
              <a:rPr lang="en-US" dirty="0"/>
              <a:t>Heavy-hitters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Misra-Gries</a:t>
            </a:r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CountMin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CountSketch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dirty="0"/>
              <a:t>Moment estimation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AMS algorithm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61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28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51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2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92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09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889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68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0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60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47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3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69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557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Running sum of coordinates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33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85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70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Keep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12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224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3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4B8275-C162-B858-FB3E-13803E7D7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019" y="4549073"/>
            <a:ext cx="7569146" cy="21358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Anomaly detection</a:t>
            </a:r>
            <a:r>
              <a:rPr lang="en-US" dirty="0"/>
              <a:t>: Noiseless sparse recovery can be used to identify anomalies or outliers in streaming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By modeling normal behavior as a sparse signal, deviations from this model can be detected in real-time. This is valuable for cybersecurity, fraud detection, and monitoring network traffic for unusual patterns.</a:t>
            </a:r>
          </a:p>
        </p:txBody>
      </p:sp>
    </p:spTree>
    <p:extLst>
      <p:ext uri="{BB962C8B-B14F-4D97-AF65-F5344CB8AC3E}">
        <p14:creationId xmlns:p14="http://schemas.microsoft.com/office/powerpoint/2010/main" val="1751621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028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78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665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323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61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39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19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298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8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1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Network traffic analysis</a:t>
            </a:r>
            <a:r>
              <a:rPr lang="en-US" dirty="0"/>
              <a:t>: Noiseless sparse recovery can be applied to analyze network traffic in real-time, identifying patterns and trends, and helping in network management, intrusion detection, and quality of service (QoS)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125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457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6051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2319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84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694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35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020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6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223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4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Real-time compressive imaging</a:t>
            </a:r>
            <a:r>
              <a:rPr lang="en-US" dirty="0"/>
              <a:t>: Compressive imaging techniques can be applied to streaming video or image data. By capturing and processing fewer measurements, noiseless sparse recovery can provide real-time reconstruction of high-resolution images or videos.</a:t>
            </a:r>
          </a:p>
        </p:txBody>
      </p:sp>
    </p:spTree>
    <p:extLst>
      <p:ext uri="{BB962C8B-B14F-4D97-AF65-F5344CB8AC3E}">
        <p14:creationId xmlns:p14="http://schemas.microsoft.com/office/powerpoint/2010/main" val="2799237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68476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028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from linear algebra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3327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many numbers are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8273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31674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57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0721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2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5DA1F3-B4EA-AC4F-09D6-F9BA61261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37" y="170329"/>
            <a:ext cx="6286062" cy="6687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2AA1DE-FC9D-EF31-0770-30DA6B8DF743}"/>
              </a:ext>
            </a:extLst>
          </p:cNvPr>
          <p:cNvSpPr txBox="1"/>
          <p:nvPr/>
        </p:nvSpPr>
        <p:spPr>
          <a:xfrm>
            <a:off x="6737246" y="2474893"/>
            <a:ext cx="525331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“Deep Orthogonal Transform Feature for Image Denoising”, Shin, et. al. [2020]</a:t>
            </a:r>
          </a:p>
        </p:txBody>
      </p:sp>
    </p:spTree>
    <p:extLst>
      <p:ext uri="{BB962C8B-B14F-4D97-AF65-F5344CB8AC3E}">
        <p14:creationId xmlns:p14="http://schemas.microsoft.com/office/powerpoint/2010/main" val="2815212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3591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200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Very good approximation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/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0.99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≤1.01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2251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algorithm does this suggest?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475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algorithm does this suggest?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Sample each item of the </a:t>
                </a:r>
                <a:r>
                  <a:rPr lang="en-US" i="1" dirty="0"/>
                  <a:t>universe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acquire new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items in the data stream that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1480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Sample each item of the </a:t>
                </a:r>
                <a:r>
                  <a:rPr lang="en-US" i="1" dirty="0"/>
                  <a:t>universe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acquire new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items in the data stream that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the problem with this approach?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2248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8130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9199CF6-3CC9-FB5F-E84A-91D43FA37A56}"/>
              </a:ext>
            </a:extLst>
          </p:cNvPr>
          <p:cNvSpPr/>
          <p:nvPr/>
        </p:nvSpPr>
        <p:spPr>
          <a:xfrm>
            <a:off x="10787563" y="3369219"/>
            <a:ext cx="524436" cy="48409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9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475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71480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60724" y="3105151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4" y="3105151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660724" y="554467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4" y="554467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26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Online natural language processing (NLP): </a:t>
            </a:r>
            <a:r>
              <a:rPr lang="en-US" dirty="0"/>
              <a:t>In real-time natural language processing tasks, noiseless sparse recovery can assist in extracting relevant features or patterns from streaming text data, making it useful for sentiment analysis, topic modeling, and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7877333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5047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/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5781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885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1835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0187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is the problem here?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6162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is the problem here?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xplosion: 14 Points 2">
                <a:extLst>
                  <a:ext uri="{FF2B5EF4-FFF2-40B4-BE49-F238E27FC236}">
                    <a16:creationId xmlns:a16="http://schemas.microsoft.com/office/drawing/2014/main" id="{C92B5E58-3ACB-8C69-A29A-049BA70102F2}"/>
                  </a:ext>
                </a:extLst>
              </p:cNvPr>
              <p:cNvSpPr/>
              <p:nvPr/>
            </p:nvSpPr>
            <p:spPr>
              <a:xfrm>
                <a:off x="7757000" y="2324598"/>
                <a:ext cx="4413941" cy="4102216"/>
              </a:xfrm>
              <a:custGeom>
                <a:avLst/>
                <a:gdLst>
                  <a:gd name="connsiteX0" fmla="*/ 11462 w 21600"/>
                  <a:gd name="connsiteY0" fmla="*/ 4342 h 21600"/>
                  <a:gd name="connsiteX1" fmla="*/ 14790 w 21600"/>
                  <a:gd name="connsiteY1" fmla="*/ 0 h 21600"/>
                  <a:gd name="connsiteX2" fmla="*/ 14525 w 21600"/>
                  <a:gd name="connsiteY2" fmla="*/ 5777 h 21600"/>
                  <a:gd name="connsiteX3" fmla="*/ 18007 w 21600"/>
                  <a:gd name="connsiteY3" fmla="*/ 3172 h 21600"/>
                  <a:gd name="connsiteX4" fmla="*/ 16380 w 21600"/>
                  <a:gd name="connsiteY4" fmla="*/ 6532 h 21600"/>
                  <a:gd name="connsiteX5" fmla="*/ 21600 w 21600"/>
                  <a:gd name="connsiteY5" fmla="*/ 6645 h 21600"/>
                  <a:gd name="connsiteX6" fmla="*/ 16985 w 21600"/>
                  <a:gd name="connsiteY6" fmla="*/ 9402 h 21600"/>
                  <a:gd name="connsiteX7" fmla="*/ 18270 w 21600"/>
                  <a:gd name="connsiteY7" fmla="*/ 11290 h 21600"/>
                  <a:gd name="connsiteX8" fmla="*/ 16380 w 21600"/>
                  <a:gd name="connsiteY8" fmla="*/ 12310 h 21600"/>
                  <a:gd name="connsiteX9" fmla="*/ 18877 w 21600"/>
                  <a:gd name="connsiteY9" fmla="*/ 15632 h 21600"/>
                  <a:gd name="connsiteX10" fmla="*/ 14640 w 21600"/>
                  <a:gd name="connsiteY10" fmla="*/ 14350 h 21600"/>
                  <a:gd name="connsiteX11" fmla="*/ 14942 w 21600"/>
                  <a:gd name="connsiteY11" fmla="*/ 17370 h 21600"/>
                  <a:gd name="connsiteX12" fmla="*/ 12180 w 21600"/>
                  <a:gd name="connsiteY12" fmla="*/ 15935 h 21600"/>
                  <a:gd name="connsiteX13" fmla="*/ 11612 w 21600"/>
                  <a:gd name="connsiteY13" fmla="*/ 18842 h 21600"/>
                  <a:gd name="connsiteX14" fmla="*/ 9872 w 21600"/>
                  <a:gd name="connsiteY14" fmla="*/ 17370 h 21600"/>
                  <a:gd name="connsiteX15" fmla="*/ 8700 w 21600"/>
                  <a:gd name="connsiteY15" fmla="*/ 19712 h 21600"/>
                  <a:gd name="connsiteX16" fmla="*/ 7527 w 21600"/>
                  <a:gd name="connsiteY16" fmla="*/ 18125 h 21600"/>
                  <a:gd name="connsiteX17" fmla="*/ 4917 w 21600"/>
                  <a:gd name="connsiteY17" fmla="*/ 21600 h 21600"/>
                  <a:gd name="connsiteX18" fmla="*/ 4805 w 21600"/>
                  <a:gd name="connsiteY18" fmla="*/ 18240 h 21600"/>
                  <a:gd name="connsiteX19" fmla="*/ 1285 w 21600"/>
                  <a:gd name="connsiteY19" fmla="*/ 17825 h 21600"/>
                  <a:gd name="connsiteX20" fmla="*/ 3330 w 21600"/>
                  <a:gd name="connsiteY20" fmla="*/ 15370 h 21600"/>
                  <a:gd name="connsiteX21" fmla="*/ 0 w 21600"/>
                  <a:gd name="connsiteY21" fmla="*/ 12877 h 21600"/>
                  <a:gd name="connsiteX22" fmla="*/ 3935 w 21600"/>
                  <a:gd name="connsiteY22" fmla="*/ 11592 h 21600"/>
                  <a:gd name="connsiteX23" fmla="*/ 1172 w 21600"/>
                  <a:gd name="connsiteY23" fmla="*/ 8270 h 21600"/>
                  <a:gd name="connsiteX24" fmla="*/ 5372 w 21600"/>
                  <a:gd name="connsiteY24" fmla="*/ 7817 h 21600"/>
                  <a:gd name="connsiteX25" fmla="*/ 4502 w 21600"/>
                  <a:gd name="connsiteY25" fmla="*/ 3625 h 21600"/>
                  <a:gd name="connsiteX26" fmla="*/ 8550 w 21600"/>
                  <a:gd name="connsiteY26" fmla="*/ 6382 h 21600"/>
                  <a:gd name="connsiteX27" fmla="*/ 9722 w 21600"/>
                  <a:gd name="connsiteY27" fmla="*/ 1887 h 21600"/>
                  <a:gd name="connsiteX28" fmla="*/ 11462 w 21600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2763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1572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5813 w 18003"/>
                  <a:gd name="connsiteY6" fmla="*/ 9402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6782 w 18003"/>
                  <a:gd name="connsiteY8" fmla="*/ 12699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3633 w 19140"/>
                  <a:gd name="connsiteY18" fmla="*/ 1824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5505 w 19140"/>
                  <a:gd name="connsiteY18" fmla="*/ 1469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6962 w 19832"/>
                  <a:gd name="connsiteY6" fmla="*/ 9791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8323 w 19832"/>
                  <a:gd name="connsiteY6" fmla="*/ 9742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6782 w 20331"/>
                  <a:gd name="connsiteY8" fmla="*/ 12699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4451 w 20331"/>
                  <a:gd name="connsiteY11" fmla="*/ 21163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331" h="21600">
                    <a:moveTo>
                      <a:pt x="10290" y="4342"/>
                    </a:moveTo>
                    <a:lnTo>
                      <a:pt x="13618" y="0"/>
                    </a:lnTo>
                    <a:cubicBezTo>
                      <a:pt x="13530" y="1926"/>
                      <a:pt x="13441" y="3851"/>
                      <a:pt x="13353" y="5777"/>
                    </a:cubicBezTo>
                    <a:lnTo>
                      <a:pt x="16835" y="3172"/>
                    </a:lnTo>
                    <a:lnTo>
                      <a:pt x="15208" y="6532"/>
                    </a:lnTo>
                    <a:lnTo>
                      <a:pt x="19832" y="7277"/>
                    </a:lnTo>
                    <a:lnTo>
                      <a:pt x="18323" y="9742"/>
                    </a:lnTo>
                    <a:cubicBezTo>
                      <a:pt x="18368" y="10242"/>
                      <a:pt x="20286" y="11714"/>
                      <a:pt x="20331" y="12214"/>
                    </a:cubicBezTo>
                    <a:cubicBezTo>
                      <a:pt x="20226" y="12684"/>
                      <a:pt x="18078" y="13445"/>
                      <a:pt x="17973" y="13915"/>
                    </a:cubicBezTo>
                    <a:cubicBezTo>
                      <a:pt x="17884" y="14487"/>
                      <a:pt x="18560" y="19486"/>
                      <a:pt x="18471" y="20058"/>
                    </a:cubicBezTo>
                    <a:lnTo>
                      <a:pt x="14447" y="16344"/>
                    </a:lnTo>
                    <a:cubicBezTo>
                      <a:pt x="14548" y="17351"/>
                      <a:pt x="14350" y="20156"/>
                      <a:pt x="14451" y="21163"/>
                    </a:cubicBezTo>
                    <a:lnTo>
                      <a:pt x="11008" y="15935"/>
                    </a:lnTo>
                    <a:lnTo>
                      <a:pt x="10440" y="18842"/>
                    </a:lnTo>
                    <a:lnTo>
                      <a:pt x="8700" y="17370"/>
                    </a:lnTo>
                    <a:lnTo>
                      <a:pt x="7528" y="19712"/>
                    </a:lnTo>
                    <a:lnTo>
                      <a:pt x="6355" y="18125"/>
                    </a:lnTo>
                    <a:lnTo>
                      <a:pt x="3745" y="21600"/>
                    </a:lnTo>
                    <a:cubicBezTo>
                      <a:pt x="3708" y="20480"/>
                      <a:pt x="5542" y="15810"/>
                      <a:pt x="5505" y="14690"/>
                    </a:cubicBezTo>
                    <a:lnTo>
                      <a:pt x="113" y="17825"/>
                    </a:lnTo>
                    <a:lnTo>
                      <a:pt x="2158" y="15370"/>
                    </a:lnTo>
                    <a:lnTo>
                      <a:pt x="274" y="13217"/>
                    </a:lnTo>
                    <a:lnTo>
                      <a:pt x="1572" y="11592"/>
                    </a:lnTo>
                    <a:lnTo>
                      <a:pt x="0" y="8270"/>
                    </a:lnTo>
                    <a:lnTo>
                      <a:pt x="4200" y="7817"/>
                    </a:lnTo>
                    <a:lnTo>
                      <a:pt x="3330" y="3625"/>
                    </a:lnTo>
                    <a:lnTo>
                      <a:pt x="7378" y="6382"/>
                    </a:lnTo>
                    <a:lnTo>
                      <a:pt x="8550" y="1887"/>
                    </a:lnTo>
                    <a:lnTo>
                      <a:pt x="10290" y="43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</a:rPr>
                  <a:t>Must know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to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:r>
                  <a:rPr lang="en-US" sz="2800" dirty="0"/>
                  <a:t> 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but the goal is to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Explosion: 14 Points 2">
                <a:extLst>
                  <a:ext uri="{FF2B5EF4-FFF2-40B4-BE49-F238E27FC236}">
                    <a16:creationId xmlns:a16="http://schemas.microsoft.com/office/drawing/2014/main" id="{C92B5E58-3ACB-8C69-A29A-049BA7010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000" y="2324598"/>
                <a:ext cx="4413941" cy="4102216"/>
              </a:xfrm>
              <a:custGeom>
                <a:avLst/>
                <a:gdLst>
                  <a:gd name="connsiteX0" fmla="*/ 11462 w 21600"/>
                  <a:gd name="connsiteY0" fmla="*/ 4342 h 21600"/>
                  <a:gd name="connsiteX1" fmla="*/ 14790 w 21600"/>
                  <a:gd name="connsiteY1" fmla="*/ 0 h 21600"/>
                  <a:gd name="connsiteX2" fmla="*/ 14525 w 21600"/>
                  <a:gd name="connsiteY2" fmla="*/ 5777 h 21600"/>
                  <a:gd name="connsiteX3" fmla="*/ 18007 w 21600"/>
                  <a:gd name="connsiteY3" fmla="*/ 3172 h 21600"/>
                  <a:gd name="connsiteX4" fmla="*/ 16380 w 21600"/>
                  <a:gd name="connsiteY4" fmla="*/ 6532 h 21600"/>
                  <a:gd name="connsiteX5" fmla="*/ 21600 w 21600"/>
                  <a:gd name="connsiteY5" fmla="*/ 6645 h 21600"/>
                  <a:gd name="connsiteX6" fmla="*/ 16985 w 21600"/>
                  <a:gd name="connsiteY6" fmla="*/ 9402 h 21600"/>
                  <a:gd name="connsiteX7" fmla="*/ 18270 w 21600"/>
                  <a:gd name="connsiteY7" fmla="*/ 11290 h 21600"/>
                  <a:gd name="connsiteX8" fmla="*/ 16380 w 21600"/>
                  <a:gd name="connsiteY8" fmla="*/ 12310 h 21600"/>
                  <a:gd name="connsiteX9" fmla="*/ 18877 w 21600"/>
                  <a:gd name="connsiteY9" fmla="*/ 15632 h 21600"/>
                  <a:gd name="connsiteX10" fmla="*/ 14640 w 21600"/>
                  <a:gd name="connsiteY10" fmla="*/ 14350 h 21600"/>
                  <a:gd name="connsiteX11" fmla="*/ 14942 w 21600"/>
                  <a:gd name="connsiteY11" fmla="*/ 17370 h 21600"/>
                  <a:gd name="connsiteX12" fmla="*/ 12180 w 21600"/>
                  <a:gd name="connsiteY12" fmla="*/ 15935 h 21600"/>
                  <a:gd name="connsiteX13" fmla="*/ 11612 w 21600"/>
                  <a:gd name="connsiteY13" fmla="*/ 18842 h 21600"/>
                  <a:gd name="connsiteX14" fmla="*/ 9872 w 21600"/>
                  <a:gd name="connsiteY14" fmla="*/ 17370 h 21600"/>
                  <a:gd name="connsiteX15" fmla="*/ 8700 w 21600"/>
                  <a:gd name="connsiteY15" fmla="*/ 19712 h 21600"/>
                  <a:gd name="connsiteX16" fmla="*/ 7527 w 21600"/>
                  <a:gd name="connsiteY16" fmla="*/ 18125 h 21600"/>
                  <a:gd name="connsiteX17" fmla="*/ 4917 w 21600"/>
                  <a:gd name="connsiteY17" fmla="*/ 21600 h 21600"/>
                  <a:gd name="connsiteX18" fmla="*/ 4805 w 21600"/>
                  <a:gd name="connsiteY18" fmla="*/ 18240 h 21600"/>
                  <a:gd name="connsiteX19" fmla="*/ 1285 w 21600"/>
                  <a:gd name="connsiteY19" fmla="*/ 17825 h 21600"/>
                  <a:gd name="connsiteX20" fmla="*/ 3330 w 21600"/>
                  <a:gd name="connsiteY20" fmla="*/ 15370 h 21600"/>
                  <a:gd name="connsiteX21" fmla="*/ 0 w 21600"/>
                  <a:gd name="connsiteY21" fmla="*/ 12877 h 21600"/>
                  <a:gd name="connsiteX22" fmla="*/ 3935 w 21600"/>
                  <a:gd name="connsiteY22" fmla="*/ 11592 h 21600"/>
                  <a:gd name="connsiteX23" fmla="*/ 1172 w 21600"/>
                  <a:gd name="connsiteY23" fmla="*/ 8270 h 21600"/>
                  <a:gd name="connsiteX24" fmla="*/ 5372 w 21600"/>
                  <a:gd name="connsiteY24" fmla="*/ 7817 h 21600"/>
                  <a:gd name="connsiteX25" fmla="*/ 4502 w 21600"/>
                  <a:gd name="connsiteY25" fmla="*/ 3625 h 21600"/>
                  <a:gd name="connsiteX26" fmla="*/ 8550 w 21600"/>
                  <a:gd name="connsiteY26" fmla="*/ 6382 h 21600"/>
                  <a:gd name="connsiteX27" fmla="*/ 9722 w 21600"/>
                  <a:gd name="connsiteY27" fmla="*/ 1887 h 21600"/>
                  <a:gd name="connsiteX28" fmla="*/ 11462 w 21600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2763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1572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5813 w 18003"/>
                  <a:gd name="connsiteY6" fmla="*/ 9402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6782 w 18003"/>
                  <a:gd name="connsiteY8" fmla="*/ 12699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3633 w 19140"/>
                  <a:gd name="connsiteY18" fmla="*/ 1824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5505 w 19140"/>
                  <a:gd name="connsiteY18" fmla="*/ 1469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6962 w 19832"/>
                  <a:gd name="connsiteY6" fmla="*/ 9791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8323 w 19832"/>
                  <a:gd name="connsiteY6" fmla="*/ 9742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6782 w 20331"/>
                  <a:gd name="connsiteY8" fmla="*/ 12699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4451 w 20331"/>
                  <a:gd name="connsiteY11" fmla="*/ 21163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331" h="21600">
                    <a:moveTo>
                      <a:pt x="10290" y="4342"/>
                    </a:moveTo>
                    <a:lnTo>
                      <a:pt x="13618" y="0"/>
                    </a:lnTo>
                    <a:cubicBezTo>
                      <a:pt x="13530" y="1926"/>
                      <a:pt x="13441" y="3851"/>
                      <a:pt x="13353" y="5777"/>
                    </a:cubicBezTo>
                    <a:lnTo>
                      <a:pt x="16835" y="3172"/>
                    </a:lnTo>
                    <a:lnTo>
                      <a:pt x="15208" y="6532"/>
                    </a:lnTo>
                    <a:lnTo>
                      <a:pt x="19832" y="7277"/>
                    </a:lnTo>
                    <a:lnTo>
                      <a:pt x="18323" y="9742"/>
                    </a:lnTo>
                    <a:cubicBezTo>
                      <a:pt x="18368" y="10242"/>
                      <a:pt x="20286" y="11714"/>
                      <a:pt x="20331" y="12214"/>
                    </a:cubicBezTo>
                    <a:cubicBezTo>
                      <a:pt x="20226" y="12684"/>
                      <a:pt x="18078" y="13445"/>
                      <a:pt x="17973" y="13915"/>
                    </a:cubicBezTo>
                    <a:cubicBezTo>
                      <a:pt x="17884" y="14487"/>
                      <a:pt x="18560" y="19486"/>
                      <a:pt x="18471" y="20058"/>
                    </a:cubicBezTo>
                    <a:lnTo>
                      <a:pt x="14447" y="16344"/>
                    </a:lnTo>
                    <a:cubicBezTo>
                      <a:pt x="14548" y="17351"/>
                      <a:pt x="14350" y="20156"/>
                      <a:pt x="14451" y="21163"/>
                    </a:cubicBezTo>
                    <a:lnTo>
                      <a:pt x="11008" y="15935"/>
                    </a:lnTo>
                    <a:lnTo>
                      <a:pt x="10440" y="18842"/>
                    </a:lnTo>
                    <a:lnTo>
                      <a:pt x="8700" y="17370"/>
                    </a:lnTo>
                    <a:lnTo>
                      <a:pt x="7528" y="19712"/>
                    </a:lnTo>
                    <a:lnTo>
                      <a:pt x="6355" y="18125"/>
                    </a:lnTo>
                    <a:lnTo>
                      <a:pt x="3745" y="21600"/>
                    </a:lnTo>
                    <a:cubicBezTo>
                      <a:pt x="3708" y="20480"/>
                      <a:pt x="5542" y="15810"/>
                      <a:pt x="5505" y="14690"/>
                    </a:cubicBezTo>
                    <a:lnTo>
                      <a:pt x="113" y="17825"/>
                    </a:lnTo>
                    <a:lnTo>
                      <a:pt x="2158" y="15370"/>
                    </a:lnTo>
                    <a:lnTo>
                      <a:pt x="274" y="13217"/>
                    </a:lnTo>
                    <a:lnTo>
                      <a:pt x="1572" y="11592"/>
                    </a:lnTo>
                    <a:lnTo>
                      <a:pt x="0" y="8270"/>
                    </a:lnTo>
                    <a:lnTo>
                      <a:pt x="4200" y="7817"/>
                    </a:lnTo>
                    <a:lnTo>
                      <a:pt x="3330" y="3625"/>
                    </a:lnTo>
                    <a:lnTo>
                      <a:pt x="7378" y="6382"/>
                    </a:lnTo>
                    <a:lnTo>
                      <a:pt x="8550" y="1887"/>
                    </a:lnTo>
                    <a:lnTo>
                      <a:pt x="10290" y="4342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5283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We do not need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it is also fine to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find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754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We do not need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it is also fine to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find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6726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Not too many samples,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small, but enough to find a good approximation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is large enough to find a good approximation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9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 we recover the vector?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566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want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high probability, one of these guesses will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048000" y="3780724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780724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34776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However, the wrong guesses will have too many samples</a:t>
                </a: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9375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However, the wrong guesses will have too many samples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Fix</a:t>
                </a:r>
                <a:r>
                  <a:rPr lang="en-US" dirty="0"/>
                  <a:t>: Dynamically changing guess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subsampling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19413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1586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/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/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3CDE72D-D6FE-6CEC-D1EA-2A56708ADAF2}"/>
              </a:ext>
            </a:extLst>
          </p:cNvPr>
          <p:cNvSpPr/>
          <p:nvPr/>
        </p:nvSpPr>
        <p:spPr>
          <a:xfrm>
            <a:off x="8294255" y="4442690"/>
            <a:ext cx="637309" cy="12561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47846-0A93-72C2-30F0-8F1CBE8069C7}"/>
              </a:ext>
            </a:extLst>
          </p:cNvPr>
          <p:cNvSpPr/>
          <p:nvPr/>
        </p:nvSpPr>
        <p:spPr>
          <a:xfrm>
            <a:off x="8340437" y="5916159"/>
            <a:ext cx="803564" cy="791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DFA58-753A-1FDB-584D-F312F22E1A35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7112000" y="6101681"/>
            <a:ext cx="1228437" cy="210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D7BB5-663E-1113-0368-0B7481CB79F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234545" y="5070763"/>
            <a:ext cx="2059710" cy="500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015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42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/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/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3CDE72D-D6FE-6CEC-D1EA-2A56708ADAF2}"/>
              </a:ext>
            </a:extLst>
          </p:cNvPr>
          <p:cNvSpPr/>
          <p:nvPr/>
        </p:nvSpPr>
        <p:spPr>
          <a:xfrm>
            <a:off x="8294255" y="4442690"/>
            <a:ext cx="637309" cy="12561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47846-0A93-72C2-30F0-8F1CBE8069C7}"/>
              </a:ext>
            </a:extLst>
          </p:cNvPr>
          <p:cNvSpPr/>
          <p:nvPr/>
        </p:nvSpPr>
        <p:spPr>
          <a:xfrm>
            <a:off x="8340437" y="5916159"/>
            <a:ext cx="803564" cy="791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DFA58-753A-1FDB-584D-F312F22E1A35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7112000" y="6101681"/>
            <a:ext cx="1228437" cy="210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D7BB5-663E-1113-0368-0B7481CB79F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234545" y="5070763"/>
            <a:ext cx="2059710" cy="500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690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Algorithm stores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elements from the stream, uses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0155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distinct elements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Return a random sample, so that each item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chosen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say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1000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Data summarization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3223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Remember reservoir sampling? Does that work?</a:t>
            </a:r>
          </a:p>
        </p:txBody>
      </p:sp>
    </p:spTree>
    <p:extLst>
      <p:ext uri="{BB962C8B-B14F-4D97-AF65-F5344CB8AC3E}">
        <p14:creationId xmlns:p14="http://schemas.microsoft.com/office/powerpoint/2010/main" val="25332513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Remember reservoir sampling? Does that work? </a:t>
            </a:r>
            <a:r>
              <a:rPr lang="en-US" dirty="0">
                <a:solidFill>
                  <a:srgbClr val="FF0000"/>
                </a:solidFill>
              </a:rPr>
              <a:t>NO!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D245E-43DF-0E7A-2B8A-79069E98BBA2}"/>
              </a:ext>
            </a:extLst>
          </p:cNvPr>
          <p:cNvSpPr txBox="1"/>
          <p:nvPr/>
        </p:nvSpPr>
        <p:spPr>
          <a:xfrm>
            <a:off x="838200" y="3661378"/>
            <a:ext cx="1073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1 2 2 2 2 2 2 2 2 2 2 2 2 2 2 2 2 2 2 2 2 </a:t>
            </a:r>
          </a:p>
        </p:txBody>
      </p:sp>
    </p:spTree>
    <p:extLst>
      <p:ext uri="{BB962C8B-B14F-4D97-AF65-F5344CB8AC3E}">
        <p14:creationId xmlns:p14="http://schemas.microsoft.com/office/powerpoint/2010/main" val="352370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6339</Words>
  <Application>Microsoft Office PowerPoint</Application>
  <PresentationFormat>Widescreen</PresentationFormat>
  <Paragraphs>1069</Paragraphs>
  <Slides>137</Slides>
  <Notes>61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3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Previously in the Streaming Model</vt:lpstr>
      <vt:lpstr>Sparse Recovery</vt:lpstr>
      <vt:lpstr>Applications of Sparse Recovery</vt:lpstr>
      <vt:lpstr>Applications of Sparse Recovery</vt:lpstr>
      <vt:lpstr>Applications of Sparse Recovery</vt:lpstr>
      <vt:lpstr>PowerPoint Presentation</vt:lpstr>
      <vt:lpstr>Applications of 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Finding p</vt:lpstr>
      <vt:lpstr>Finding p</vt:lpstr>
      <vt:lpstr>Finding p</vt:lpstr>
      <vt:lpstr>Finding p</vt:lpstr>
      <vt:lpstr>Finding p</vt:lpstr>
      <vt:lpstr>Finding p</vt:lpstr>
      <vt:lpstr>Finding p</vt:lpstr>
      <vt:lpstr>Finding p</vt:lpstr>
      <vt:lpstr>Distinct Elements (F_0 Estimation)</vt:lpstr>
      <vt:lpstr>L_0 Sampling</vt:lpstr>
      <vt:lpstr>L_0 Sampling</vt:lpstr>
      <vt:lpstr>L_0 Sampling</vt:lpstr>
      <vt:lpstr>L_0 Sampling</vt:lpstr>
      <vt:lpstr>Clustering</vt:lpstr>
      <vt:lpstr>Clustering</vt:lpstr>
      <vt:lpstr>PowerPoint Presentation</vt:lpstr>
      <vt:lpstr>PowerPoint Presentation</vt:lpstr>
      <vt:lpstr>PowerPoint Presentation</vt:lpstr>
      <vt:lpstr>PowerPoint Presentation</vt:lpstr>
      <vt:lpstr>Linear Regression</vt:lpstr>
      <vt:lpstr>Dimensionality Reduction</vt:lpstr>
      <vt:lpstr>Coreset</vt:lpstr>
      <vt:lpstr>Coreset (Formal Definition)</vt:lpstr>
      <vt:lpstr>Coreset</vt:lpstr>
      <vt:lpstr>Uniform Sampling</vt:lpstr>
      <vt:lpstr>Uniform Sampling</vt:lpstr>
      <vt:lpstr>Uniform Sampling</vt:lpstr>
      <vt:lpstr>Uniform Sampling</vt:lpstr>
      <vt:lpstr>Uniform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Sensitivity Sampling</vt:lpstr>
      <vt:lpstr>Sensitivity Sampling (Formal Theorem)</vt:lpstr>
      <vt:lpstr>Sensitivity Sampling</vt:lpstr>
      <vt:lpstr>PowerPoint Presentation</vt:lpstr>
      <vt:lpstr>Group / Stratified Sampling</vt:lpstr>
      <vt:lpstr>PowerPoint Presentation</vt:lpstr>
      <vt:lpstr>Coresets</vt:lpstr>
      <vt:lpstr>Coresets</vt:lpstr>
      <vt:lpstr>Coresets</vt:lpstr>
      <vt:lpstr>Coresets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16</cp:revision>
  <dcterms:created xsi:type="dcterms:W3CDTF">2023-09-24T00:25:19Z</dcterms:created>
  <dcterms:modified xsi:type="dcterms:W3CDTF">2023-10-02T17:11:00Z</dcterms:modified>
</cp:coreProperties>
</file>