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788" r:id="rId2"/>
    <p:sldId id="1161" r:id="rId3"/>
    <p:sldId id="997" r:id="rId4"/>
    <p:sldId id="1004" r:id="rId5"/>
    <p:sldId id="1017" r:id="rId6"/>
    <p:sldId id="1018" r:id="rId7"/>
    <p:sldId id="1005" r:id="rId8"/>
    <p:sldId id="1019" r:id="rId9"/>
    <p:sldId id="1125" r:id="rId10"/>
    <p:sldId id="1109" r:id="rId11"/>
    <p:sldId id="1116" r:id="rId12"/>
    <p:sldId id="1123" r:id="rId13"/>
    <p:sldId id="1124" r:id="rId14"/>
    <p:sldId id="1121" r:id="rId15"/>
    <p:sldId id="1127" r:id="rId16"/>
    <p:sldId id="1128" r:id="rId17"/>
    <p:sldId id="1126" r:id="rId18"/>
    <p:sldId id="1130" r:id="rId19"/>
    <p:sldId id="1131" r:id="rId20"/>
    <p:sldId id="1132" r:id="rId21"/>
    <p:sldId id="1138" r:id="rId22"/>
    <p:sldId id="1134" r:id="rId23"/>
    <p:sldId id="1135" r:id="rId24"/>
    <p:sldId id="1136" r:id="rId25"/>
    <p:sldId id="1140" r:id="rId26"/>
    <p:sldId id="1137" r:id="rId27"/>
    <p:sldId id="1144" r:id="rId28"/>
    <p:sldId id="1143" r:id="rId29"/>
    <p:sldId id="1145" r:id="rId30"/>
    <p:sldId id="1146" r:id="rId31"/>
    <p:sldId id="1147" r:id="rId32"/>
    <p:sldId id="1148" r:id="rId33"/>
    <p:sldId id="1149" r:id="rId34"/>
    <p:sldId id="1150" r:id="rId35"/>
    <p:sldId id="1151" r:id="rId36"/>
    <p:sldId id="1152" r:id="rId37"/>
    <p:sldId id="1153" r:id="rId38"/>
    <p:sldId id="1154" r:id="rId39"/>
    <p:sldId id="1155" r:id="rId40"/>
    <p:sldId id="1156" r:id="rId41"/>
    <p:sldId id="1157" r:id="rId42"/>
    <p:sldId id="1159" r:id="rId43"/>
    <p:sldId id="116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2:59:23.551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0 24575,'0'7'0,"1"-1"0,0 0 0,1 0 0,-1 1 0,1-1 0,0 0 0,1 0 0,-1-1 0,1 1 0,5 7 0,43 55 0,-29-42 0,-3 0 0,1-1 0,2-2 0,0 0 0,2-1 0,0-1 0,1-1 0,55 31 0,-12-13 0,614 299 0,-653-326 0,-14-6 0,-1 0 0,1 1 0,-1 1 0,0 0 0,0 1 0,-1 0 0,0 1 0,12 12 0,-23-19 0,-1 0 0,1-1 0,-1 1 0,0 0 0,0 0 0,0 0 0,0 0 0,0 0 0,0 0 0,-1 0 0,1 1 0,0-1 0,-1 0 0,0 0 0,0 0 0,0 1 0,0-1 0,0 0 0,0 0 0,0 1 0,-1-1 0,1 0 0,-1 0 0,1 0 0,-1 1 0,0-1 0,0 0 0,0 0 0,-2 2 0,-4 8 0,-1-1 0,-1 0 0,-18 19 0,0-1 0,23-24 0,1 0 0,-1 0 0,1 0 0,1 1 0,-1-1 0,1 1 0,0 0 0,0 0 0,0 0 0,1 0 0,0 0 0,0 0 0,0 0 0,1 0 0,0 1 0,1-1 0,-1 0 0,1 0 0,0 0 0,0 0 0,1 0 0,0 0 0,0 0 0,0-1 0,1 1 0,0-1 0,6 10 0,6 5 0,0-1 0,1 0 0,1-1 0,1-1 0,32 24 0,459 313 0,-148-112 0,-358-240 0,11 8 0,-1-1 0,-1 1 0,0 1 0,12 13 0,-21-20 0,0-1 0,-1 1 0,1 0 0,-1 0 0,0 0 0,0 1 0,-1-1 0,1 0 0,-1 1 0,0-1 0,0 1 0,0-1 0,-1 1 0,1-1 0,-1 1 0,0 0 0,-1-1 0,0 6 0,-5 19 0,-2-1 0,-1 0 0,-21 45 0,14-38 0,-15 55 0,28-78 0,0 0 0,1 0 0,1 1 0,0-1 0,0 1 0,1 0 0,1-1 0,3 20 0,-1-21 0,0 0 0,0-1 0,2 0 0,-1 1 0,1-2 0,1 1 0,11 16 0,56 59 0,-26-32 0,-7-4 0,60 98 0,-84-118 0,-2 0 0,0 1 0,-2 0 0,-1 1 0,9 44 0,-16-56 0,1 0 0,0 0 0,2 0 0,0-1 0,1 0 0,1 0 0,1-1 0,0 0 0,1 0 0,1-1 0,0-1 0,1 0 0,1-1 0,29 23 0,1-4 0,2-2 0,1-3 0,52 24 0,14 9 0,-107-58 0,-1 0 0,0 1 0,0 0 0,-1 0 0,1 0 0,-1 1 0,0-1 0,0 1 0,0 0 0,0 1 0,-1-1 0,0 0 0,3 8 0,0 5 0,0 0 0,6 38 0,8 25 0,-3-37 0,1-1 0,2-1 0,2-1 0,2-1 0,2 0 0,1-2 0,2-2 0,1 0 0,2-2 0,37 31 0,114 77 0,-22-18 0,-152-116 0,1 0 0,-1 1 0,-1-1 0,0 2 0,13 17 0,-19-23 0,0-1 0,0 1 0,0 0 0,-1 1 0,0-1 0,0 0 0,0 0 0,0 0 0,0 1 0,-1-1 0,0 0 0,0 1 0,0-1 0,0 0 0,-1 1 0,0-1 0,0 0 0,-2 9 0,-15 31 0,12-32 0,1 1 0,0 0 0,1-1 0,0 2 0,1-1 0,1 0 0,-1 17 0,3-27 0,0 0 0,0 0 0,1 0 0,0 0 0,-1 0 0,1-1 0,0 1 0,1 0 0,-1 0 0,0-1 0,1 1 0,-1-1 0,1 1 0,0-1 0,0 0 0,3 3 0,41 29 0,-37-27 0,221 122 0,-15-9 0,-206-115 0,0 0 0,-1 1 0,1 0 0,-1 0 0,-1 1 0,1 0 0,-1 1 0,0-1 0,-1 1 0,0 0 0,0 1 0,-1 0 0,0 0 0,0 0 0,-1 0 0,-1 1 0,1-1 0,-1 1 0,-1 0 0,0 0 0,0 0 0,-1 1 0,-1-1 0,0 13 0,-10 98 0,6-83 0,0 1 0,5 72 0,0-102 0,1 0 0,1 0 0,-1 0 0,2-1 0,-1 1 0,1-1 0,0 1 0,1-1 0,0-1 0,0 1 0,1-1 0,7 9 0,13 10 0,51 41 0,-47-42 0,386 355 0,-410-373 0,0 0 0,0 1 0,-1-1 0,0 1 0,-1 1 0,1-1 0,-1 1 0,-1-1 0,0 1 0,0 0 0,-1 0 0,0 1 0,0-1 0,0 19 0,-2 3 0,-2 1 0,-2-1 0,-8 36 0,-3 35 0,13-93 0,1-1 0,1 1 0,0 0 0,0 0 0,1 0 0,0-1 0,0 1 0,1 0 0,0-1 0,1 1 0,-1-1 0,2 1 0,-1-1 0,1 0 0,1-1 0,-1 1 0,1-1 0,0 0 0,1 0 0,0 0 0,0-1 0,8 7 0,13 10 0,42 28 0,-43-33 0,-1 1 0,30 29 0,-51-43 0,0 1 0,0 0 0,0 0 0,-1 0 0,0 0 0,0 1 0,-1-1 0,0 1 0,0 0 0,0 0 0,-1 0 0,0 0 0,-1 0 0,1 0 0,-1 0 0,-1 0 0,0 7 0,0-3 0,1-1 0,1 0 0,-1 1 0,2-1 0,2 14 0,-2-21 0,-1 1 0,1 0 0,0 0 0,0 0 0,0-1 0,0 1 0,1-1 0,0 0 0,-1 1 0,1-1 0,0 0 0,1-1 0,-1 1 0,0-1 0,1 1 0,0-1 0,4 2 0,7 2 0,0 0 0,0-2 0,0 0 0,20 3 0,28 7 0,-8 3 0,69 13 0,192 35 0,-302-61 0,0 1 0,-1 1 0,1 0 0,-1 0 0,0 1 0,-1 1 0,0 0 0,0 1 0,-1 0 0,0 1 0,-1 0 0,0 1 0,12 14 0,12 22 0,-2 1 0,27 53 0,-41-69 0,213 328 0,5 7 0,-219-335 0,1-1 0,2 0 0,36 41 0,-47-63 0,-1 0 0,2-1 0,-1 0 0,1-1 0,1 0 0,-1 0 0,1-1 0,0 0 0,1-1 0,-1 0 0,1-1 0,0-1 0,24 5 0,2 1 0,0 1 0,-1 2 0,-1 1 0,69 36 0,17 7 0,-107-50 0,0 1 0,-1 0 0,0 1 0,0 1 0,-1 0 0,0 1 0,0 0 0,-1 1 0,11 12 0,-17-16 0,0 1 0,-1 0 0,1 0 0,-2 0 0,1 0 0,-1 1 0,0 0 0,-1 0 0,0 0 0,-1 0 0,1 0 0,-2 1 0,1-1 0,-2 1 0,1-1 0,-2 17 0,-1-6 0,1-1 0,0 0 0,2 0 0,0 0 0,1 1 0,1-1 0,0 0 0,2-1 0,0 1 0,2-1 0,-1 0 0,2 0 0,18 29 0,2-6 0,3 0 0,1-3 0,60 57 0,-14-15 0,-72-72 0,0-1 0,0 1 0,-1-1 0,0 2 0,0-1 0,-1 0 0,0 1 0,0 0 0,-1 0 0,0 0 0,2 18 0,-2 0 0,-1 0 0,-3 47 0,-1 5 0,3-72 0,0-1 0,0 0 0,0 1 0,1-1 0,-1 0 0,2 1 0,-1-1 0,1-1 0,0 1 0,0 0 0,0 0 0,1-1 0,0 0 0,0 0 0,0 0 0,9 7 0,4 3 0,2-2 0,0 0 0,27 14 0,-29-17 0,442 206 0,-403-192 0,-48-21 0,4 1 0,0 1 0,-1 1 0,21 13 0,-27-15 0,-1 0 0,0 1 0,0-1 0,0 1 0,-1-1 0,0 1 0,1 0 0,-2 1 0,1-1 0,4 11 0,51 165 0,-36-101 0,-20-64 0,2-1 0,-1 0 0,2-1 0,0 1 0,1-1 0,0 0 0,1 0 0,13 18 0,7-1-1365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F485A-07FD-41D0-AAC6-EAE95715B39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E803F-838A-43A6-BE24-768586AB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6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BD37-C45F-E6B4-D04A-9E4445B39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1F10A-B3FC-BFFA-0772-24151FD32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0F80-FCF7-9782-DDDB-D4CA9650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2BA0-27A5-3203-A4BC-1838DA25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83400-680C-B16B-3214-66EAB866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A0C0-07E8-79EE-FE21-28E9EAA6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7EA07-B2CD-FDDC-4ACD-FF8595B98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CF44-3029-DC76-6599-036965C3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AD3C4-59A2-0D3B-36D9-1C7BBF7F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DCF8-88A2-33CF-4817-3E300EC3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34A0E-5C2E-2EAF-6365-7DF3DF55F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18166-C71A-D21E-C580-33FC77C63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1886-0BEC-D62B-93B7-73EB2F0F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FAA1-C57F-2F3D-D8A5-A05A0568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3E53-CF8F-A754-B6ED-9527426F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3FE2-8A13-E567-E679-CA5C2528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C0F9-F942-CBEB-4DEA-D73F61AA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72331-2C02-98D0-8CFB-12B22E2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3872-1A1C-1F41-953A-E5ABC2D3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F6F3-D32A-EEE5-B25A-915C131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6C41-8119-31F3-2D45-B85AEB7B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D1869-6316-BBFA-5FAA-0862DC72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8499-38AC-B23F-16DC-71961033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E52F-B5C7-B496-F46E-93DB7DC7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D82B-80D6-E419-5D44-81165AA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8A46-6107-75C0-B0FA-6FBC151F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FBD8-F9B9-A6F9-6B09-D63FDB1FB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D92DB-8DC9-ACBD-CFD9-0EB58BB00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81D06-318A-9CD3-7290-32D6F8A2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F91BF-9F47-F133-9CAD-A7A9963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EAA3C-A110-3620-679B-CB31FBA5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7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8BE0-DD48-9AB9-AB00-1C2D91DF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075FA-2008-69D0-A636-3E7C1D38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C35E5-B564-2CE1-1653-A75CC49B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011D0-B6A3-8F16-EDE4-CD4C6FEFC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BCF2F-69A1-030B-CF5A-AB3EBFA16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E6BF0-89E3-891D-5EE4-B999AB7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E2CEB-577F-BB9D-F906-B726C133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6089F-C34B-8FC5-B36B-343D18BF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7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2A30-1EB0-AA3C-F344-029A16A5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26BFD-FA3F-D48C-D1CB-780E81F3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63431-78A5-CC88-B950-6774BB04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6A820-61C2-7F62-E2B4-B71B8FDA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0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55AEC-FF9C-9820-2B76-C8308C8B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DF519-B5EE-2990-8D24-455FF3B3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1E3F-275D-FCC8-BFCE-1E06633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DCDD-A0D0-7D59-9A5B-3596CBFB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90F5-60FE-73FA-C03E-CA347160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F1B98-DFCF-9A61-34D7-05C551A2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F1BFF-6A10-7112-A2DC-D98488B7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5338A-B30B-C318-30A6-679DCFA0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E631-D137-62CF-BFB1-018CD597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C8C9-3D64-D79E-E1A2-2BC37293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169C3-EF42-BC48-DAEB-34759C578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EB48A-25B1-6435-B1D1-B51E1FB9C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2A1B-D7BB-3D81-D938-D41D4E63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534D7-37A9-DA33-A407-1E73D936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06837-1F41-A9F5-F143-D4EFE17C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BC2A4-B633-6DFA-200E-1EB44C5D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181F-35DA-E0B7-9C77-701993FD9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F358-D9C0-11B1-4435-EA2D55871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D124-022B-F5A3-0B7A-DB3E7CE10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B2C9-B9F6-AE2C-00C5-4CBB1BE59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9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customXml" Target="../ink/ink1.xml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74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0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9.png"/><Relationship Id="rId5" Type="http://schemas.openxmlformats.org/officeDocument/2006/relationships/image" Target="../media/image44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16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a partition of the vertices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into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the remaining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the number of edges that cross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0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Minimum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minimum cut of a graph is the size of the smallest cut across all pairs of sets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minimum cut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that separates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36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23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1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14:cNvPr>
              <p14:cNvContentPartPr/>
              <p14:nvPr/>
            </p14:nvContentPartPr>
            <p14:xfrm>
              <a:off x="3866790" y="2332027"/>
              <a:ext cx="3294720" cy="402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4150" y="2269027"/>
                <a:ext cx="3420360" cy="41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Min cut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20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9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 indicating whether it crosses the cut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is on the side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 b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92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blipFill>
                <a:blip r:embed="rId4"/>
                <a:stretch>
                  <a:fillRect t="-2649" b="-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50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6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 Cut-Max Flow Theorem?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Recall</a:t>
            </a:r>
            <a:r>
              <a:rPr lang="en-US" sz="3200" b="0" dirty="0"/>
              <a:t>: the </a:t>
            </a:r>
            <a:r>
              <a:rPr lang="en-US" sz="3200" b="0" dirty="0">
                <a:solidFill>
                  <a:srgbClr val="0070C0"/>
                </a:solidFill>
              </a:rPr>
              <a:t>max-flow min-cut theorem </a:t>
            </a:r>
            <a:r>
              <a:rPr lang="en-US" sz="3200" b="0" dirty="0"/>
              <a:t>states the </a:t>
            </a:r>
            <a:r>
              <a:rPr lang="en-US" sz="3200" b="0" dirty="0">
                <a:solidFill>
                  <a:srgbClr val="0070C0"/>
                </a:solidFill>
              </a:rPr>
              <a:t>maximum flow </a:t>
            </a:r>
            <a:r>
              <a:rPr lang="en-US" sz="3200" b="0" dirty="0"/>
              <a:t>through any graph between any fixed source and sink is exactly equal to the </a:t>
            </a:r>
            <a:r>
              <a:rPr lang="en-US" sz="3200" b="0" dirty="0">
                <a:solidFill>
                  <a:srgbClr val="0070C0"/>
                </a:solidFill>
              </a:rPr>
              <a:t>minimum cut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0" dirty="0"/>
              <a:t>However, the dual LP to the max-flow problem is a fractional problem, while the LP for the min-cut problem requires integral solutions</a:t>
            </a:r>
          </a:p>
        </p:txBody>
      </p:sp>
    </p:spTree>
    <p:extLst>
      <p:ext uri="{BB962C8B-B14F-4D97-AF65-F5344CB8AC3E}">
        <p14:creationId xmlns:p14="http://schemas.microsoft.com/office/powerpoint/2010/main" val="111887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24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C0000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2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29 </a:t>
            </a:r>
            <a:r>
              <a:rPr lang="en-US" sz="3200" dirty="0"/>
              <a:t>in</a:t>
            </a:r>
            <a:r>
              <a:rPr lang="en-US" sz="3200" dirty="0">
                <a:solidFill>
                  <a:srgbClr val="00B050"/>
                </a:solidFill>
              </a:rPr>
              <a:t> “Introduction to Algorithms”,</a:t>
            </a:r>
            <a:r>
              <a:rPr lang="en-US" sz="3200" dirty="0"/>
              <a:t> by Thomas H. </a:t>
            </a:r>
            <a:r>
              <a:rPr lang="en-US" sz="3200" dirty="0" err="1"/>
              <a:t>Cormen</a:t>
            </a:r>
            <a:r>
              <a:rPr lang="en-US" sz="3200" dirty="0"/>
              <a:t>, Charles E. </a:t>
            </a:r>
            <a:r>
              <a:rPr lang="en-US" sz="3200" dirty="0" err="1"/>
              <a:t>Leiserson</a:t>
            </a:r>
            <a:r>
              <a:rPr lang="en-US" sz="3200" dirty="0"/>
              <a:t>, Ronald L. Rivest, and Clifford Stein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Chapters 5.1-5.5 </a:t>
            </a:r>
            <a:r>
              <a:rPr lang="en-US" sz="3200" dirty="0"/>
              <a:t>in </a:t>
            </a:r>
            <a:r>
              <a:rPr lang="en-US" sz="3200" dirty="0">
                <a:solidFill>
                  <a:srgbClr val="00B050"/>
                </a:solidFill>
              </a:rPr>
              <a:t>“The Design of Approximation Algorithms”</a:t>
            </a:r>
            <a:r>
              <a:rPr lang="en-US" sz="3200" dirty="0"/>
              <a:t>, by David P. Williamson and David B. </a:t>
            </a:r>
            <a:r>
              <a:rPr lang="en-US" sz="3200" dirty="0" err="1"/>
              <a:t>Shmoys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969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Integer linear programming is NP-hard (solves vertex cover)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constraint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, the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all have integer entries,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totally unimodular (every square submatrix has determinant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−1,0,1</m:t>
                    </m:r>
                  </m:oMath>
                </a14:m>
                <a:r>
                  <a:rPr lang="en-US" sz="3200" dirty="0"/>
                  <a:t>), then the vertices of the LP polytope are integers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use standard LP algorithms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964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MAX-SAT problem, the input is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goal is to assign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maximize the number of satisfied clauses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42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/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value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≤1/2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 linearity of expectation, the expected number of satisfied clauses is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(at least)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1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Derandomization</a:t>
            </a:r>
            <a:r>
              <a:rPr lang="en-US" dirty="0">
                <a:solidFill>
                  <a:srgbClr val="C00000"/>
                </a:solidFill>
              </a:rPr>
              <a:t> of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2266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get an algorithm that achieves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Method of conditional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to be the value with the higher conditional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Random assignment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expectation, so there is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that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Iterate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2266" cy="4422775"/>
              </a:xfrm>
              <a:blipFill>
                <a:blip r:embed="rId2"/>
                <a:stretch>
                  <a:fillRect l="-1263" t="-551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22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First suppose there is no unit clause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 (will remove assumption later)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to be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en-US" sz="3200" dirty="0"/>
                  <a:t> independently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5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Claim</a:t>
                </a:r>
                <a:r>
                  <a:rPr lang="en-US" sz="3200" dirty="0"/>
                  <a:t>: The probability that any given clause is satisfied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is maximized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there is no unit clause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, there is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 approximation algorithm for MAX-SAT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80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 (Integer Program)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blipFill>
                <a:blip r:embed="rId3"/>
                <a:stretch>
                  <a:fillRect t="-4211" b="-1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08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 (LP Relaxation)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blipFill>
                <a:blip r:embed="rId3"/>
                <a:stretch>
                  <a:fillRect t="-4211" b="-1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1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/>
                  <a:t>, where we split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positive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negative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73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/>
              <p:nvPr/>
            </p:nvSpPr>
            <p:spPr>
              <a:xfrm>
                <a:off x="603679" y="1800699"/>
                <a:ext cx="9854215" cy="734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9" y="1800699"/>
                <a:ext cx="9854215" cy="7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97231-71FE-8763-4D12-138EC6718476}"/>
                  </a:ext>
                </a:extLst>
              </p:cNvPr>
              <p:cNvSpPr txBox="1"/>
              <p:nvPr/>
            </p:nvSpPr>
            <p:spPr>
              <a:xfrm>
                <a:off x="4316766" y="2450917"/>
                <a:ext cx="8005439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97231-71FE-8763-4D12-138EC6718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6" y="2450917"/>
                <a:ext cx="8005439" cy="11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9217A18-5282-A18B-BD03-6F32EDC04CFB}"/>
              </a:ext>
            </a:extLst>
          </p:cNvPr>
          <p:cNvSpPr txBox="1"/>
          <p:nvPr/>
        </p:nvSpPr>
        <p:spPr>
          <a:xfrm>
            <a:off x="1854323" y="2759219"/>
            <a:ext cx="18121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(AM-GM)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B5460-00E0-DF33-767B-A8280C628B04}"/>
                  </a:ext>
                </a:extLst>
              </p:cNvPr>
              <p:cNvSpPr txBox="1"/>
              <p:nvPr/>
            </p:nvSpPr>
            <p:spPr>
              <a:xfrm>
                <a:off x="4316766" y="3568467"/>
                <a:ext cx="8005439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B5460-00E0-DF33-767B-A8280C628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6" y="3568467"/>
                <a:ext cx="8005439" cy="1117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603B3-5808-6D3C-1E31-1334124AFD34}"/>
                  </a:ext>
                </a:extLst>
              </p:cNvPr>
              <p:cNvSpPr txBox="1"/>
              <p:nvPr/>
            </p:nvSpPr>
            <p:spPr>
              <a:xfrm>
                <a:off x="1768875" y="4602188"/>
                <a:ext cx="8005439" cy="137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603B3-5808-6D3C-1E31-1334124A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75" y="4602188"/>
                <a:ext cx="8005439" cy="1373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2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25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/>
              <p:nvPr/>
            </p:nvSpPr>
            <p:spPr>
              <a:xfrm>
                <a:off x="573742" y="1584156"/>
                <a:ext cx="6626048" cy="137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2" y="1584156"/>
                <a:ext cx="6626048" cy="1373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5CA311-D3CC-F63E-238D-1D196AB9B70C}"/>
                  </a:ext>
                </a:extLst>
              </p:cNvPr>
              <p:cNvSpPr txBox="1"/>
              <p:nvPr/>
            </p:nvSpPr>
            <p:spPr>
              <a:xfrm>
                <a:off x="3758953" y="3000226"/>
                <a:ext cx="6626048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5CA311-D3CC-F63E-238D-1D196AB9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953" y="3000226"/>
                <a:ext cx="6626048" cy="11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DB2E7-E432-4068-5DA3-457CA2C0725D}"/>
                  </a:ext>
                </a:extLst>
              </p:cNvPr>
              <p:cNvSpPr txBox="1"/>
              <p:nvPr/>
            </p:nvSpPr>
            <p:spPr>
              <a:xfrm>
                <a:off x="1981940" y="4228460"/>
                <a:ext cx="6094520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DB2E7-E432-4068-5DA3-457CA2C07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40" y="4228460"/>
                <a:ext cx="6094520" cy="119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07CEE77-8020-B087-1419-E9F8394DA92D}"/>
              </a:ext>
            </a:extLst>
          </p:cNvPr>
          <p:cNvSpPr txBox="1"/>
          <p:nvPr/>
        </p:nvSpPr>
        <p:spPr>
          <a:xfrm>
            <a:off x="1269508" y="3266613"/>
            <a:ext cx="226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(concavity)</a:t>
            </a:r>
          </a:p>
        </p:txBody>
      </p:sp>
    </p:spTree>
    <p:extLst>
      <p:ext uri="{BB962C8B-B14F-4D97-AF65-F5344CB8AC3E}">
        <p14:creationId xmlns:p14="http://schemas.microsoft.com/office/powerpoint/2010/main" val="802004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532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488142" y="4570632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2" y="4570632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475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44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these behave across values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1607"/>
              </a:xfrm>
              <a:blipFill>
                <a:blip r:embed="rId2"/>
                <a:stretch>
                  <a:fillRect l="-1333" t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499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small,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small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large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large,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large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small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776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2685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488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3453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5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3453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165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BDE14-082E-6E64-E0F8-264990FE79EC}"/>
                  </a:ext>
                </a:extLst>
              </p:cNvPr>
              <p:cNvSpPr txBox="1"/>
              <p:nvPr/>
            </p:nvSpPr>
            <p:spPr>
              <a:xfrm>
                <a:off x="242657" y="2463094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BDE14-082E-6E64-E0F8-264990FE7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57" y="2463094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AFD3A2-EBEE-20B4-0DEF-40D42192BEF2}"/>
                  </a:ext>
                </a:extLst>
              </p:cNvPr>
              <p:cNvSpPr txBox="1"/>
              <p:nvPr/>
            </p:nvSpPr>
            <p:spPr>
              <a:xfrm>
                <a:off x="5930284" y="4151730"/>
                <a:ext cx="609452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≈0.753≥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AFD3A2-EBEE-20B4-0DEF-40D42192B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84" y="4151730"/>
                <a:ext cx="6094520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7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3200" b="0" dirty="0"/>
                  <a:t>, capacities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b="0" dirty="0"/>
                  <a:t>, source vertex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, and sink vertex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flow</a:t>
                </a:r>
                <a:r>
                  <a:rPr lang="en-US" sz="3200" b="0" dirty="0"/>
                  <a:t> is assignment of weights to edges so that: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Capacity constraint</a:t>
                </a:r>
                <a:r>
                  <a:rPr lang="en-US" sz="3200" dirty="0"/>
                  <a:t>: the flow of an edge does not exceed its capacity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Conservation of flow</a:t>
                </a:r>
                <a:r>
                  <a:rPr lang="en-US" sz="3200" b="0" dirty="0"/>
                  <a:t>: sum of flows entering a node equals sum of flows exiting a node, except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b="0" dirty="0"/>
                  <a:t>: Route as much flow as possible from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103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-approximation algorithm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2685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513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Previously</a:t>
                </a:r>
                <a:r>
                  <a:rPr lang="en-US" sz="3200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, where we split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positive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negative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584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set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p>
                        </m:sSup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46BA25-A342-C0FC-6C51-500CE883F1D7}"/>
                  </a:ext>
                </a:extLst>
              </p:cNvPr>
              <p:cNvSpPr txBox="1"/>
              <p:nvPr/>
            </p:nvSpPr>
            <p:spPr>
              <a:xfrm>
                <a:off x="4032682" y="3762662"/>
                <a:ext cx="6094520" cy="785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46BA25-A342-C0FC-6C51-500CE883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82" y="3762662"/>
                <a:ext cx="6094520" cy="785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A50DE-5601-BA12-4C23-C97A05217803}"/>
                  </a:ext>
                </a:extLst>
              </p:cNvPr>
              <p:cNvSpPr txBox="1"/>
              <p:nvPr/>
            </p:nvSpPr>
            <p:spPr>
              <a:xfrm>
                <a:off x="4746594" y="5426101"/>
                <a:ext cx="1349406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A50DE-5601-BA12-4C23-C97A05217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594" y="5426101"/>
                <a:ext cx="1349406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CD4A0-0A5E-2A44-BEB6-86C06BE20DFB}"/>
                  </a:ext>
                </a:extLst>
              </p:cNvPr>
              <p:cNvSpPr txBox="1"/>
              <p:nvPr/>
            </p:nvSpPr>
            <p:spPr>
              <a:xfrm>
                <a:off x="5043996" y="4700726"/>
                <a:ext cx="1349406" cy="678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CD4A0-0A5E-2A44-BEB6-86C06BE20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96" y="4700726"/>
                <a:ext cx="1349406" cy="678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677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-approximation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28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3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Max flow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1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5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constraints do we want?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Capacity constraint, conservation of flow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56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blipFill>
                <a:blip r:embed="rId4"/>
                <a:stretch>
                  <a:fillRect t="-4255" b="-8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11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44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1859</Words>
  <Application>Microsoft Office PowerPoint</Application>
  <PresentationFormat>Widescreen</PresentationFormat>
  <Paragraphs>339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Linear Programming (Standard Form)</vt:lpstr>
      <vt:lpstr>Max s-t Flow in a Directed Graph</vt:lpstr>
      <vt:lpstr>Max s-t Flow in a Directed Graph</vt:lpstr>
      <vt:lpstr>Max s-t Flow in a Directed Graph</vt:lpstr>
      <vt:lpstr>Linear Program for Max s-t Flow</vt:lpstr>
      <vt:lpstr>Linear Program for Max s-t Flow</vt:lpstr>
      <vt:lpstr>Dual Program for Max s-t Flow</vt:lpstr>
      <vt:lpstr>Cuts</vt:lpstr>
      <vt:lpstr>Minimum s-t Cut</vt:lpstr>
      <vt:lpstr>PowerPoint Presentation</vt:lpstr>
      <vt:lpstr>PowerPoint Presentation</vt:lpstr>
      <vt:lpstr>Linear Program for Min s-t Cut</vt:lpstr>
      <vt:lpstr>Linear Program for Min s-t Cut</vt:lpstr>
      <vt:lpstr>Dual Program for Max s-t Flow</vt:lpstr>
      <vt:lpstr>Min Cut-Max Flow Theorem?</vt:lpstr>
      <vt:lpstr>Linear Programming (Standard Form)</vt:lpstr>
      <vt:lpstr>Integer Linear Programming (Standard Form)</vt:lpstr>
      <vt:lpstr>Integer Linear Programming (Standard Form)</vt:lpstr>
      <vt:lpstr>MAX-SAT Revisited</vt:lpstr>
      <vt:lpstr>MAX-SAT Revisited</vt:lpstr>
      <vt:lpstr>Derandomization of MAX-SAT</vt:lpstr>
      <vt:lpstr>Better Algorithm for MAX-SAT</vt:lpstr>
      <vt:lpstr>Better Algorithm for MAX-SAT</vt:lpstr>
      <vt:lpstr>MAX-SAT Revisited (Integer Program)</vt:lpstr>
      <vt:lpstr>MAX-SAT Revisited (LP Relaxation)</vt:lpstr>
      <vt:lpstr>Randomized Rounding for MAX-SAT</vt:lpstr>
      <vt:lpstr>Randomized Rounding for MAX-SAT</vt:lpstr>
      <vt:lpstr>Randomized Rounding for MAX-SAT</vt:lpstr>
      <vt:lpstr>Randomized Rounding for MAX-SAT</vt:lpstr>
      <vt:lpstr>MAX-SAT Summary</vt:lpstr>
      <vt:lpstr>MAX-SAT Summary</vt:lpstr>
      <vt:lpstr>MAX-SAT Summary</vt:lpstr>
      <vt:lpstr>MAX-SAT Summary</vt:lpstr>
      <vt:lpstr>Choosing the Better of Two Solutions</vt:lpstr>
      <vt:lpstr>Choosing the Better of Two Solutions</vt:lpstr>
      <vt:lpstr>Choosing the Better of Two Solutions</vt:lpstr>
      <vt:lpstr>Choosing the Better of Two Solutions</vt:lpstr>
      <vt:lpstr>Choosing the Better of Two Solutions</vt:lpstr>
      <vt:lpstr>Nonlinear Randomized Rounding for MAX-SAT</vt:lpstr>
      <vt:lpstr>Nonlinear Randomized Rounding for MAX-SAT</vt:lpstr>
      <vt:lpstr>Nonlinear Randomized Rounding for MAX-SAT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3</cp:revision>
  <dcterms:created xsi:type="dcterms:W3CDTF">2024-03-22T00:19:43Z</dcterms:created>
  <dcterms:modified xsi:type="dcterms:W3CDTF">2024-03-26T21:53:24Z</dcterms:modified>
</cp:coreProperties>
</file>