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491" r:id="rId3"/>
    <p:sldId id="264" r:id="rId4"/>
    <p:sldId id="623" r:id="rId5"/>
    <p:sldId id="500" r:id="rId6"/>
    <p:sldId id="504" r:id="rId7"/>
    <p:sldId id="1381" r:id="rId8"/>
    <p:sldId id="575" r:id="rId9"/>
    <p:sldId id="493" r:id="rId10"/>
    <p:sldId id="495" r:id="rId11"/>
    <p:sldId id="496" r:id="rId12"/>
    <p:sldId id="497" r:id="rId13"/>
    <p:sldId id="498" r:id="rId14"/>
    <p:sldId id="499" r:id="rId15"/>
    <p:sldId id="1375" r:id="rId16"/>
    <p:sldId id="502" r:id="rId17"/>
    <p:sldId id="584" r:id="rId18"/>
    <p:sldId id="586" r:id="rId19"/>
    <p:sldId id="587" r:id="rId20"/>
    <p:sldId id="589" r:id="rId21"/>
    <p:sldId id="590" r:id="rId22"/>
    <p:sldId id="591" r:id="rId23"/>
    <p:sldId id="592" r:id="rId24"/>
    <p:sldId id="594" r:id="rId25"/>
    <p:sldId id="595" r:id="rId26"/>
    <p:sldId id="596" r:id="rId27"/>
    <p:sldId id="597" r:id="rId28"/>
    <p:sldId id="577" r:id="rId29"/>
    <p:sldId id="579" r:id="rId30"/>
    <p:sldId id="673" r:id="rId31"/>
    <p:sldId id="1376" r:id="rId32"/>
    <p:sldId id="1259" r:id="rId33"/>
    <p:sldId id="1377" r:id="rId34"/>
    <p:sldId id="578" r:id="rId35"/>
    <p:sldId id="574" r:id="rId36"/>
    <p:sldId id="599" r:id="rId37"/>
    <p:sldId id="1378" r:id="rId38"/>
    <p:sldId id="1380" r:id="rId39"/>
    <p:sldId id="1379" r:id="rId40"/>
    <p:sldId id="58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A0BBC1-4761-48D7-8400-2B742F316D05}" type="datetimeFigureOut">
              <a:rPr lang="en-US" smtClean="0"/>
              <a:t>3/24/2024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6A0BA-BA35-4BD6-B2FE-3E0B664EB149}" type="slidenum">
              <a:rPr lang="en-US" smtClean="0"/>
              <a:t>‹#›</a:t>
            </a:fld>
            <a:endParaRPr lang="en-US"/>
          </a:p>
        </p:txBody>
      </p:sp>
    </p:spTree>
    <p:extLst>
      <p:ext uri="{BB962C8B-B14F-4D97-AF65-F5344CB8AC3E}">
        <p14:creationId xmlns:p14="http://schemas.microsoft.com/office/powerpoint/2010/main" val="323820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820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solidFill>
                  <a:srgbClr val="0070C0"/>
                </a:solidFill>
              </a:rPr>
              <a:t>[DworkMcSherryNissimSmith06]</a:t>
            </a:r>
            <a:r>
              <a:rPr lang="en-US" dirty="0"/>
              <a:t> </a:t>
            </a:r>
          </a:p>
        </p:txBody>
      </p:sp>
      <p:sp>
        <p:nvSpPr>
          <p:cNvPr id="4" name="Slide Number Placeholder 3"/>
          <p:cNvSpPr>
            <a:spLocks noGrp="1"/>
          </p:cNvSpPr>
          <p:nvPr>
            <p:ph type="sldNum" sz="quarter" idx="5"/>
          </p:nvPr>
        </p:nvSpPr>
        <p:spPr/>
        <p:txBody>
          <a:bodyPr/>
          <a:lstStyle/>
          <a:p>
            <a:fld id="{E2226E65-ADC9-4F29-BA00-34B3E2F9B8F0}" type="slidenum">
              <a:rPr lang="en-US" smtClean="0"/>
              <a:t>30</a:t>
            </a:fld>
            <a:endParaRPr lang="en-US"/>
          </a:p>
        </p:txBody>
      </p:sp>
    </p:spTree>
    <p:extLst>
      <p:ext uri="{BB962C8B-B14F-4D97-AF65-F5344CB8AC3E}">
        <p14:creationId xmlns:p14="http://schemas.microsoft.com/office/powerpoint/2010/main" val="3029549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solidFill>
                  <a:srgbClr val="0070C0"/>
                </a:solidFill>
              </a:rPr>
              <a:t>[DworkMcSherryNissimSmith06]</a:t>
            </a:r>
            <a:r>
              <a:rPr lang="en-US" dirty="0"/>
              <a:t> </a:t>
            </a:r>
          </a:p>
        </p:txBody>
      </p:sp>
      <p:sp>
        <p:nvSpPr>
          <p:cNvPr id="4" name="Slide Number Placeholder 3"/>
          <p:cNvSpPr>
            <a:spLocks noGrp="1"/>
          </p:cNvSpPr>
          <p:nvPr>
            <p:ph type="sldNum" sz="quarter" idx="5"/>
          </p:nvPr>
        </p:nvSpPr>
        <p:spPr/>
        <p:txBody>
          <a:bodyPr/>
          <a:lstStyle/>
          <a:p>
            <a:fld id="{E2226E65-ADC9-4F29-BA00-34B3E2F9B8F0}" type="slidenum">
              <a:rPr lang="en-US" smtClean="0"/>
              <a:t>31</a:t>
            </a:fld>
            <a:endParaRPr lang="en-US"/>
          </a:p>
        </p:txBody>
      </p:sp>
    </p:spTree>
    <p:extLst>
      <p:ext uri="{BB962C8B-B14F-4D97-AF65-F5344CB8AC3E}">
        <p14:creationId xmlns:p14="http://schemas.microsoft.com/office/powerpoint/2010/main" val="1125335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solidFill>
                  <a:srgbClr val="0070C0"/>
                </a:solidFill>
              </a:rPr>
              <a:t>[DworkMcSherryNissimSmith06]</a:t>
            </a:r>
            <a:r>
              <a:rPr lang="en-US" dirty="0"/>
              <a:t> </a:t>
            </a:r>
          </a:p>
        </p:txBody>
      </p:sp>
      <p:sp>
        <p:nvSpPr>
          <p:cNvPr id="4" name="Slide Number Placeholder 3"/>
          <p:cNvSpPr>
            <a:spLocks noGrp="1"/>
          </p:cNvSpPr>
          <p:nvPr>
            <p:ph type="sldNum" sz="quarter" idx="5"/>
          </p:nvPr>
        </p:nvSpPr>
        <p:spPr/>
        <p:txBody>
          <a:bodyPr/>
          <a:lstStyle/>
          <a:p>
            <a:fld id="{E2226E65-ADC9-4F29-BA00-34B3E2F9B8F0}" type="slidenum">
              <a:rPr lang="en-US" smtClean="0"/>
              <a:t>32</a:t>
            </a:fld>
            <a:endParaRPr lang="en-US"/>
          </a:p>
        </p:txBody>
      </p:sp>
    </p:spTree>
    <p:extLst>
      <p:ext uri="{BB962C8B-B14F-4D97-AF65-F5344CB8AC3E}">
        <p14:creationId xmlns:p14="http://schemas.microsoft.com/office/powerpoint/2010/main" val="2602108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solidFill>
                  <a:srgbClr val="0070C0"/>
                </a:solidFill>
              </a:rPr>
              <a:t>[DworkMcSherryNissimSmith06]</a:t>
            </a:r>
            <a:r>
              <a:rPr lang="en-US" dirty="0"/>
              <a:t> </a:t>
            </a:r>
          </a:p>
        </p:txBody>
      </p:sp>
      <p:sp>
        <p:nvSpPr>
          <p:cNvPr id="4" name="Slide Number Placeholder 3"/>
          <p:cNvSpPr>
            <a:spLocks noGrp="1"/>
          </p:cNvSpPr>
          <p:nvPr>
            <p:ph type="sldNum" sz="quarter" idx="5"/>
          </p:nvPr>
        </p:nvSpPr>
        <p:spPr/>
        <p:txBody>
          <a:bodyPr/>
          <a:lstStyle/>
          <a:p>
            <a:fld id="{E2226E65-ADC9-4F29-BA00-34B3E2F9B8F0}" type="slidenum">
              <a:rPr lang="en-US" smtClean="0"/>
              <a:t>33</a:t>
            </a:fld>
            <a:endParaRPr lang="en-US"/>
          </a:p>
        </p:txBody>
      </p:sp>
    </p:spTree>
    <p:extLst>
      <p:ext uri="{BB962C8B-B14F-4D97-AF65-F5344CB8AC3E}">
        <p14:creationId xmlns:p14="http://schemas.microsoft.com/office/powerpoint/2010/main" val="1149123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34</a:t>
            </a:fld>
            <a:endParaRPr lang="en-US"/>
          </a:p>
        </p:txBody>
      </p:sp>
    </p:spTree>
    <p:extLst>
      <p:ext uri="{BB962C8B-B14F-4D97-AF65-F5344CB8AC3E}">
        <p14:creationId xmlns:p14="http://schemas.microsoft.com/office/powerpoint/2010/main" val="3755275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35</a:t>
            </a:fld>
            <a:endParaRPr lang="en-US"/>
          </a:p>
        </p:txBody>
      </p:sp>
    </p:spTree>
    <p:extLst>
      <p:ext uri="{BB962C8B-B14F-4D97-AF65-F5344CB8AC3E}">
        <p14:creationId xmlns:p14="http://schemas.microsoft.com/office/powerpoint/2010/main" val="3868581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37</a:t>
            </a:fld>
            <a:endParaRPr lang="en-US"/>
          </a:p>
        </p:txBody>
      </p:sp>
    </p:spTree>
    <p:extLst>
      <p:ext uri="{BB962C8B-B14F-4D97-AF65-F5344CB8AC3E}">
        <p14:creationId xmlns:p14="http://schemas.microsoft.com/office/powerpoint/2010/main" val="4291160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38</a:t>
            </a:fld>
            <a:endParaRPr lang="en-US"/>
          </a:p>
        </p:txBody>
      </p:sp>
    </p:spTree>
    <p:extLst>
      <p:ext uri="{BB962C8B-B14F-4D97-AF65-F5344CB8AC3E}">
        <p14:creationId xmlns:p14="http://schemas.microsoft.com/office/powerpoint/2010/main" val="1035371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39</a:t>
            </a:fld>
            <a:endParaRPr lang="en-US"/>
          </a:p>
        </p:txBody>
      </p:sp>
    </p:spTree>
    <p:extLst>
      <p:ext uri="{BB962C8B-B14F-4D97-AF65-F5344CB8AC3E}">
        <p14:creationId xmlns:p14="http://schemas.microsoft.com/office/powerpoint/2010/main" val="7353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40</a:t>
            </a:fld>
            <a:endParaRPr lang="en-US"/>
          </a:p>
        </p:txBody>
      </p:sp>
    </p:spTree>
    <p:extLst>
      <p:ext uri="{BB962C8B-B14F-4D97-AF65-F5344CB8AC3E}">
        <p14:creationId xmlns:p14="http://schemas.microsoft.com/office/powerpoint/2010/main" val="79648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2576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820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4932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1489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8545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084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490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28</a:t>
            </a:fld>
            <a:endParaRPr lang="en-US"/>
          </a:p>
        </p:txBody>
      </p:sp>
    </p:spTree>
    <p:extLst>
      <p:ext uri="{BB962C8B-B14F-4D97-AF65-F5344CB8AC3E}">
        <p14:creationId xmlns:p14="http://schemas.microsoft.com/office/powerpoint/2010/main" val="3577145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D4C4-D9E0-B7BD-6FB7-24F0069D3F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2B9E4E-177A-A3CC-BE0F-6496DADEE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F88617-89F6-493F-D56F-FEB247B031FC}"/>
              </a:ext>
            </a:extLst>
          </p:cNvPr>
          <p:cNvSpPr>
            <a:spLocks noGrp="1"/>
          </p:cNvSpPr>
          <p:nvPr>
            <p:ph type="dt" sz="half" idx="10"/>
          </p:nvPr>
        </p:nvSpPr>
        <p:spPr/>
        <p:txBody>
          <a:bodyPr/>
          <a:lstStyle/>
          <a:p>
            <a:fld id="{95446638-F50C-40F2-9994-C5BC35CD3C20}" type="datetimeFigureOut">
              <a:rPr lang="en-US" smtClean="0"/>
              <a:t>3/24/2024</a:t>
            </a:fld>
            <a:endParaRPr lang="en-US"/>
          </a:p>
        </p:txBody>
      </p:sp>
      <p:sp>
        <p:nvSpPr>
          <p:cNvPr id="5" name="Footer Placeholder 4">
            <a:extLst>
              <a:ext uri="{FF2B5EF4-FFF2-40B4-BE49-F238E27FC236}">
                <a16:creationId xmlns:a16="http://schemas.microsoft.com/office/drawing/2014/main" id="{3F10E154-4EBB-4D24-BFE5-CA90BC4F76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8A473-0AE5-5A45-3BAD-C6546B74B77E}"/>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1136468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D126-EACD-3569-98D7-A8B3B5FDF3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2D973C-70CF-EFEC-40B6-B2FA40029B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47EAEF-2FE5-D142-1EBC-7BB85B3F0114}"/>
              </a:ext>
            </a:extLst>
          </p:cNvPr>
          <p:cNvSpPr>
            <a:spLocks noGrp="1"/>
          </p:cNvSpPr>
          <p:nvPr>
            <p:ph type="dt" sz="half" idx="10"/>
          </p:nvPr>
        </p:nvSpPr>
        <p:spPr/>
        <p:txBody>
          <a:bodyPr/>
          <a:lstStyle/>
          <a:p>
            <a:fld id="{95446638-F50C-40F2-9994-C5BC35CD3C20}" type="datetimeFigureOut">
              <a:rPr lang="en-US" smtClean="0"/>
              <a:t>3/24/2024</a:t>
            </a:fld>
            <a:endParaRPr lang="en-US"/>
          </a:p>
        </p:txBody>
      </p:sp>
      <p:sp>
        <p:nvSpPr>
          <p:cNvPr id="5" name="Footer Placeholder 4">
            <a:extLst>
              <a:ext uri="{FF2B5EF4-FFF2-40B4-BE49-F238E27FC236}">
                <a16:creationId xmlns:a16="http://schemas.microsoft.com/office/drawing/2014/main" id="{4B8CE413-89EA-211E-8C4A-E812C04FD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DB88A-636C-9C0C-4FB1-28CACF6A65F3}"/>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25094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EC3B87-6299-FD4A-684D-3316EA970B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6E176F-ED90-F3A9-F899-C97B5728D1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0472D-6C74-2057-2719-8FCB95A15106}"/>
              </a:ext>
            </a:extLst>
          </p:cNvPr>
          <p:cNvSpPr>
            <a:spLocks noGrp="1"/>
          </p:cNvSpPr>
          <p:nvPr>
            <p:ph type="dt" sz="half" idx="10"/>
          </p:nvPr>
        </p:nvSpPr>
        <p:spPr/>
        <p:txBody>
          <a:bodyPr/>
          <a:lstStyle/>
          <a:p>
            <a:fld id="{95446638-F50C-40F2-9994-C5BC35CD3C20}" type="datetimeFigureOut">
              <a:rPr lang="en-US" smtClean="0"/>
              <a:t>3/24/2024</a:t>
            </a:fld>
            <a:endParaRPr lang="en-US"/>
          </a:p>
        </p:txBody>
      </p:sp>
      <p:sp>
        <p:nvSpPr>
          <p:cNvPr id="5" name="Footer Placeholder 4">
            <a:extLst>
              <a:ext uri="{FF2B5EF4-FFF2-40B4-BE49-F238E27FC236}">
                <a16:creationId xmlns:a16="http://schemas.microsoft.com/office/drawing/2014/main" id="{4F316ED8-644A-52D3-B3CA-35F51B4A7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3FDA5-F721-F044-D3FE-671F66A801B1}"/>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321236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A2AA-EE82-79FD-3FA9-822FAF0CB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D5325-C589-3958-A336-4DCC44BD59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766B3-6D69-B5DF-BAB7-C1ED2E1E3A54}"/>
              </a:ext>
            </a:extLst>
          </p:cNvPr>
          <p:cNvSpPr>
            <a:spLocks noGrp="1"/>
          </p:cNvSpPr>
          <p:nvPr>
            <p:ph type="dt" sz="half" idx="10"/>
          </p:nvPr>
        </p:nvSpPr>
        <p:spPr/>
        <p:txBody>
          <a:bodyPr/>
          <a:lstStyle/>
          <a:p>
            <a:fld id="{95446638-F50C-40F2-9994-C5BC35CD3C20}" type="datetimeFigureOut">
              <a:rPr lang="en-US" smtClean="0"/>
              <a:t>3/24/2024</a:t>
            </a:fld>
            <a:endParaRPr lang="en-US"/>
          </a:p>
        </p:txBody>
      </p:sp>
      <p:sp>
        <p:nvSpPr>
          <p:cNvPr id="5" name="Footer Placeholder 4">
            <a:extLst>
              <a:ext uri="{FF2B5EF4-FFF2-40B4-BE49-F238E27FC236}">
                <a16:creationId xmlns:a16="http://schemas.microsoft.com/office/drawing/2014/main" id="{63B7C65E-B239-381F-B868-CCDA84C41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33A06-02B5-9BC8-B0C5-AE3C1C60CE6F}"/>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295001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04C9-78BC-D4F2-0D4E-D389BACB50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0BBCEB-238D-BB06-FCA6-C5AAA896B1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61BBFE-0200-C906-1B9D-E97C64BBDC02}"/>
              </a:ext>
            </a:extLst>
          </p:cNvPr>
          <p:cNvSpPr>
            <a:spLocks noGrp="1"/>
          </p:cNvSpPr>
          <p:nvPr>
            <p:ph type="dt" sz="half" idx="10"/>
          </p:nvPr>
        </p:nvSpPr>
        <p:spPr/>
        <p:txBody>
          <a:bodyPr/>
          <a:lstStyle/>
          <a:p>
            <a:fld id="{95446638-F50C-40F2-9994-C5BC35CD3C20}" type="datetimeFigureOut">
              <a:rPr lang="en-US" smtClean="0"/>
              <a:t>3/24/2024</a:t>
            </a:fld>
            <a:endParaRPr lang="en-US"/>
          </a:p>
        </p:txBody>
      </p:sp>
      <p:sp>
        <p:nvSpPr>
          <p:cNvPr id="5" name="Footer Placeholder 4">
            <a:extLst>
              <a:ext uri="{FF2B5EF4-FFF2-40B4-BE49-F238E27FC236}">
                <a16:creationId xmlns:a16="http://schemas.microsoft.com/office/drawing/2014/main" id="{70AE84A5-B87D-7C6F-BAFF-CE5798E56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0E54A-BF68-E3E8-2201-E0AF2ACB5DBB}"/>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157363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72CD-9200-A5E2-75EE-066ADCBE9F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E2954C-0820-A8AC-4EF3-634498B7D1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786B97-890C-4E52-824F-D3B7A2409B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A40DE9-6334-4154-1F89-505C2F04A501}"/>
              </a:ext>
            </a:extLst>
          </p:cNvPr>
          <p:cNvSpPr>
            <a:spLocks noGrp="1"/>
          </p:cNvSpPr>
          <p:nvPr>
            <p:ph type="dt" sz="half" idx="10"/>
          </p:nvPr>
        </p:nvSpPr>
        <p:spPr/>
        <p:txBody>
          <a:bodyPr/>
          <a:lstStyle/>
          <a:p>
            <a:fld id="{95446638-F50C-40F2-9994-C5BC35CD3C20}" type="datetimeFigureOut">
              <a:rPr lang="en-US" smtClean="0"/>
              <a:t>3/24/2024</a:t>
            </a:fld>
            <a:endParaRPr lang="en-US"/>
          </a:p>
        </p:txBody>
      </p:sp>
      <p:sp>
        <p:nvSpPr>
          <p:cNvPr id="6" name="Footer Placeholder 5">
            <a:extLst>
              <a:ext uri="{FF2B5EF4-FFF2-40B4-BE49-F238E27FC236}">
                <a16:creationId xmlns:a16="http://schemas.microsoft.com/office/drawing/2014/main" id="{1C476172-20A9-4320-FB2D-AEA613161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FC4A15-6870-6A6E-C22A-87124ECB4870}"/>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2791393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F7EB-6898-29DC-4B9C-D82A6A65A7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AF4E56-A9D7-DF34-0F58-EBEC5FC71B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52C5DD-5177-3D75-C63D-78BE1D35AC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0B849A-8ECB-0E1B-FBA2-F34203B55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FC07E8-1BCB-C1D6-C619-8EBF44B15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965C91-9A36-F174-F8D6-C0EAF08BC0FD}"/>
              </a:ext>
            </a:extLst>
          </p:cNvPr>
          <p:cNvSpPr>
            <a:spLocks noGrp="1"/>
          </p:cNvSpPr>
          <p:nvPr>
            <p:ph type="dt" sz="half" idx="10"/>
          </p:nvPr>
        </p:nvSpPr>
        <p:spPr/>
        <p:txBody>
          <a:bodyPr/>
          <a:lstStyle/>
          <a:p>
            <a:fld id="{95446638-F50C-40F2-9994-C5BC35CD3C20}" type="datetimeFigureOut">
              <a:rPr lang="en-US" smtClean="0"/>
              <a:t>3/24/2024</a:t>
            </a:fld>
            <a:endParaRPr lang="en-US"/>
          </a:p>
        </p:txBody>
      </p:sp>
      <p:sp>
        <p:nvSpPr>
          <p:cNvPr id="8" name="Footer Placeholder 7">
            <a:extLst>
              <a:ext uri="{FF2B5EF4-FFF2-40B4-BE49-F238E27FC236}">
                <a16:creationId xmlns:a16="http://schemas.microsoft.com/office/drawing/2014/main" id="{52884968-754C-F77E-A15D-3FB06420C2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C3047A-D8BE-EE65-9211-D8E88A97508F}"/>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1902926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5C2D-4127-7ADD-AC2B-08BEB075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F97DD8-661F-E7D7-B428-CD034F5B41B6}"/>
              </a:ext>
            </a:extLst>
          </p:cNvPr>
          <p:cNvSpPr>
            <a:spLocks noGrp="1"/>
          </p:cNvSpPr>
          <p:nvPr>
            <p:ph type="dt" sz="half" idx="10"/>
          </p:nvPr>
        </p:nvSpPr>
        <p:spPr/>
        <p:txBody>
          <a:bodyPr/>
          <a:lstStyle/>
          <a:p>
            <a:fld id="{95446638-F50C-40F2-9994-C5BC35CD3C20}" type="datetimeFigureOut">
              <a:rPr lang="en-US" smtClean="0"/>
              <a:t>3/24/2024</a:t>
            </a:fld>
            <a:endParaRPr lang="en-US"/>
          </a:p>
        </p:txBody>
      </p:sp>
      <p:sp>
        <p:nvSpPr>
          <p:cNvPr id="4" name="Footer Placeholder 3">
            <a:extLst>
              <a:ext uri="{FF2B5EF4-FFF2-40B4-BE49-F238E27FC236}">
                <a16:creationId xmlns:a16="http://schemas.microsoft.com/office/drawing/2014/main" id="{00B29E22-B7F1-4A83-54DB-05E0601C74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A1B317-A959-5BDD-D184-5BC410E2F108}"/>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3513421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A18425-1A98-ACF9-1AE7-0F5A30E6BD41}"/>
              </a:ext>
            </a:extLst>
          </p:cNvPr>
          <p:cNvSpPr>
            <a:spLocks noGrp="1"/>
          </p:cNvSpPr>
          <p:nvPr>
            <p:ph type="dt" sz="half" idx="10"/>
          </p:nvPr>
        </p:nvSpPr>
        <p:spPr/>
        <p:txBody>
          <a:bodyPr/>
          <a:lstStyle/>
          <a:p>
            <a:fld id="{95446638-F50C-40F2-9994-C5BC35CD3C20}" type="datetimeFigureOut">
              <a:rPr lang="en-US" smtClean="0"/>
              <a:t>3/24/2024</a:t>
            </a:fld>
            <a:endParaRPr lang="en-US"/>
          </a:p>
        </p:txBody>
      </p:sp>
      <p:sp>
        <p:nvSpPr>
          <p:cNvPr id="3" name="Footer Placeholder 2">
            <a:extLst>
              <a:ext uri="{FF2B5EF4-FFF2-40B4-BE49-F238E27FC236}">
                <a16:creationId xmlns:a16="http://schemas.microsoft.com/office/drawing/2014/main" id="{74C33CAC-38C8-EE3F-BE7C-451CCB699E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BB9360-2FCC-ACEF-E530-C894A0E42B6C}"/>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4186504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AC752-EC43-7D3E-DF78-7E759008A9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A20BBA-E4CA-EBA3-B78E-8854932CEF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CCDFB1-6CAA-AA28-D318-834072D20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385FD-6F22-A3F0-F102-466ADCC4CD5F}"/>
              </a:ext>
            </a:extLst>
          </p:cNvPr>
          <p:cNvSpPr>
            <a:spLocks noGrp="1"/>
          </p:cNvSpPr>
          <p:nvPr>
            <p:ph type="dt" sz="half" idx="10"/>
          </p:nvPr>
        </p:nvSpPr>
        <p:spPr/>
        <p:txBody>
          <a:bodyPr/>
          <a:lstStyle/>
          <a:p>
            <a:fld id="{95446638-F50C-40F2-9994-C5BC35CD3C20}" type="datetimeFigureOut">
              <a:rPr lang="en-US" smtClean="0"/>
              <a:t>3/24/2024</a:t>
            </a:fld>
            <a:endParaRPr lang="en-US"/>
          </a:p>
        </p:txBody>
      </p:sp>
      <p:sp>
        <p:nvSpPr>
          <p:cNvPr id="6" name="Footer Placeholder 5">
            <a:extLst>
              <a:ext uri="{FF2B5EF4-FFF2-40B4-BE49-F238E27FC236}">
                <a16:creationId xmlns:a16="http://schemas.microsoft.com/office/drawing/2014/main" id="{38720B32-B041-255F-F414-4B666EA811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F59340-B656-A7B0-E6E6-811E79381A2F}"/>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127650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AAC7-3ADD-5BE3-9DAE-6BD4434FA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A484E0-DEB7-D2A9-93CF-5144BE43D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82533F-3029-49B3-E97E-EC1A62E8C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D6A88-0DDF-90F7-11AC-938C22BF0829}"/>
              </a:ext>
            </a:extLst>
          </p:cNvPr>
          <p:cNvSpPr>
            <a:spLocks noGrp="1"/>
          </p:cNvSpPr>
          <p:nvPr>
            <p:ph type="dt" sz="half" idx="10"/>
          </p:nvPr>
        </p:nvSpPr>
        <p:spPr/>
        <p:txBody>
          <a:bodyPr/>
          <a:lstStyle/>
          <a:p>
            <a:fld id="{95446638-F50C-40F2-9994-C5BC35CD3C20}" type="datetimeFigureOut">
              <a:rPr lang="en-US" smtClean="0"/>
              <a:t>3/24/2024</a:t>
            </a:fld>
            <a:endParaRPr lang="en-US"/>
          </a:p>
        </p:txBody>
      </p:sp>
      <p:sp>
        <p:nvSpPr>
          <p:cNvPr id="6" name="Footer Placeholder 5">
            <a:extLst>
              <a:ext uri="{FF2B5EF4-FFF2-40B4-BE49-F238E27FC236}">
                <a16:creationId xmlns:a16="http://schemas.microsoft.com/office/drawing/2014/main" id="{90CFFA73-B77B-7B43-5072-BFBBB23DFD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86B1B-2DB8-4CA9-F558-7591C7F0B40B}"/>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2346610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F5633F-41F8-3DB2-B881-D123789C1B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042F17-2C38-54E9-0118-38228611E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EFF84-445D-2366-3575-C321C0804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46638-F50C-40F2-9994-C5BC35CD3C20}" type="datetimeFigureOut">
              <a:rPr lang="en-US" smtClean="0"/>
              <a:t>3/24/2024</a:t>
            </a:fld>
            <a:endParaRPr lang="en-US"/>
          </a:p>
        </p:txBody>
      </p:sp>
      <p:sp>
        <p:nvSpPr>
          <p:cNvPr id="5" name="Footer Placeholder 4">
            <a:extLst>
              <a:ext uri="{FF2B5EF4-FFF2-40B4-BE49-F238E27FC236}">
                <a16:creationId xmlns:a16="http://schemas.microsoft.com/office/drawing/2014/main" id="{6EC7D982-2EC8-D2DA-C3D0-A6C73C773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7980FD-82F5-72AC-2CA8-614CA11FB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F1C6D-6CEE-4D44-B84C-F9E008402575}" type="slidenum">
              <a:rPr lang="en-US" smtClean="0"/>
              <a:t>‹#›</a:t>
            </a:fld>
            <a:endParaRPr lang="en-US"/>
          </a:p>
        </p:txBody>
      </p:sp>
    </p:spTree>
    <p:extLst>
      <p:ext uri="{BB962C8B-B14F-4D97-AF65-F5344CB8AC3E}">
        <p14:creationId xmlns:p14="http://schemas.microsoft.com/office/powerpoint/2010/main" val="2137227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21.png"/><Relationship Id="rId7"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90.png"/><Relationship Id="rId5" Type="http://schemas.openxmlformats.org/officeDocument/2006/relationships/image" Target="NULL"/><Relationship Id="rId10" Type="http://schemas.openxmlformats.org/officeDocument/2006/relationships/image" Target="../media/image22.png"/><Relationship Id="rId9" Type="http://schemas.openxmlformats.org/officeDocument/2006/relationships/image" Target="../media/image17.jp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4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6.gif"/><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9C92-3D70-AB71-3789-77AB0D9B1BBC}"/>
              </a:ext>
            </a:extLst>
          </p:cNvPr>
          <p:cNvSpPr>
            <a:spLocks noGrp="1"/>
          </p:cNvSpPr>
          <p:nvPr>
            <p:ph type="ctrTitle"/>
          </p:nvPr>
        </p:nvSpPr>
        <p:spPr/>
        <p:txBody>
          <a:bodyPr/>
          <a:lstStyle/>
          <a:p>
            <a:r>
              <a:rPr lang="en-US" dirty="0">
                <a:solidFill>
                  <a:srgbClr val="C00000"/>
                </a:solidFill>
              </a:rPr>
              <a:t>Adversarial Robustness in the Streaming Model</a:t>
            </a:r>
          </a:p>
        </p:txBody>
      </p:sp>
      <p:sp>
        <p:nvSpPr>
          <p:cNvPr id="3" name="Subtitle 2">
            <a:extLst>
              <a:ext uri="{FF2B5EF4-FFF2-40B4-BE49-F238E27FC236}">
                <a16:creationId xmlns:a16="http://schemas.microsoft.com/office/drawing/2014/main" id="{2BB71BF4-2665-79C9-2E8D-BEA78D7ABB40}"/>
              </a:ext>
            </a:extLst>
          </p:cNvPr>
          <p:cNvSpPr>
            <a:spLocks noGrp="1"/>
          </p:cNvSpPr>
          <p:nvPr>
            <p:ph type="subTitle" idx="1"/>
          </p:nvPr>
        </p:nvSpPr>
        <p:spPr>
          <a:xfrm>
            <a:off x="1524000" y="4606086"/>
            <a:ext cx="9144000" cy="772738"/>
          </a:xfrm>
        </p:spPr>
        <p:txBody>
          <a:bodyPr>
            <a:normAutofit/>
          </a:bodyPr>
          <a:lstStyle/>
          <a:p>
            <a:r>
              <a:rPr lang="en-US" sz="3600" dirty="0"/>
              <a:t>Samson Zhou</a:t>
            </a:r>
          </a:p>
        </p:txBody>
      </p:sp>
    </p:spTree>
    <p:extLst>
      <p:ext uri="{BB962C8B-B14F-4D97-AF65-F5344CB8AC3E}">
        <p14:creationId xmlns:p14="http://schemas.microsoft.com/office/powerpoint/2010/main" val="563267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𝑚</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70403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10</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B050"/>
                </a:solidFill>
                <a:effectLst/>
                <a:uLnTx/>
                <a:uFillTx/>
                <a:latin typeface="Calibri" panose="020F0502020204030204"/>
                <a:ea typeface="+mn-ea"/>
                <a:cs typeface="+mn-cs"/>
              </a:rPr>
              <a:t>1</a:t>
            </a:r>
          </a:p>
        </p:txBody>
      </p:sp>
    </p:spTree>
    <p:extLst>
      <p:ext uri="{BB962C8B-B14F-4D97-AF65-F5344CB8AC3E}">
        <p14:creationId xmlns:p14="http://schemas.microsoft.com/office/powerpoint/2010/main" val="229431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𝑚</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96372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101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B050"/>
                </a:solidFill>
                <a:effectLst/>
                <a:uLnTx/>
                <a:uFillTx/>
                <a:latin typeface="Calibri" panose="020F0502020204030204"/>
                <a:ea typeface="+mn-ea"/>
                <a:cs typeface="+mn-cs"/>
              </a:rPr>
              <a:t>2</a:t>
            </a:r>
          </a:p>
        </p:txBody>
      </p:sp>
    </p:spTree>
    <p:extLst>
      <p:ext uri="{BB962C8B-B14F-4D97-AF65-F5344CB8AC3E}">
        <p14:creationId xmlns:p14="http://schemas.microsoft.com/office/powerpoint/2010/main" val="360356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𝑚</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C00000"/>
                </a:solidFill>
                <a:effectLst/>
                <a:uLnTx/>
                <a:uFillTx/>
                <a:latin typeface="Calibri" panose="020F0502020204030204"/>
                <a:ea typeface="+mn-ea"/>
                <a:cs typeface="+mn-cs"/>
              </a:rPr>
              <a:t>3</a:t>
            </a:r>
          </a:p>
        </p:txBody>
      </p:sp>
      <p:pic>
        <p:nvPicPr>
          <p:cNvPr id="11" name="Picture 10" descr="A picture containing clipart&#10;&#10;Description automatically generated">
            <a:extLst>
              <a:ext uri="{FF2B5EF4-FFF2-40B4-BE49-F238E27FC236}">
                <a16:creationId xmlns:a16="http://schemas.microsoft.com/office/drawing/2014/main" id="{FF55506B-922C-4AEF-A5DD-6475EFA331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Tree>
    <p:extLst>
      <p:ext uri="{BB962C8B-B14F-4D97-AF65-F5344CB8AC3E}">
        <p14:creationId xmlns:p14="http://schemas.microsoft.com/office/powerpoint/2010/main" val="170515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C00000"/>
                </a:solidFill>
                <a:effectLst/>
                <a:uLnTx/>
                <a:uFillTx/>
                <a:latin typeface="Calibri" panose="020F0502020204030204"/>
                <a:ea typeface="+mn-ea"/>
                <a:cs typeface="+mn-cs"/>
              </a:rPr>
              <a:t>3</a:t>
            </a:r>
          </a:p>
        </p:txBody>
      </p:sp>
      <p:pic>
        <p:nvPicPr>
          <p:cNvPr id="2050" name="Picture 2" descr="Image result for &quot;d'oh&quot; clipart">
            <a:extLst>
              <a:ext uri="{FF2B5EF4-FFF2-40B4-BE49-F238E27FC236}">
                <a16:creationId xmlns:a16="http://schemas.microsoft.com/office/drawing/2014/main" id="{B3CAF929-30F7-4105-91DA-601005364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6769" y="4148739"/>
            <a:ext cx="19621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297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solidFill>
                    <a:srgbClr val="C00000"/>
                  </a:solidFill>
                </a:endParaRPr>
              </a:p>
              <a:p>
                <a:pPr>
                  <a:buClr>
                    <a:schemeClr val="tx1"/>
                  </a:buClr>
                </a:pPr>
                <a:r>
                  <a:rPr lang="en-US" dirty="0" err="1">
                    <a:solidFill>
                      <a:srgbClr val="00B050"/>
                    </a:solidFill>
                  </a:rPr>
                  <a:t>Adversarially</a:t>
                </a:r>
                <a:r>
                  <a:rPr lang="en-US" dirty="0">
                    <a:solidFill>
                      <a:srgbClr val="00B050"/>
                    </a:solidFill>
                  </a:rPr>
                  <a:t> Robust</a:t>
                </a:r>
                <a:r>
                  <a:rPr lang="en-US" dirty="0"/>
                  <a:t>: “Future queries may depend on previous queries”</a:t>
                </a:r>
              </a:p>
              <a:p>
                <a:pPr>
                  <a:buClr>
                    <a:schemeClr val="tx1"/>
                  </a:buClr>
                </a:pPr>
                <a:r>
                  <a:rPr lang="en-US" dirty="0">
                    <a:solidFill>
                      <a:srgbClr val="00B050"/>
                    </a:solidFill>
                  </a:rPr>
                  <a:t>Motivation</a:t>
                </a:r>
                <a:r>
                  <a:rPr lang="en-US" dirty="0"/>
                  <a:t>: Database queries, adversarial ML</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05190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“Attack” on AMS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58520" y="1825625"/>
                <a:ext cx="10242755" cy="4351338"/>
              </a:xfrm>
            </p:spPr>
            <p:txBody>
              <a:bodyPr>
                <a:normAutofit/>
              </a:bodyPr>
              <a:lstStyle/>
              <a:p>
                <a:pPr>
                  <a:buClr>
                    <a:schemeClr val="tx1"/>
                  </a:buClr>
                </a:pPr>
                <a:r>
                  <a:rPr lang="en-US" sz="3200" dirty="0"/>
                  <a:t>Can learn whether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r>
                      <a:rPr lang="en-US" sz="3200" b="0" i="0"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𝑗</m:t>
                        </m:r>
                      </m:sub>
                    </m:sSub>
                  </m:oMath>
                </a14:m>
                <a:r>
                  <a:rPr lang="en-US" sz="3200" dirty="0"/>
                  <a:t> from </a:t>
                </a:r>
                <a14:m>
                  <m:oMath xmlns:m="http://schemas.openxmlformats.org/officeDocument/2006/math">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𝑠</m:t>
                        </m:r>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𝑒</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𝑒</m:t>
                            </m:r>
                          </m:e>
                          <m:sub>
                            <m:r>
                              <a:rPr lang="en-US" sz="3200" b="0" i="1" smtClean="0">
                                <a:solidFill>
                                  <a:srgbClr val="C00000"/>
                                </a:solidFill>
                                <a:latin typeface="Cambria Math" panose="02040503050406030204" pitchFamily="18" charset="0"/>
                              </a:rPr>
                              <m:t>𝑗</m:t>
                            </m:r>
                          </m:sub>
                        </m:sSub>
                      </m:e>
                    </m:d>
                  </m:oMath>
                </a14:m>
                <a:r>
                  <a:rPr lang="en-US" sz="3200" dirty="0"/>
                  <a:t> </a:t>
                </a:r>
              </a:p>
              <a:p>
                <a:pPr>
                  <a:buClr>
                    <a:schemeClr val="tx1"/>
                  </a:buClr>
                </a:pPr>
                <a:r>
                  <a:rPr lang="en-US" sz="3200" dirty="0"/>
                  <a:t>Let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1</m:t>
                    </m:r>
                  </m:oMath>
                </a14:m>
                <a:r>
                  <a:rPr lang="en-US" sz="3200" dirty="0"/>
                  <a:t> if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1</m:t>
                        </m:r>
                      </m:sub>
                    </m:sSub>
                  </m:oMath>
                </a14:m>
                <a:r>
                  <a:rPr lang="en-US" sz="3200" dirty="0"/>
                  <a:t> and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1</m:t>
                    </m:r>
                  </m:oMath>
                </a14:m>
                <a:r>
                  <a:rPr lang="en-US" sz="3200" dirty="0"/>
                  <a:t> if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1</m:t>
                        </m:r>
                      </m:sub>
                    </m:sSub>
                  </m:oMath>
                </a14:m>
                <a:endParaRPr lang="en-US" sz="3200" dirty="0">
                  <a:solidFill>
                    <a:schemeClr val="tx1"/>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𝑍</m:t>
                    </m:r>
                    <m:r>
                      <a:rPr lang="en-US" sz="3200" b="0" i="1" smtClean="0">
                        <a:solidFill>
                          <a:srgbClr val="C00000"/>
                        </a:solidFill>
                        <a:latin typeface="Cambria Math" panose="02040503050406030204" pitchFamily="18" charset="0"/>
                      </a:rPr>
                      <m:t>=</m:t>
                    </m:r>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𝑠</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𝑓</m:t>
                        </m:r>
                      </m:e>
                    </m:d>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1</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𝑛</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𝑛</m:t>
                        </m:r>
                      </m:sub>
                    </m:sSub>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𝑚</m:t>
                    </m:r>
                  </m:oMath>
                </a14:m>
                <a:r>
                  <a:rPr lang="en-US" sz="3200" dirty="0">
                    <a:solidFill>
                      <a:schemeClr val="tx1"/>
                    </a:solidFill>
                  </a:rPr>
                  <a:t> and </a:t>
                </a:r>
                <a14:m>
                  <m:oMath xmlns:m="http://schemas.openxmlformats.org/officeDocument/2006/math">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𝑍</m:t>
                        </m:r>
                      </m:e>
                      <m:sup>
                        <m:r>
                          <a:rPr lang="en-US" sz="3200" b="0" i="1" smtClean="0">
                            <a:solidFill>
                              <a:srgbClr val="C00000"/>
                            </a:solidFill>
                            <a:latin typeface="Cambria Math" panose="02040503050406030204" pitchFamily="18" charset="0"/>
                          </a:rPr>
                          <m:t>2</m:t>
                        </m:r>
                      </m:sup>
                    </m:sSup>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𝑚</m:t>
                        </m:r>
                      </m:e>
                      <m:sup>
                        <m:r>
                          <a:rPr lang="en-US" sz="3200" b="0" i="1" smtClean="0">
                            <a:solidFill>
                              <a:srgbClr val="C00000"/>
                            </a:solidFill>
                            <a:latin typeface="Cambria Math" panose="02040503050406030204" pitchFamily="18" charset="0"/>
                          </a:rPr>
                          <m:t>2</m:t>
                        </m:r>
                      </m:sup>
                    </m:sSup>
                  </m:oMath>
                </a14:m>
                <a:r>
                  <a:rPr lang="en-US" sz="3200" dirty="0">
                    <a:solidFill>
                      <a:schemeClr val="tx1"/>
                    </a:solidFill>
                  </a:rPr>
                  <a:t> deterministically</a:t>
                </a:r>
              </a:p>
              <a:p>
                <a:pPr>
                  <a:buClr>
                    <a:schemeClr val="tx1"/>
                  </a:buClr>
                </a:pPr>
                <a:endParaRPr lang="en-US" sz="3200" dirty="0"/>
              </a:p>
              <a:p>
                <a:pPr>
                  <a:buClr>
                    <a:schemeClr val="tx1"/>
                  </a:buClr>
                </a:pPr>
                <a:r>
                  <a:rPr lang="en-US" sz="3200" dirty="0">
                    <a:solidFill>
                      <a:schemeClr val="tx1"/>
                    </a:solidFill>
                  </a:rPr>
                  <a:t>What happened?</a:t>
                </a:r>
                <a:r>
                  <a:rPr lang="en-US" sz="3200" dirty="0"/>
                  <a:t> Randomness of algorithm not independent of input</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58520" y="1825625"/>
                <a:ext cx="10242755" cy="4351338"/>
              </a:xfrm>
              <a:blipFill>
                <a:blip r:embed="rId2"/>
                <a:stretch>
                  <a:fillRect l="-1369" t="-1821"/>
                </a:stretch>
              </a:blipFill>
            </p:spPr>
            <p:txBody>
              <a:bodyPr/>
              <a:lstStyle/>
              <a:p>
                <a:r>
                  <a:rPr lang="en-US">
                    <a:noFill/>
                  </a:rPr>
                  <a:t> </a:t>
                </a:r>
              </a:p>
            </p:txBody>
          </p:sp>
        </mc:Fallback>
      </mc:AlternateContent>
    </p:spTree>
    <p:extLst>
      <p:ext uri="{BB962C8B-B14F-4D97-AF65-F5344CB8AC3E}">
        <p14:creationId xmlns:p14="http://schemas.microsoft.com/office/powerpoint/2010/main" val="934212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Reconstruction Attack on Linear Sketches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Clr>
                    <a:schemeClr val="tx1"/>
                  </a:buClr>
                </a:pPr>
                <a:r>
                  <a:rPr lang="en-US" dirty="0">
                    <a:solidFill>
                      <a:schemeClr val="tx1"/>
                    </a:solidFill>
                  </a:rPr>
                  <a:t>Linear sketches are “not robust” to adversarial attacks, must use </a:t>
                </a:r>
                <a14:m>
                  <m:oMath xmlns:m="http://schemas.openxmlformats.org/officeDocument/2006/math">
                    <m:r>
                      <m:rPr>
                        <m:sty m:val="p"/>
                      </m:rPr>
                      <a:rPr lang="en-US" sz="2800" b="0" i="0" smtClean="0">
                        <a:solidFill>
                          <a:srgbClr val="C00000"/>
                        </a:solidFill>
                        <a:latin typeface="Cambria Math" panose="02040503050406030204" pitchFamily="18" charset="0"/>
                      </a:rPr>
                      <m:t>Ω</m:t>
                    </m:r>
                    <m:r>
                      <a:rPr lang="en-US" sz="2800" b="0" i="0"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𝑛</m:t>
                    </m:r>
                    <m:r>
                      <a:rPr lang="en-US" sz="2800" b="0" i="0"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space </a:t>
                </a:r>
                <a:r>
                  <a:rPr lang="en-US" dirty="0">
                    <a:solidFill>
                      <a:schemeClr val="accent1"/>
                    </a:solidFill>
                  </a:rPr>
                  <a:t>[HardtWoodruff13] </a:t>
                </a:r>
              </a:p>
              <a:p>
                <a:pPr>
                  <a:buClr>
                    <a:schemeClr val="tx1"/>
                  </a:buClr>
                </a:pPr>
                <a:r>
                  <a:rPr lang="en-US" dirty="0">
                    <a:solidFill>
                      <a:schemeClr val="tx1"/>
                    </a:solidFill>
                  </a:rPr>
                  <a:t>Approximately learn sketch matrix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query something in the kernel of </a:t>
                </a:r>
                <a14:m>
                  <m:oMath xmlns:m="http://schemas.openxmlformats.org/officeDocument/2006/math">
                    <m:r>
                      <a:rPr lang="en-US" b="0" i="1" smtClean="0">
                        <a:solidFill>
                          <a:srgbClr val="C00000"/>
                        </a:solidFill>
                        <a:latin typeface="Cambria Math" panose="02040503050406030204" pitchFamily="18" charset="0"/>
                      </a:rPr>
                      <m:t>𝑈</m:t>
                    </m:r>
                  </m:oMath>
                </a14:m>
                <a:endParaRPr lang="en-US" b="0" dirty="0">
                  <a:solidFill>
                    <a:srgbClr val="C00000"/>
                  </a:solidFill>
                </a:endParaRPr>
              </a:p>
              <a:p>
                <a:pPr>
                  <a:buClr>
                    <a:schemeClr val="tx1"/>
                  </a:buClr>
                </a:pPr>
                <a:r>
                  <a:rPr lang="en-US" dirty="0">
                    <a:solidFill>
                      <a:schemeClr val="tx1"/>
                    </a:solidFill>
                  </a:rPr>
                  <a:t>Iterative process, start with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𝑟</m:t>
                        </m:r>
                      </m:sub>
                    </m:sSub>
                  </m:oMath>
                </a14:m>
                <a:endParaRPr lang="en-US" dirty="0">
                  <a:solidFill>
                    <a:schemeClr val="tx1"/>
                  </a:solidFill>
                </a:endParaRPr>
              </a:p>
              <a:p>
                <a:pPr>
                  <a:buClr>
                    <a:schemeClr val="tx1"/>
                  </a:buClr>
                </a:pPr>
                <a:r>
                  <a:rPr lang="en-US" dirty="0">
                    <a:solidFill>
                      <a:schemeClr val="tx1"/>
                    </a:solidFill>
                  </a:rPr>
                  <a:t>Correlation finding: Find vectors weakly correlated with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orthogonal to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oMath>
                </a14:m>
                <a:endParaRPr lang="en-US" dirty="0">
                  <a:solidFill>
                    <a:schemeClr val="tx1"/>
                  </a:solidFill>
                </a:endParaRPr>
              </a:p>
              <a:p>
                <a:pPr>
                  <a:buClr>
                    <a:schemeClr val="tx1"/>
                  </a:buClr>
                </a:pPr>
                <a:r>
                  <a:rPr lang="en-US" dirty="0">
                    <a:solidFill>
                      <a:srgbClr val="00B050"/>
                    </a:solidFill>
                  </a:rPr>
                  <a:t>Boosting</a:t>
                </a:r>
                <a:r>
                  <a:rPr lang="en-US" dirty="0">
                    <a:solidFill>
                      <a:schemeClr val="tx1"/>
                    </a:solidFill>
                  </a:rPr>
                  <a:t>: Use these vectors to find strongly correlated vector </a:t>
                </a:r>
                <a14:m>
                  <m:oMath xmlns:m="http://schemas.openxmlformats.org/officeDocument/2006/math">
                    <m:r>
                      <a:rPr lang="en-US" b="0" i="1" smtClean="0">
                        <a:solidFill>
                          <a:srgbClr val="C00000"/>
                        </a:solidFill>
                        <a:latin typeface="Cambria Math" panose="02040503050406030204" pitchFamily="18" charset="0"/>
                      </a:rPr>
                      <m:t>𝑣</m:t>
                    </m:r>
                  </m:oMath>
                </a14:m>
                <a:endParaRPr lang="en-US" dirty="0">
                  <a:solidFill>
                    <a:srgbClr val="C00000"/>
                  </a:solidFill>
                </a:endParaRPr>
              </a:p>
              <a:p>
                <a:pPr>
                  <a:buClr>
                    <a:schemeClr val="tx1"/>
                  </a:buClr>
                </a:pPr>
                <a:r>
                  <a:rPr lang="en-US" dirty="0">
                    <a:solidFill>
                      <a:srgbClr val="00B050"/>
                    </a:solidFill>
                  </a:rPr>
                  <a:t>Progress</a:t>
                </a:r>
                <a:r>
                  <a:rPr lang="en-US" dirty="0">
                    <a:solidFill>
                      <a:schemeClr val="tx1"/>
                    </a:solidFill>
                  </a:rPr>
                  <a:t>: Set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m:rPr>
                        <m:sty m:val="p"/>
                      </m:rPr>
                      <a:rPr lang="en-US" b="0" i="0" smtClean="0">
                        <a:solidFill>
                          <a:srgbClr val="C00000"/>
                        </a:solidFill>
                        <a:latin typeface="Cambria Math" panose="02040503050406030204" pitchFamily="18" charset="0"/>
                      </a:rPr>
                      <m:t>span</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oMath>
                </a14:m>
                <a:endParaRPr lang="en-US" dirty="0">
                  <a:solidFill>
                    <a:schemeClr val="tx1"/>
                  </a:solidFill>
                </a:endParaRP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r="-1310" b="-140"/>
                </a:stretch>
              </a:blipFill>
            </p:spPr>
            <p:txBody>
              <a:bodyPr/>
              <a:lstStyle/>
              <a:p>
                <a:r>
                  <a:rPr lang="en-US">
                    <a:noFill/>
                  </a:rPr>
                  <a:t> </a:t>
                </a:r>
              </a:p>
            </p:txBody>
          </p:sp>
        </mc:Fallback>
      </mc:AlternateContent>
    </p:spTree>
    <p:extLst>
      <p:ext uri="{BB962C8B-B14F-4D97-AF65-F5344CB8AC3E}">
        <p14:creationId xmlns:p14="http://schemas.microsoft.com/office/powerpoint/2010/main" val="2429275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Insertion-Only Streams</a:t>
            </a:r>
            <a:endParaRPr lang="en-US" dirty="0"/>
          </a:p>
        </p:txBody>
      </p:sp>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Clr>
                <a:schemeClr val="tx1"/>
              </a:buClr>
            </a:pPr>
            <a:r>
              <a:rPr lang="en-US" sz="3200" dirty="0">
                <a:solidFill>
                  <a:srgbClr val="00B050"/>
                </a:solidFill>
              </a:rPr>
              <a:t>Key</a:t>
            </a:r>
            <a:r>
              <a:rPr lang="en-US" sz="3200" dirty="0">
                <a:solidFill>
                  <a:schemeClr val="tx1"/>
                </a:solidFill>
              </a:rPr>
              <a:t>: Deletions are needed to perform this attack</a:t>
            </a:r>
          </a:p>
          <a:p>
            <a:pPr>
              <a:buClr>
                <a:schemeClr val="tx1"/>
              </a:buClr>
            </a:pPr>
            <a:endParaRPr lang="en-US" sz="3200" dirty="0">
              <a:solidFill>
                <a:srgbClr val="00B0F0"/>
              </a:solidFill>
            </a:endParaRPr>
          </a:p>
          <a:p>
            <a:pPr>
              <a:buClr>
                <a:schemeClr val="tx1"/>
              </a:buClr>
            </a:pPr>
            <a:r>
              <a:rPr lang="en-US" sz="3200" dirty="0">
                <a:solidFill>
                  <a:schemeClr val="tx1"/>
                </a:solidFill>
              </a:rPr>
              <a:t>Assume insertion-only updates</a:t>
            </a:r>
          </a:p>
          <a:p>
            <a:pPr>
              <a:buClr>
                <a:schemeClr val="tx1"/>
              </a:buClr>
            </a:pPr>
            <a:r>
              <a:rPr lang="en-US" sz="3200" dirty="0"/>
              <a:t>How do the previous results work?</a:t>
            </a:r>
            <a:endParaRPr lang="en-US" sz="3200" dirty="0">
              <a:solidFill>
                <a:schemeClr val="tx1"/>
              </a:solidFill>
            </a:endParaRPr>
          </a:p>
        </p:txBody>
      </p:sp>
    </p:spTree>
    <p:extLst>
      <p:ext uri="{BB962C8B-B14F-4D97-AF65-F5344CB8AC3E}">
        <p14:creationId xmlns:p14="http://schemas.microsoft.com/office/powerpoint/2010/main" val="2188325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r>
                  <a:rPr lang="en-US" dirty="0"/>
                  <a:t>Suppose we are trying to approximate some given function</a:t>
                </a:r>
              </a:p>
              <a:p>
                <a:pPr lvl="1"/>
                <a:r>
                  <a:rPr lang="en-US" dirty="0"/>
                  <a:t>Suppose we have a streaming algorithm for this function</a:t>
                </a:r>
              </a:p>
              <a:p>
                <a:pPr lvl="1"/>
                <a:r>
                  <a:rPr lang="en-US" dirty="0"/>
                  <a:t>Suppose this function is monotonic and the stream is insertion-only</a:t>
                </a:r>
              </a:p>
              <a:p>
                <a:r>
                  <a:rPr lang="en-US" dirty="0"/>
                  <a:t>Sketch switching framework </a:t>
                </a:r>
                <a:r>
                  <a:rPr lang="en-US" dirty="0">
                    <a:solidFill>
                      <a:schemeClr val="accent1"/>
                    </a:solidFill>
                  </a:rPr>
                  <a:t>[Ben-EliezerJayaramWoodruffYogev20] </a:t>
                </a:r>
                <a:r>
                  <a:rPr lang="en-US" dirty="0"/>
                  <a:t>gives a robust for this function </a:t>
                </a:r>
              </a:p>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3435428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3016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2" y="5517333"/>
            <a:ext cx="30168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301687"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F1789404-7015-42A9-B405-95F8E898CA7B}"/>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BB07607-246C-4B56-A6D4-5BAD6EAFC3CC}"/>
                  </a:ext>
                </a:extLst>
              </p:cNvPr>
              <p:cNvSpPr>
                <a:spLocks noGrp="1"/>
              </p:cNvSpPr>
              <p:nvPr>
                <p:ph idx="1"/>
              </p:nvPr>
            </p:nvSpPr>
            <p:spPr>
              <a:xfrm>
                <a:off x="838200" y="1825624"/>
                <a:ext cx="10515600" cy="4514215"/>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21" name="Content Placeholder 2">
                <a:extLst>
                  <a:ext uri="{FF2B5EF4-FFF2-40B4-BE49-F238E27FC236}">
                    <a16:creationId xmlns:a16="http://schemas.microsoft.com/office/drawing/2014/main" id="{7BB07607-246C-4B56-A6D4-5BAD6EAFC3CC}"/>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C68214A7-BCF9-467D-B735-573B9E3EDD03}"/>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49270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#1: Streaming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7C0A9B5-50C8-4BD1-80DA-70EEE4824FAD}"/>
              </a:ext>
            </a:extLst>
          </p:cNvPr>
          <p:cNvSpPr txBox="1"/>
          <p:nvPr/>
        </p:nvSpPr>
        <p:spPr>
          <a:xfrm>
            <a:off x="6024880" y="5469077"/>
            <a:ext cx="3070071"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1 0 1 1 1 0 0 1</a:t>
            </a:r>
          </a:p>
        </p:txBody>
      </p:sp>
    </p:spTree>
    <p:extLst>
      <p:ext uri="{BB962C8B-B14F-4D97-AF65-F5344CB8AC3E}">
        <p14:creationId xmlns:p14="http://schemas.microsoft.com/office/powerpoint/2010/main" val="11538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819455" cy="707886"/>
          </a:xfrm>
          <a:prstGeom prst="rect">
            <a:avLst/>
          </a:prstGeom>
          <a:noFill/>
        </p:spPr>
        <p:txBody>
          <a:bodyPr wrap="none" rtlCol="0">
            <a:spAutoFit/>
          </a:bodyPr>
          <a:lstStyle/>
          <a:p>
            <a:r>
              <a:rPr lang="en-US" sz="4000" dirty="0"/>
              <a:t>1 0</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5773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5773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577385"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57738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9FF1C8CC-8D91-47F3-BBD1-A30E40F83E34}"/>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1242540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5C83B51A-D078-4E77-AF5A-B46F1835FB5D}"/>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3831795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DE08EFFE-93FF-4DF5-89C9-E7D081A5FCD6}"/>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1617595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32922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132922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3</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32922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3</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132922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95359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736FFFA7-270E-4B9A-9D5A-DECE6B24846A}"/>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2889906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227871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1</m:t>
                    </m:r>
                    <m:r>
                      <a:rPr lang="en-US" b="0" i="0"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5455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2" y="5501944"/>
            <a:ext cx="2278715"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2002772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2246769"/>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a:p>
            <a:pPr marL="514350" indent="-514350">
              <a:buFont typeface="Arial" panose="020B0604020202020204" pitchFamily="34" charset="0"/>
              <a:buChar char="•"/>
            </a:pPr>
            <a:r>
              <a:rPr lang="en-US" sz="2800" dirty="0"/>
              <a:t>Number of ones stream is at least 4 and at most 8</a:t>
            </a:r>
          </a:p>
          <a:p>
            <a:pPr marL="514350" indent="-514350">
              <a:buFont typeface="Arial" panose="020B0604020202020204" pitchFamily="34" charset="0"/>
              <a:buChar char="•"/>
            </a:pPr>
            <a:r>
              <a:rPr lang="en-US" sz="2800" dirty="0"/>
              <a:t>4 is a good approximation</a:t>
            </a:r>
          </a:p>
        </p:txBody>
      </p:sp>
      <p:sp>
        <p:nvSpPr>
          <p:cNvPr id="21" name="TextBox 20">
            <a:extLst>
              <a:ext uri="{FF2B5EF4-FFF2-40B4-BE49-F238E27FC236}">
                <a16:creationId xmlns:a16="http://schemas.microsoft.com/office/drawing/2014/main" id="{D9BAD7CF-C0B4-494A-BDD2-FF71E7C24BB9}"/>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22" name="TextBox 21">
            <a:extLst>
              <a:ext uri="{FF2B5EF4-FFF2-40B4-BE49-F238E27FC236}">
                <a16:creationId xmlns:a16="http://schemas.microsoft.com/office/drawing/2014/main" id="{FE2112C0-20DE-4852-A7C3-7F6AEDB0168E}"/>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23" name="Rectangle 22">
            <a:extLst>
              <a:ext uri="{FF2B5EF4-FFF2-40B4-BE49-F238E27FC236}">
                <a16:creationId xmlns:a16="http://schemas.microsoft.com/office/drawing/2014/main" id="{BF671745-947B-44FE-92BB-CC9E85EF2C38}"/>
              </a:ext>
            </a:extLst>
          </p:cNvPr>
          <p:cNvSpPr/>
          <p:nvPr/>
        </p:nvSpPr>
        <p:spPr>
          <a:xfrm>
            <a:off x="838200" y="4794058"/>
            <a:ext cx="301686" cy="369332"/>
          </a:xfrm>
          <a:prstGeom prst="rect">
            <a:avLst/>
          </a:prstGeom>
        </p:spPr>
        <p:txBody>
          <a:bodyPr wrap="none">
            <a:spAutoFit/>
          </a:bodyPr>
          <a:lstStyle/>
          <a:p>
            <a:r>
              <a:rPr lang="en-US" dirty="0"/>
              <a:t>1</a:t>
            </a:r>
          </a:p>
        </p:txBody>
      </p:sp>
      <p:sp>
        <p:nvSpPr>
          <p:cNvPr id="24" name="Rectangle 23">
            <a:extLst>
              <a:ext uri="{FF2B5EF4-FFF2-40B4-BE49-F238E27FC236}">
                <a16:creationId xmlns:a16="http://schemas.microsoft.com/office/drawing/2014/main" id="{B2255730-CCD7-41FF-9A22-8ABDDC96B9CE}"/>
              </a:ext>
            </a:extLst>
          </p:cNvPr>
          <p:cNvSpPr/>
          <p:nvPr/>
        </p:nvSpPr>
        <p:spPr>
          <a:xfrm>
            <a:off x="838201" y="5163390"/>
            <a:ext cx="301686" cy="369332"/>
          </a:xfrm>
          <a:prstGeom prst="rect">
            <a:avLst/>
          </a:prstGeom>
        </p:spPr>
        <p:txBody>
          <a:bodyPr wrap="square">
            <a:spAutoFit/>
          </a:bodyPr>
          <a:lstStyle/>
          <a:p>
            <a:r>
              <a:rPr lang="en-US" dirty="0"/>
              <a:t>2</a:t>
            </a:r>
          </a:p>
        </p:txBody>
      </p:sp>
      <p:sp>
        <p:nvSpPr>
          <p:cNvPr id="25" name="TextBox 24">
            <a:extLst>
              <a:ext uri="{FF2B5EF4-FFF2-40B4-BE49-F238E27FC236}">
                <a16:creationId xmlns:a16="http://schemas.microsoft.com/office/drawing/2014/main" id="{40F84019-3A41-4D2E-8072-259B8C5389C9}"/>
              </a:ext>
            </a:extLst>
          </p:cNvPr>
          <p:cNvSpPr txBox="1"/>
          <p:nvPr/>
        </p:nvSpPr>
        <p:spPr>
          <a:xfrm>
            <a:off x="1281893" y="5163390"/>
            <a:ext cx="396986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26" name="Rectangle 25">
            <a:extLst>
              <a:ext uri="{FF2B5EF4-FFF2-40B4-BE49-F238E27FC236}">
                <a16:creationId xmlns:a16="http://schemas.microsoft.com/office/drawing/2014/main" id="{2775419B-D42A-4BDF-8BB2-563E59658929}"/>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27" name="TextBox 26">
            <a:extLst>
              <a:ext uri="{FF2B5EF4-FFF2-40B4-BE49-F238E27FC236}">
                <a16:creationId xmlns:a16="http://schemas.microsoft.com/office/drawing/2014/main" id="{253D4DDD-64BE-4BC4-BD09-E20AF821C0AD}"/>
              </a:ext>
            </a:extLst>
          </p:cNvPr>
          <p:cNvSpPr txBox="1"/>
          <p:nvPr/>
        </p:nvSpPr>
        <p:spPr>
          <a:xfrm>
            <a:off x="1281892" y="5517333"/>
            <a:ext cx="39698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28" name="Rectangle 27">
            <a:extLst>
              <a:ext uri="{FF2B5EF4-FFF2-40B4-BE49-F238E27FC236}">
                <a16:creationId xmlns:a16="http://schemas.microsoft.com/office/drawing/2014/main" id="{4B5EF681-7B4F-41A5-8883-1C02637DE229}"/>
              </a:ext>
            </a:extLst>
          </p:cNvPr>
          <p:cNvSpPr/>
          <p:nvPr/>
        </p:nvSpPr>
        <p:spPr>
          <a:xfrm>
            <a:off x="838200" y="5963864"/>
            <a:ext cx="301686" cy="369332"/>
          </a:xfrm>
          <a:prstGeom prst="rect">
            <a:avLst/>
          </a:prstGeom>
        </p:spPr>
        <p:txBody>
          <a:bodyPr wrap="none">
            <a:spAutoFit/>
          </a:bodyPr>
          <a:lstStyle/>
          <a:p>
            <a:r>
              <a:rPr lang="en-US" dirty="0"/>
              <a:t>7</a:t>
            </a:r>
          </a:p>
        </p:txBody>
      </p:sp>
      <p:sp>
        <p:nvSpPr>
          <p:cNvPr id="29" name="TextBox 28">
            <a:extLst>
              <a:ext uri="{FF2B5EF4-FFF2-40B4-BE49-F238E27FC236}">
                <a16:creationId xmlns:a16="http://schemas.microsoft.com/office/drawing/2014/main" id="{26AB055C-CF6A-45DE-A156-FEF024B38E01}"/>
              </a:ext>
            </a:extLst>
          </p:cNvPr>
          <p:cNvSpPr txBox="1"/>
          <p:nvPr/>
        </p:nvSpPr>
        <p:spPr>
          <a:xfrm>
            <a:off x="1281891" y="5886665"/>
            <a:ext cx="396986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0" name="Rectangle 29">
            <a:extLst>
              <a:ext uri="{FF2B5EF4-FFF2-40B4-BE49-F238E27FC236}">
                <a16:creationId xmlns:a16="http://schemas.microsoft.com/office/drawing/2014/main" id="{3FEABCE3-A5D3-4747-9D68-890ABFC6FFE5}"/>
              </a:ext>
            </a:extLst>
          </p:cNvPr>
          <p:cNvSpPr/>
          <p:nvPr/>
        </p:nvSpPr>
        <p:spPr>
          <a:xfrm>
            <a:off x="657522" y="5501944"/>
            <a:ext cx="4594232"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660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 Summary</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r>
                  <a:rPr lang="en-US" sz="3200" dirty="0"/>
                  <a:t>Sketch switching for robust algorithms uses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m:t>
                            </m:r>
                          </m:sup>
                        </m:sSup>
                      </m:den>
                    </m:f>
                  </m:oMath>
                </a14:m>
                <a:r>
                  <a:rPr lang="en-US" sz="3200" dirty="0"/>
                  <a:t> space each time </a:t>
                </a:r>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oMath>
                </a14:m>
                <a:r>
                  <a:rPr lang="en-US" sz="3200" dirty="0"/>
                  <a:t> increases by </a:t>
                </a:r>
                <a14:m>
                  <m:oMath xmlns:m="http://schemas.openxmlformats.org/officeDocument/2006/math">
                    <m:r>
                      <a:rPr lang="en-US" sz="320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𝜀</m:t>
                    </m:r>
                    <m:r>
                      <a:rPr lang="en-US" sz="3200" b="0" i="1" smtClean="0">
                        <a:solidFill>
                          <a:srgbClr val="C00000"/>
                        </a:solidFill>
                        <a:latin typeface="Cambria Math" panose="02040503050406030204" pitchFamily="18" charset="0"/>
                      </a:rPr>
                      <m:t>)</m:t>
                    </m:r>
                  </m:oMath>
                </a14:m>
                <a:r>
                  <a:rPr lang="en-US" sz="3200" dirty="0"/>
                  <a:t> and function increases </a:t>
                </a:r>
                <a14:m>
                  <m:oMath xmlns:m="http://schemas.openxmlformats.org/officeDocument/2006/math">
                    <m:r>
                      <a:rPr lang="en-US" sz="3200" b="0" i="1" smtClean="0">
                        <a:solidFill>
                          <a:srgbClr val="C00000"/>
                        </a:solidFill>
                        <a:latin typeface="Cambria Math" panose="02040503050406030204" pitchFamily="18" charset="0"/>
                      </a:rPr>
                      <m:t>𝑂</m:t>
                    </m:r>
                    <m:d>
                      <m:dPr>
                        <m:ctrlPr>
                          <a:rPr lang="en-US" sz="3200" b="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i="1">
                                <a:solidFill>
                                  <a:srgbClr val="C00000"/>
                                </a:solidFill>
                                <a:latin typeface="Cambria Math" panose="02040503050406030204" pitchFamily="18" charset="0"/>
                              </a:rPr>
                              <m:t>𝜀</m:t>
                            </m:r>
                          </m:den>
                        </m:f>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log</m:t>
                            </m:r>
                          </m:fName>
                          <m:e>
                            <m:r>
                              <a:rPr lang="en-US" sz="3200" b="0" i="1" smtClean="0">
                                <a:solidFill>
                                  <a:srgbClr val="C00000"/>
                                </a:solidFill>
                                <a:latin typeface="Cambria Math" panose="02040503050406030204" pitchFamily="18" charset="0"/>
                              </a:rPr>
                              <m:t>𝑛</m:t>
                            </m:r>
                          </m:e>
                        </m:func>
                      </m:e>
                    </m:d>
                  </m:oMath>
                </a14:m>
                <a:r>
                  <a:rPr lang="en-US" sz="3200" dirty="0"/>
                  <a:t> times</a:t>
                </a:r>
              </a:p>
              <a:p>
                <a:endParaRPr lang="en-US" sz="3200" dirty="0"/>
              </a:p>
              <a:p>
                <a:endParaRPr lang="en-US" sz="3200" dirty="0"/>
              </a:p>
              <a:p>
                <a:r>
                  <a:rPr lang="en-US" sz="3200" dirty="0"/>
                  <a:t>How much space do “typical” algorithms use?</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333" t="-531"/>
                </a:stretch>
              </a:blipFill>
            </p:spPr>
            <p:txBody>
              <a:bodyPr/>
              <a:lstStyle/>
              <a:p>
                <a:r>
                  <a:rPr lang="en-US">
                    <a:noFill/>
                  </a:rPr>
                  <a:t> </a:t>
                </a:r>
              </a:p>
            </p:txBody>
          </p:sp>
        </mc:Fallback>
      </mc:AlternateContent>
    </p:spTree>
    <p:extLst>
      <p:ext uri="{BB962C8B-B14F-4D97-AF65-F5344CB8AC3E}">
        <p14:creationId xmlns:p14="http://schemas.microsoft.com/office/powerpoint/2010/main" val="3564481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-Robust Algorithms </a:t>
                </a:r>
                <a:r>
                  <a:rPr lang="en-US" dirty="0">
                    <a:solidFill>
                      <a:schemeClr val="accent1"/>
                    </a:solidFill>
                  </a:rPr>
                  <a:t>[Ben-EliezerJayaramWoodruffYogev20]</a:t>
                </a:r>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E8371F-758C-4D73-B565-1889EB6EFB3A}"/>
                  </a:ext>
                </a:extLst>
              </p:cNvPr>
              <p:cNvSpPr/>
              <p:nvPr/>
            </p:nvSpPr>
            <p:spPr>
              <a:xfrm>
                <a:off x="838200" y="5096718"/>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oMath>
                </a14:m>
                <a:r>
                  <a:rPr lang="en-US" sz="3200" dirty="0">
                    <a:solidFill>
                      <a:srgbClr val="00B050"/>
                    </a:solidFill>
                  </a:rPr>
                  <a:t> ”</a:t>
                </a:r>
              </a:p>
            </p:txBody>
          </p:sp>
        </mc:Choice>
        <mc:Fallback xmlns="">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838200" y="5096718"/>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933371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C1B2-3A6C-40C6-8E68-EF9A0F4941EA}"/>
              </a:ext>
            </a:extLst>
          </p:cNvPr>
          <p:cNvSpPr>
            <a:spLocks noGrp="1"/>
          </p:cNvSpPr>
          <p:nvPr>
            <p:ph type="title"/>
          </p:nvPr>
        </p:nvSpPr>
        <p:spPr/>
        <p:txBody>
          <a:bodyPr>
            <a:normAutofit/>
          </a:bodyPr>
          <a:lstStyle/>
          <a:p>
            <a:r>
              <a:rPr lang="en-US" b="0" dirty="0">
                <a:solidFill>
                  <a:srgbClr val="C00000"/>
                </a:solidFill>
              </a:rPr>
              <a:t>“What’s an epsilon between friends?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391914-389D-439F-9A02-832CD8BD0F39}"/>
                  </a:ext>
                </a:extLst>
              </p:cNvPr>
              <p:cNvSpPr>
                <a:spLocks noGrp="1"/>
              </p:cNvSpPr>
              <p:nvPr>
                <p:ph idx="1"/>
              </p:nvPr>
            </p:nvSpPr>
            <p:spPr/>
            <p:txBody>
              <a:bodyPr>
                <a:normAutofit/>
              </a:bodyPr>
              <a:lstStyle/>
              <a:p>
                <a:r>
                  <a:rPr lang="en-US" sz="3200" dirty="0"/>
                  <a:t>Statista: </a:t>
                </a:r>
                <a14:m>
                  <m:oMath xmlns:m="http://schemas.openxmlformats.org/officeDocument/2006/math">
                    <m:r>
                      <a:rPr lang="en-US" sz="3200" b="0" i="1" smtClean="0">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3</m:t>
                    </m:r>
                    <m:r>
                      <a:rPr lang="en-US" sz="3200" b="0" i="1" smtClean="0">
                        <a:solidFill>
                          <a:srgbClr val="C00000"/>
                        </a:solidFill>
                        <a:latin typeface="Cambria Math" panose="02040503050406030204" pitchFamily="18" charset="0"/>
                      </a:rPr>
                      <m:t>00</m:t>
                    </m:r>
                    <m:r>
                      <a:rPr lang="en-US" sz="3200" b="0" i="1" smtClean="0">
                        <a:solidFill>
                          <a:srgbClr val="C00000"/>
                        </a:solidFill>
                        <a:latin typeface="Cambria Math" panose="02040503050406030204" pitchFamily="18" charset="0"/>
                      </a:rPr>
                      <m:t>𝐵</m:t>
                    </m:r>
                  </m:oMath>
                </a14:m>
                <a:r>
                  <a:rPr lang="en-US" sz="3200" dirty="0"/>
                  <a:t> e-mails sent per day</a:t>
                </a:r>
              </a:p>
              <a:p>
                <a:r>
                  <a:rPr lang="en-US" sz="3200" dirty="0"/>
                  <a:t>Unsigned integer range: </a:t>
                </a:r>
                <a14:m>
                  <m:oMath xmlns:m="http://schemas.openxmlformats.org/officeDocument/2006/math">
                    <m:r>
                      <a:rPr lang="en-US" sz="3200" b="0" i="1" smtClean="0">
                        <a:solidFill>
                          <a:srgbClr val="C00000"/>
                        </a:solidFill>
                        <a:latin typeface="Cambria Math" panose="02040503050406030204" pitchFamily="18" charset="0"/>
                      </a:rPr>
                      <m:t>𝑛</m:t>
                    </m:r>
                    <m:r>
                      <a:rPr lang="en-US" sz="3200" b="0" i="0"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2</m:t>
                        </m:r>
                      </m:e>
                      <m:sup>
                        <m:r>
                          <a:rPr lang="en-US" sz="3200" b="0" i="1" smtClean="0">
                            <a:solidFill>
                              <a:srgbClr val="C00000"/>
                            </a:solidFill>
                            <a:latin typeface="Cambria Math" panose="02040503050406030204" pitchFamily="18" charset="0"/>
                          </a:rPr>
                          <m:t>32</m:t>
                        </m:r>
                      </m:sup>
                    </m:sSup>
                    <m:r>
                      <a:rPr lang="en-US" sz="3200" b="0" i="1" smtClean="0">
                        <a:solidFill>
                          <a:srgbClr val="C00000"/>
                        </a:solidFill>
                        <a:latin typeface="Cambria Math" panose="02040503050406030204" pitchFamily="18" charset="0"/>
                      </a:rPr>
                      <m:t>∼4</m:t>
                    </m:r>
                    <m:r>
                      <a:rPr lang="en-US" sz="3200" b="0" i="1" smtClean="0">
                        <a:solidFill>
                          <a:srgbClr val="C00000"/>
                        </a:solidFill>
                        <a:latin typeface="Cambria Math" panose="02040503050406030204" pitchFamily="18" charset="0"/>
                      </a:rPr>
                      <m:t>𝐵</m:t>
                    </m:r>
                  </m:oMath>
                </a14:m>
                <a:endParaRPr lang="en-US" sz="3200" dirty="0"/>
              </a:p>
              <a:p>
                <a:r>
                  <a:rPr lang="en-US" sz="3200" dirty="0"/>
                  <a:t>Accuracy: </a:t>
                </a:r>
                <a14:m>
                  <m:oMath xmlns:m="http://schemas.openxmlformats.org/officeDocument/2006/math">
                    <m:r>
                      <a:rPr lang="en-US" sz="3200" i="1" smtClean="0">
                        <a:solidFill>
                          <a:srgbClr val="C00000"/>
                        </a:solidFill>
                        <a:latin typeface="Cambria Math" panose="02040503050406030204" pitchFamily="18" charset="0"/>
                      </a:rPr>
                      <m:t>𝜀</m:t>
                    </m:r>
                    <m:r>
                      <a:rPr lang="en-US" sz="3200" b="0" i="0" smtClean="0">
                        <a:solidFill>
                          <a:srgbClr val="C00000"/>
                        </a:solidFill>
                        <a:latin typeface="Cambria Math" panose="02040503050406030204" pitchFamily="18" charset="0"/>
                      </a:rPr>
                      <m:t>=0.01</m:t>
                    </m:r>
                  </m:oMath>
                </a14:m>
                <a:endParaRPr lang="en-US" sz="3200" i="1" dirty="0">
                  <a:solidFill>
                    <a:srgbClr val="00B0F0"/>
                  </a:solidFill>
                  <a:latin typeface="Cambria Math" panose="02040503050406030204" pitchFamily="18" charset="0"/>
                </a:endParaRPr>
              </a:p>
              <a:p>
                <a:r>
                  <a:rPr lang="en-US" sz="3200" dirty="0"/>
                  <a:t>Since </a:t>
                </a:r>
                <a14:m>
                  <m:oMath xmlns:m="http://schemas.openxmlformats.org/officeDocument/2006/math">
                    <m:f>
                      <m:fPr>
                        <m:ctrlPr>
                          <a:rPr lang="en-US" sz="3200" b="0" i="1" smtClean="0">
                            <a:solidFill>
                              <a:srgbClr val="C00000"/>
                            </a:solidFill>
                            <a:latin typeface="Cambria Math" panose="02040503050406030204" pitchFamily="18" charset="0"/>
                          </a:rPr>
                        </m:ctrlPr>
                      </m:fPr>
                      <m:num>
                        <m:r>
                          <a:rPr lang="en-US" sz="3200" b="0" i="0" smtClean="0">
                            <a:solidFill>
                              <a:srgbClr val="C00000"/>
                            </a:solidFill>
                            <a:latin typeface="Cambria Math" panose="02040503050406030204" pitchFamily="18" charset="0"/>
                          </a:rPr>
                          <m:t>1</m:t>
                        </m:r>
                      </m:num>
                      <m:den>
                        <m:r>
                          <a:rPr lang="en-US" sz="3200" i="1" smtClean="0">
                            <a:solidFill>
                              <a:srgbClr val="C00000"/>
                            </a:solidFill>
                            <a:latin typeface="Cambria Math" panose="02040503050406030204" pitchFamily="18" charset="0"/>
                          </a:rPr>
                          <m:t>𝜀</m:t>
                        </m:r>
                      </m:den>
                    </m:f>
                    <m:r>
                      <a:rPr lang="en-US" sz="3200" b="0" i="0" smtClean="0">
                        <a:solidFill>
                          <a:srgbClr val="C00000"/>
                        </a:solidFill>
                        <a:latin typeface="Cambria Math" panose="02040503050406030204" pitchFamily="18" charset="0"/>
                      </a:rPr>
                      <m:t>&gt;</m:t>
                    </m:r>
                    <m:r>
                      <m:rPr>
                        <m:sty m:val="p"/>
                      </m:rPr>
                      <a:rPr lang="en-US" sz="3200" b="0" i="0" smtClean="0">
                        <a:solidFill>
                          <a:srgbClr val="C00000"/>
                        </a:solidFill>
                        <a:latin typeface="Cambria Math" panose="02040503050406030204" pitchFamily="18" charset="0"/>
                      </a:rPr>
                      <m:t>log</m:t>
                    </m:r>
                    <m:r>
                      <a:rPr lang="en-US" sz="3200" b="0" i="1" smtClean="0">
                        <a:solidFill>
                          <a:srgbClr val="C00000"/>
                        </a:solidFill>
                        <a:latin typeface="Cambria Math" panose="02040503050406030204" pitchFamily="18" charset="0"/>
                      </a:rPr>
                      <m:t> </m:t>
                    </m:r>
                    <m:r>
                      <a:rPr lang="en-US" sz="3200" i="1">
                        <a:solidFill>
                          <a:srgbClr val="C00000"/>
                        </a:solidFill>
                        <a:latin typeface="Cambria Math" panose="02040503050406030204" pitchFamily="18" charset="0"/>
                      </a:rPr>
                      <m:t>𝑛</m:t>
                    </m:r>
                  </m:oMath>
                </a14:m>
                <a:r>
                  <a:rPr lang="en-US" sz="3200" dirty="0"/>
                  <a:t>, we should care about </a:t>
                </a:r>
                <a14:m>
                  <m:oMath xmlns:m="http://schemas.openxmlformats.org/officeDocument/2006/math">
                    <m:f>
                      <m:fPr>
                        <m:ctrlPr>
                          <a:rPr lang="en-US" sz="3200" b="0" i="1" smtClean="0">
                            <a:solidFill>
                              <a:srgbClr val="C00000"/>
                            </a:solidFill>
                            <a:latin typeface="Cambria Math" panose="02040503050406030204" pitchFamily="18" charset="0"/>
                          </a:rPr>
                        </m:ctrlPr>
                      </m:fPr>
                      <m:num>
                        <m:r>
                          <a:rPr lang="en-US" sz="3200" b="0" i="0" smtClean="0">
                            <a:solidFill>
                              <a:srgbClr val="C00000"/>
                            </a:solidFill>
                            <a:latin typeface="Cambria Math" panose="02040503050406030204" pitchFamily="18" charset="0"/>
                          </a:rPr>
                          <m:t>1</m:t>
                        </m:r>
                      </m:num>
                      <m:den>
                        <m:r>
                          <a:rPr lang="en-US" sz="3200" i="1" smtClean="0">
                            <a:solidFill>
                              <a:srgbClr val="C00000"/>
                            </a:solidFill>
                            <a:latin typeface="Cambria Math" panose="02040503050406030204" pitchFamily="18" charset="0"/>
                          </a:rPr>
                          <m:t>𝜀</m:t>
                        </m:r>
                      </m:den>
                    </m:f>
                  </m:oMath>
                </a14:m>
                <a:r>
                  <a:rPr lang="en-US" sz="3200" dirty="0"/>
                  <a:t> factors!</a:t>
                </a:r>
              </a:p>
            </p:txBody>
          </p:sp>
        </mc:Choice>
        <mc:Fallback xmlns="">
          <p:sp>
            <p:nvSpPr>
              <p:cNvPr id="3" name="Content Placeholder 2">
                <a:extLst>
                  <a:ext uri="{FF2B5EF4-FFF2-40B4-BE49-F238E27FC236}">
                    <a16:creationId xmlns:a16="http://schemas.microsoft.com/office/drawing/2014/main" id="{45391914-389D-439F-9A02-832CD8BD0F39}"/>
                  </a:ext>
                </a:extLst>
              </p:cNvPr>
              <p:cNvSpPr>
                <a:spLocks noGrp="1" noRot="1" noChangeAspect="1" noMove="1" noResize="1" noEditPoints="1" noAdjustHandles="1" noChangeArrowheads="1" noChangeShapeType="1" noTextEdit="1"/>
              </p:cNvSpPr>
              <p:nvPr>
                <p:ph idx="1"/>
              </p:nvPr>
            </p:nvSpPr>
            <p:spPr>
              <a:blipFill>
                <a:blip r:embed="rId2"/>
                <a:stretch>
                  <a:fillRect l="-1333" t="-2801"/>
                </a:stretch>
              </a:blipFill>
            </p:spPr>
            <p:txBody>
              <a:bodyPr/>
              <a:lstStyle/>
              <a:p>
                <a:r>
                  <a:rPr lang="en-US">
                    <a:noFill/>
                  </a:rPr>
                  <a:t> </a:t>
                </a:r>
              </a:p>
            </p:txBody>
          </p:sp>
        </mc:Fallback>
      </mc:AlternateContent>
    </p:spTree>
    <p:extLst>
      <p:ext uri="{BB962C8B-B14F-4D97-AF65-F5344CB8AC3E}">
        <p14:creationId xmlns:p14="http://schemas.microsoft.com/office/powerpoint/2010/main" val="4252115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r>
                  <a:rPr lang="en-US" dirty="0"/>
                  <a:t>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00D81D-0252-476F-8A28-E78DFD4FAB04}"/>
                  </a:ext>
                </a:extLst>
              </p:cNvPr>
              <p:cNvSpPr txBox="1"/>
              <p:nvPr/>
            </p:nvSpPr>
            <p:spPr>
              <a:xfrm>
                <a:off x="2154216" y="3429000"/>
                <a:ext cx="7262181"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1 1 2 1 2 1 1 2 3 </a:t>
                </a: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3" panose="05040102010807070707" pitchFamily="18" charset="2"/>
                  </a:rPr>
                  <a:t> </a:t>
                </a:r>
                <a14:m>
                  <m:oMath xmlns:m="http://schemas.openxmlformats.org/officeDocument/2006/math">
                    <m:d>
                      <m:dPr>
                        <m:begChr m:val="["/>
                        <m:endChr m:val="]"/>
                        <m:ctrlPr>
                          <a:rPr kumimoji="0" lang="en-US" sz="40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dPr>
                      <m:e>
                        <m:r>
                          <a:rPr kumimoji="0" lang="en-US" sz="40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5, 3, 1, 0</m:t>
                        </m:r>
                      </m:e>
                    </m:d>
                    <m:r>
                      <a:rPr kumimoji="0" lang="en-US" sz="40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m:t>
                    </m:r>
                    <m:r>
                      <a:rPr kumimoji="0" lang="en-US" sz="40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𝑓</m:t>
                    </m:r>
                  </m:oMath>
                </a14:m>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TextBox 4">
                <a:extLst>
                  <a:ext uri="{FF2B5EF4-FFF2-40B4-BE49-F238E27FC236}">
                    <a16:creationId xmlns:a16="http://schemas.microsoft.com/office/drawing/2014/main" id="{2600D81D-0252-476F-8A28-E78DFD4FAB04}"/>
                  </a:ext>
                </a:extLst>
              </p:cNvPr>
              <p:cNvSpPr txBox="1">
                <a:spLocks noRot="1" noChangeAspect="1" noMove="1" noResize="1" noEditPoints="1" noAdjustHandles="1" noChangeArrowheads="1" noChangeShapeType="1" noTextEdit="1"/>
              </p:cNvSpPr>
              <p:nvPr/>
            </p:nvSpPr>
            <p:spPr>
              <a:xfrm>
                <a:off x="2154216" y="3429000"/>
                <a:ext cx="7262181" cy="707886"/>
              </a:xfrm>
              <a:prstGeom prst="rect">
                <a:avLst/>
              </a:prstGeom>
              <a:blipFill>
                <a:blip r:embed="rId3"/>
                <a:stretch>
                  <a:fillRect l="-2936" t="-17241" b="-36207"/>
                </a:stretch>
              </a:blipFill>
            </p:spPr>
            <p:txBody>
              <a:bodyPr/>
              <a:lstStyle/>
              <a:p>
                <a:r>
                  <a:rPr lang="en-US">
                    <a:noFill/>
                  </a:rPr>
                  <a:t> </a:t>
                </a:r>
              </a:p>
            </p:txBody>
          </p:sp>
        </mc:Fallback>
      </mc:AlternateContent>
    </p:spTree>
    <p:extLst>
      <p:ext uri="{BB962C8B-B14F-4D97-AF65-F5344CB8AC3E}">
        <p14:creationId xmlns:p14="http://schemas.microsoft.com/office/powerpoint/2010/main" val="37572028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Differential Privacy</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1325563"/>
              </a:xfrm>
            </p:spPr>
            <p:txBody>
              <a:bodyPr>
                <a:noAutofit/>
              </a:bodyPr>
              <a:lstStyle/>
              <a:p>
                <a:pPr>
                  <a:buClr>
                    <a:schemeClr val="tx1"/>
                  </a:buClr>
                </a:pPr>
                <a:r>
                  <a:rPr lang="en-US" sz="3200" dirty="0">
                    <a:solidFill>
                      <a:schemeClr val="accent1"/>
                    </a:solidFill>
                  </a:rPr>
                  <a:t>[DMNS06] </a:t>
                </a:r>
                <a:r>
                  <a:rPr lang="en-US" sz="3200" dirty="0"/>
                  <a:t>Given </a:t>
                </a:r>
                <a14:m>
                  <m:oMath xmlns:m="http://schemas.openxmlformats.org/officeDocument/2006/math">
                    <m:r>
                      <a:rPr lang="en-US" sz="3200" i="1">
                        <a:solidFill>
                          <a:srgbClr val="C00000"/>
                        </a:solidFill>
                        <a:latin typeface="Cambria Math" panose="02040503050406030204" pitchFamily="18" charset="0"/>
                      </a:rPr>
                      <m:t>𝜀</m:t>
                    </m:r>
                    <m:r>
                      <a:rPr lang="en-US" sz="3200" i="1">
                        <a:solidFill>
                          <a:srgbClr val="C00000"/>
                        </a:solidFill>
                        <a:latin typeface="Cambria Math" panose="02040503050406030204" pitchFamily="18" charset="0"/>
                      </a:rPr>
                      <m:t>&gt;0 </m:t>
                    </m:r>
                  </m:oMath>
                </a14:m>
                <a:r>
                  <a:rPr lang="en-US" sz="3200" dirty="0"/>
                  <a:t>and </a:t>
                </a:r>
                <a14:m>
                  <m:oMath xmlns:m="http://schemas.openxmlformats.org/officeDocument/2006/math">
                    <m:r>
                      <a:rPr lang="en-US" sz="3200" i="1">
                        <a:solidFill>
                          <a:srgbClr val="C00000"/>
                        </a:solidFill>
                        <a:latin typeface="Cambria Math" panose="02040503050406030204" pitchFamily="18" charset="0"/>
                      </a:rPr>
                      <m:t>𝛿</m:t>
                    </m:r>
                    <m:r>
                      <a:rPr lang="en-US" sz="3200" i="1">
                        <a:solidFill>
                          <a:srgbClr val="C00000"/>
                        </a:solidFill>
                        <a:latin typeface="Cambria Math" panose="02040503050406030204" pitchFamily="18" charset="0"/>
                      </a:rPr>
                      <m: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0,1</m:t>
                        </m:r>
                      </m:e>
                    </m:d>
                  </m:oMath>
                </a14:m>
                <a:r>
                  <a:rPr lang="en-US" sz="3200" dirty="0"/>
                  <a:t>, a randomized algorithm </a:t>
                </a:r>
                <a14:m>
                  <m:oMath xmlns:m="http://schemas.openxmlformats.org/officeDocument/2006/math">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𝑈</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𝑌</m:t>
                    </m:r>
                  </m:oMath>
                </a14:m>
                <a:r>
                  <a:rPr lang="en-US" sz="3200" dirty="0"/>
                  <a:t> is </a:t>
                </a:r>
                <a14:m>
                  <m:oMath xmlns:m="http://schemas.openxmlformats.org/officeDocument/2006/math">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𝜀</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𝛿</m:t>
                    </m:r>
                    <m:r>
                      <a:rPr lang="en-US" sz="3200" i="1">
                        <a:solidFill>
                          <a:srgbClr val="C00000"/>
                        </a:solidFill>
                        <a:latin typeface="Cambria Math" panose="02040503050406030204" pitchFamily="18" charset="0"/>
                      </a:rPr>
                      <m:t>)</m:t>
                    </m:r>
                  </m:oMath>
                </a14:m>
                <a:r>
                  <a:rPr lang="en-US" sz="3200" dirty="0"/>
                  <a:t>-differentially private if, for every neighboring frequency vectors </a:t>
                </a:r>
                <a14:m>
                  <m:oMath xmlns:m="http://schemas.openxmlformats.org/officeDocument/2006/math">
                    <m:r>
                      <a:rPr lang="en-US" sz="3200" i="1">
                        <a:solidFill>
                          <a:srgbClr val="C00000"/>
                        </a:solidFill>
                        <a:latin typeface="Cambria Math" panose="02040503050406030204" pitchFamily="18" charset="0"/>
                      </a:rPr>
                      <m:t>𝑓</m:t>
                    </m:r>
                  </m:oMath>
                </a14:m>
                <a:r>
                  <a:rPr lang="en-US" sz="3200" dirty="0"/>
                  <a:t> and </a:t>
                </a:r>
                <a14:m>
                  <m:oMath xmlns:m="http://schemas.openxmlformats.org/officeDocument/2006/math">
                    <m:r>
                      <a:rPr lang="en-US" sz="3200" i="1">
                        <a:solidFill>
                          <a:srgbClr val="C00000"/>
                        </a:solidFill>
                        <a:latin typeface="Cambria Math" panose="02040503050406030204" pitchFamily="18" charset="0"/>
                      </a:rPr>
                      <m:t>𝑓</m:t>
                    </m:r>
                    <m:r>
                      <a:rPr lang="en-US" sz="3200">
                        <a:solidFill>
                          <a:srgbClr val="C00000"/>
                        </a:solidFill>
                        <a:latin typeface="Cambria Math" panose="02040503050406030204" pitchFamily="18" charset="0"/>
                      </a:rPr>
                      <m:t>′</m:t>
                    </m:r>
                  </m:oMath>
                </a14:m>
                <a:r>
                  <a:rPr lang="en-US" sz="3200" dirty="0"/>
                  <a:t> and for all </a:t>
                </a:r>
                <a14:m>
                  <m:oMath xmlns:m="http://schemas.openxmlformats.org/officeDocument/2006/math">
                    <m:r>
                      <a:rPr lang="en-US" sz="3200" i="1">
                        <a:solidFill>
                          <a:srgbClr val="C00000"/>
                        </a:solidFill>
                        <a:latin typeface="Cambria Math" panose="02040503050406030204" pitchFamily="18" charset="0"/>
                      </a:rPr>
                      <m:t>𝐸</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𝑌</m:t>
                    </m:r>
                  </m:oMath>
                </a14:m>
                <a:r>
                  <a:rPr lang="en-US" sz="3200" dirty="0"/>
                  <a:t>,</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1325563"/>
              </a:xfrm>
              <a:blipFill>
                <a:blip r:embed="rId3"/>
                <a:stretch>
                  <a:fillRect l="-1369" t="-9174" b="-54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106110-DC86-2970-71E6-6FD1BE53A9F7}"/>
                  </a:ext>
                </a:extLst>
              </p:cNvPr>
              <p:cNvSpPr txBox="1"/>
              <p:nvPr/>
            </p:nvSpPr>
            <p:spPr>
              <a:xfrm>
                <a:off x="2039470" y="3414426"/>
                <a:ext cx="8113059"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3200" b="0" i="0" smtClean="0">
                          <a:solidFill>
                            <a:srgbClr val="C00000"/>
                          </a:solidFill>
                          <a:latin typeface="Cambria Math" panose="02040503050406030204" pitchFamily="18" charset="0"/>
                        </a:rPr>
                        <m:t>Pr</m:t>
                      </m:r>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𝐴</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𝑓</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𝐸</m:t>
                          </m:r>
                        </m:e>
                      </m:d>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𝑒</m:t>
                          </m:r>
                        </m:e>
                        <m:sup>
                          <m:r>
                            <a:rPr lang="en-US" sz="3200" b="0" i="1" smtClean="0">
                              <a:solidFill>
                                <a:srgbClr val="C00000"/>
                              </a:solidFill>
                              <a:latin typeface="Cambria Math" panose="02040503050406030204" pitchFamily="18" charset="0"/>
                            </a:rPr>
                            <m:t>𝜀</m:t>
                          </m:r>
                        </m:sup>
                      </m:sSup>
                      <m:r>
                        <m:rPr>
                          <m:sty m:val="p"/>
                        </m:rPr>
                        <a:rPr lang="en-US" sz="3200" b="0" i="0" smtClean="0">
                          <a:solidFill>
                            <a:srgbClr val="C00000"/>
                          </a:solidFill>
                          <a:latin typeface="Cambria Math" panose="02040503050406030204" pitchFamily="18" charset="0"/>
                        </a:rPr>
                        <m:t>Pr</m:t>
                      </m:r>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𝐴</m:t>
                          </m:r>
                          <m:d>
                            <m:dPr>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𝑓</m:t>
                                  </m:r>
                                </m:e>
                                <m:sup>
                                  <m:r>
                                    <a:rPr lang="en-US" sz="3200" b="0" i="1" smtClean="0">
                                      <a:solidFill>
                                        <a:srgbClr val="C00000"/>
                                      </a:solidFill>
                                      <a:latin typeface="Cambria Math" panose="02040503050406030204" pitchFamily="18" charset="0"/>
                                    </a:rPr>
                                    <m:t>′</m:t>
                                  </m:r>
                                </m:sup>
                              </m:sSup>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𝐸</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𝛿</m:t>
                      </m:r>
                    </m:oMath>
                  </m:oMathPara>
                </a14:m>
                <a:endParaRPr lang="en-US" sz="3200" i="1" dirty="0"/>
              </a:p>
            </p:txBody>
          </p:sp>
        </mc:Choice>
        <mc:Fallback xmlns="">
          <p:sp>
            <p:nvSpPr>
              <p:cNvPr id="6" name="TextBox 5">
                <a:extLst>
                  <a:ext uri="{FF2B5EF4-FFF2-40B4-BE49-F238E27FC236}">
                    <a16:creationId xmlns:a16="http://schemas.microsoft.com/office/drawing/2014/main" id="{05106110-DC86-2970-71E6-6FD1BE53A9F7}"/>
                  </a:ext>
                </a:extLst>
              </p:cNvPr>
              <p:cNvSpPr txBox="1">
                <a:spLocks noRot="1" noChangeAspect="1" noMove="1" noResize="1" noEditPoints="1" noAdjustHandles="1" noChangeArrowheads="1" noChangeShapeType="1" noTextEdit="1"/>
              </p:cNvSpPr>
              <p:nvPr/>
            </p:nvSpPr>
            <p:spPr>
              <a:xfrm>
                <a:off x="2039470" y="3414426"/>
                <a:ext cx="8113059"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12D7605-326C-B9CF-1D08-12A96ADC35A9}"/>
                  </a:ext>
                </a:extLst>
              </p:cNvPr>
              <p:cNvSpPr txBox="1"/>
              <p:nvPr/>
            </p:nvSpPr>
            <p:spPr>
              <a:xfrm>
                <a:off x="419099" y="4811540"/>
                <a:ext cx="11353800" cy="13234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8000" b="0" i="1" smtClean="0">
                          <a:solidFill>
                            <a:srgbClr val="C00000"/>
                          </a:solidFill>
                          <a:latin typeface="Cambria Math" panose="02040503050406030204" pitchFamily="18" charset="0"/>
                        </a:rPr>
                        <m:t>𝐴</m:t>
                      </m:r>
                      <m:d>
                        <m:dPr>
                          <m:ctrlPr>
                            <a:rPr lang="en-US" sz="8000" b="0" i="1" smtClean="0">
                              <a:solidFill>
                                <a:srgbClr val="C00000"/>
                              </a:solidFill>
                              <a:latin typeface="Cambria Math" panose="02040503050406030204" pitchFamily="18" charset="0"/>
                            </a:rPr>
                          </m:ctrlPr>
                        </m:dPr>
                        <m:e>
                          <m:r>
                            <a:rPr lang="en-US" sz="8000" b="0" i="1" smtClean="0">
                              <a:solidFill>
                                <a:srgbClr val="C00000"/>
                              </a:solidFill>
                              <a:latin typeface="Cambria Math" panose="02040503050406030204" pitchFamily="18" charset="0"/>
                            </a:rPr>
                            <m:t>               </m:t>
                          </m:r>
                        </m:e>
                      </m:d>
                      <m:r>
                        <a:rPr lang="en-US" sz="8000" i="1">
                          <a:solidFill>
                            <a:srgbClr val="C00000"/>
                          </a:solidFill>
                          <a:latin typeface="Cambria Math" panose="02040503050406030204" pitchFamily="18" charset="0"/>
                        </a:rPr>
                        <m:t>≈</m:t>
                      </m:r>
                      <m:r>
                        <a:rPr lang="en-US" sz="8000" i="1">
                          <a:solidFill>
                            <a:srgbClr val="C00000"/>
                          </a:solidFill>
                          <a:latin typeface="Cambria Math" panose="02040503050406030204" pitchFamily="18" charset="0"/>
                        </a:rPr>
                        <m:t>𝐴</m:t>
                      </m:r>
                      <m:d>
                        <m:dPr>
                          <m:ctrlPr>
                            <a:rPr lang="en-US" sz="8000" i="1">
                              <a:solidFill>
                                <a:srgbClr val="C00000"/>
                              </a:solidFill>
                              <a:latin typeface="Cambria Math" panose="02040503050406030204" pitchFamily="18" charset="0"/>
                            </a:rPr>
                          </m:ctrlPr>
                        </m:dPr>
                        <m:e>
                          <m:r>
                            <a:rPr lang="en-US" sz="8000" i="1">
                              <a:solidFill>
                                <a:srgbClr val="C00000"/>
                              </a:solidFill>
                              <a:latin typeface="Cambria Math" panose="02040503050406030204" pitchFamily="18" charset="0"/>
                            </a:rPr>
                            <m:t>             </m:t>
                          </m:r>
                          <m:r>
                            <a:rPr lang="en-US" sz="8000" i="1" smtClean="0">
                              <a:solidFill>
                                <a:srgbClr val="C00000"/>
                              </a:solidFill>
                              <a:latin typeface="Cambria Math" panose="02040503050406030204" pitchFamily="18" charset="0"/>
                            </a:rPr>
                            <m:t> </m:t>
                          </m:r>
                          <m:r>
                            <a:rPr lang="en-US" sz="8000" i="1">
                              <a:solidFill>
                                <a:srgbClr val="C00000"/>
                              </a:solidFill>
                              <a:latin typeface="Cambria Math" panose="02040503050406030204" pitchFamily="18" charset="0"/>
                            </a:rPr>
                            <m:t> </m:t>
                          </m:r>
                        </m:e>
                      </m:d>
                    </m:oMath>
                  </m:oMathPara>
                </a14:m>
                <a:endParaRPr lang="en-US" sz="8000" dirty="0"/>
              </a:p>
            </p:txBody>
          </p:sp>
        </mc:Choice>
        <mc:Fallback xmlns="">
          <p:sp>
            <p:nvSpPr>
              <p:cNvPr id="4" name="TextBox 3">
                <a:extLst>
                  <a:ext uri="{FF2B5EF4-FFF2-40B4-BE49-F238E27FC236}">
                    <a16:creationId xmlns:a16="http://schemas.microsoft.com/office/drawing/2014/main" id="{D12D7605-326C-B9CF-1D08-12A96ADC35A9}"/>
                  </a:ext>
                </a:extLst>
              </p:cNvPr>
              <p:cNvSpPr txBox="1">
                <a:spLocks noRot="1" noChangeAspect="1" noMove="1" noResize="1" noEditPoints="1" noAdjustHandles="1" noChangeArrowheads="1" noChangeShapeType="1" noTextEdit="1"/>
              </p:cNvSpPr>
              <p:nvPr/>
            </p:nvSpPr>
            <p:spPr>
              <a:xfrm>
                <a:off x="419099" y="4811540"/>
                <a:ext cx="11353800" cy="1323439"/>
              </a:xfrm>
              <a:prstGeom prst="rect">
                <a:avLst/>
              </a:prstGeom>
              <a:blipFill>
                <a:blip r:embed="rId6"/>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8012F46F-3E33-F607-244B-C989DDF5CF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13911" y="4688992"/>
            <a:ext cx="839248" cy="1571032"/>
          </a:xfrm>
          <a:prstGeom prst="rect">
            <a:avLst/>
          </a:prstGeom>
        </p:spPr>
      </p:pic>
      <p:pic>
        <p:nvPicPr>
          <p:cNvPr id="10" name="Picture 9">
            <a:extLst>
              <a:ext uri="{FF2B5EF4-FFF2-40B4-BE49-F238E27FC236}">
                <a16:creationId xmlns:a16="http://schemas.microsoft.com/office/drawing/2014/main" id="{78119EAB-42C0-ACD0-92F7-C5E19438EB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29338" y="4575870"/>
            <a:ext cx="927876" cy="1803883"/>
          </a:xfrm>
          <a:prstGeom prst="rect">
            <a:avLst/>
          </a:prstGeom>
        </p:spPr>
      </p:pic>
      <p:pic>
        <p:nvPicPr>
          <p:cNvPr id="12" name="Picture 11">
            <a:extLst>
              <a:ext uri="{FF2B5EF4-FFF2-40B4-BE49-F238E27FC236}">
                <a16:creationId xmlns:a16="http://schemas.microsoft.com/office/drawing/2014/main" id="{BC21EC0E-C239-569F-05AA-0E349989D9B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33393" y="4626549"/>
            <a:ext cx="927876" cy="1636137"/>
          </a:xfrm>
          <a:prstGeom prst="rect">
            <a:avLst/>
          </a:prstGeom>
        </p:spPr>
      </p:pic>
      <p:pic>
        <p:nvPicPr>
          <p:cNvPr id="13" name="Picture 12">
            <a:extLst>
              <a:ext uri="{FF2B5EF4-FFF2-40B4-BE49-F238E27FC236}">
                <a16:creationId xmlns:a16="http://schemas.microsoft.com/office/drawing/2014/main" id="{AB4B1481-5582-1114-61C0-C9FA5B082E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3597" y="4688992"/>
            <a:ext cx="839248" cy="1571032"/>
          </a:xfrm>
          <a:prstGeom prst="rect">
            <a:avLst/>
          </a:prstGeom>
        </p:spPr>
      </p:pic>
      <p:pic>
        <p:nvPicPr>
          <p:cNvPr id="17" name="Picture 16">
            <a:extLst>
              <a:ext uri="{FF2B5EF4-FFF2-40B4-BE49-F238E27FC236}">
                <a16:creationId xmlns:a16="http://schemas.microsoft.com/office/drawing/2014/main" id="{5F9EDE6D-58FA-1653-F062-0EA7B4853C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61928" y="4575870"/>
            <a:ext cx="927876" cy="1803883"/>
          </a:xfrm>
          <a:prstGeom prst="rect">
            <a:avLst/>
          </a:prstGeom>
        </p:spPr>
      </p:pic>
      <p:pic>
        <p:nvPicPr>
          <p:cNvPr id="21" name="Picture 20">
            <a:extLst>
              <a:ext uri="{FF2B5EF4-FFF2-40B4-BE49-F238E27FC236}">
                <a16:creationId xmlns:a16="http://schemas.microsoft.com/office/drawing/2014/main" id="{BE679284-A918-37F2-95E3-63743A74E42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78887" y="4659101"/>
            <a:ext cx="1102068" cy="1571032"/>
          </a:xfrm>
          <a:prstGeom prst="rect">
            <a:avLst/>
          </a:prstGeom>
        </p:spPr>
      </p:pic>
    </p:spTree>
    <p:extLst>
      <p:ext uri="{BB962C8B-B14F-4D97-AF65-F5344CB8AC3E}">
        <p14:creationId xmlns:p14="http://schemas.microsoft.com/office/powerpoint/2010/main" val="1917765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Composition Theorems</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261411"/>
              </a:xfrm>
            </p:spPr>
            <p:txBody>
              <a:bodyPr>
                <a:noAutofit/>
              </a:bodyPr>
              <a:lstStyle/>
              <a:p>
                <a:pPr>
                  <a:buClr>
                    <a:schemeClr val="tx1"/>
                  </a:buClr>
                </a:pPr>
                <a:r>
                  <a:rPr lang="en-US" sz="3200" dirty="0">
                    <a:solidFill>
                      <a:srgbClr val="00B050"/>
                    </a:solidFill>
                  </a:rPr>
                  <a:t>Basic composition</a:t>
                </a:r>
                <a:r>
                  <a:rPr lang="en-US" sz="3200" dirty="0"/>
                  <a:t>: Suppose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𝑖</m:t>
                        </m:r>
                      </m:sub>
                    </m:sSub>
                  </m:oMath>
                </a14:m>
                <a:r>
                  <a:rPr lang="en-US" sz="3200" dirty="0"/>
                  <a:t> is an </a:t>
                </a:r>
                <a14:m>
                  <m:oMath xmlns:m="http://schemas.openxmlformats.org/officeDocument/2006/math">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𝜀</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𝛿</m:t>
                            </m:r>
                          </m:e>
                          <m:sub>
                            <m:r>
                              <a:rPr lang="en-US" sz="3200" b="0" i="1" smtClean="0">
                                <a:solidFill>
                                  <a:srgbClr val="C00000"/>
                                </a:solidFill>
                                <a:latin typeface="Cambria Math" panose="02040503050406030204" pitchFamily="18" charset="0"/>
                              </a:rPr>
                              <m:t>𝑖</m:t>
                            </m:r>
                          </m:sub>
                        </m:sSub>
                      </m:e>
                    </m:d>
                  </m:oMath>
                </a14:m>
                <a:r>
                  <a:rPr lang="en-US" sz="3200" dirty="0"/>
                  <a:t>-differentially private algorithm for </a:t>
                </a:r>
                <a14:m>
                  <m:oMath xmlns:m="http://schemas.openxmlformats.org/officeDocument/2006/math">
                    <m: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oMath>
                </a14:m>
                <a:r>
                  <a:rPr lang="en-US" sz="3200" dirty="0"/>
                  <a:t>. Then </a:t>
                </a:r>
                <a14:m>
                  <m:oMath xmlns:m="http://schemas.openxmlformats.org/officeDocument/2006/math">
                    <m:r>
                      <a:rPr lang="en-US" sz="3200" b="0" i="1" smtClean="0">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1</m:t>
                        </m:r>
                      </m:sub>
                    </m:sSub>
                    <m:r>
                      <a:rPr lang="en-US" sz="3200" b="0" i="0"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𝑘</m:t>
                        </m:r>
                      </m:sub>
                    </m:sSub>
                    <m:r>
                      <a:rPr lang="en-US" sz="3200" b="0" i="0" smtClean="0">
                        <a:solidFill>
                          <a:srgbClr val="C00000"/>
                        </a:solidFill>
                        <a:latin typeface="Cambria Math" panose="02040503050406030204" pitchFamily="18" charset="0"/>
                      </a:rPr>
                      <m:t>)</m:t>
                    </m:r>
                  </m:oMath>
                </a14:m>
                <a:r>
                  <a:rPr lang="en-US" sz="3200" dirty="0"/>
                  <a:t> is </a:t>
                </a:r>
                <a14:m>
                  <m:oMath xmlns:m="http://schemas.openxmlformats.org/officeDocument/2006/math">
                    <m:d>
                      <m:dPr>
                        <m:ctrlPr>
                          <a:rPr lang="en-US" sz="3200" i="1">
                            <a:solidFill>
                              <a:srgbClr val="C00000"/>
                            </a:solidFill>
                            <a:latin typeface="Cambria Math" panose="02040503050406030204" pitchFamily="18" charset="0"/>
                          </a:rPr>
                        </m:ctrlPr>
                      </m:d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𝜀</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𝜀</m:t>
                            </m:r>
                          </m:e>
                          <m:sub>
                            <m:r>
                              <a:rPr lang="en-US" sz="3200" b="0" i="1" smtClean="0">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𝛿</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𝛿</m:t>
                            </m:r>
                          </m:e>
                          <m:sub>
                            <m:r>
                              <a:rPr lang="en-US" sz="3200" b="0" i="1" smtClean="0">
                                <a:solidFill>
                                  <a:srgbClr val="C00000"/>
                                </a:solidFill>
                                <a:latin typeface="Cambria Math" panose="02040503050406030204" pitchFamily="18" charset="0"/>
                              </a:rPr>
                              <m:t>𝑘</m:t>
                            </m:r>
                          </m:sub>
                        </m:sSub>
                      </m:e>
                    </m:d>
                  </m:oMath>
                </a14:m>
                <a:r>
                  <a:rPr lang="en-US" sz="3200" dirty="0"/>
                  <a:t>-differentially private</a:t>
                </a:r>
              </a:p>
              <a:p>
                <a:pPr marL="0" indent="0">
                  <a:buClr>
                    <a:schemeClr val="tx1"/>
                  </a:buClr>
                  <a:buNone/>
                </a:pPr>
                <a:endParaRPr lang="en-US" sz="3200" dirty="0"/>
              </a:p>
              <a:p>
                <a:pPr>
                  <a:buClr>
                    <a:schemeClr val="tx1"/>
                  </a:buClr>
                </a:pPr>
                <a:r>
                  <a:rPr lang="en-US" sz="3200" dirty="0">
                    <a:solidFill>
                      <a:srgbClr val="00B050"/>
                    </a:solidFill>
                  </a:rPr>
                  <a:t>Advanced composition</a:t>
                </a:r>
                <a:r>
                  <a:rPr lang="en-US" sz="3200" dirty="0"/>
                  <a:t>: Suppose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𝑖</m:t>
                        </m:r>
                      </m:sub>
                    </m:sSub>
                  </m:oMath>
                </a14:m>
                <a:r>
                  <a:rPr lang="en-US" sz="3200" dirty="0"/>
                  <a:t> is an </a:t>
                </a:r>
                <a14:m>
                  <m:oMath xmlns:m="http://schemas.openxmlformats.org/officeDocument/2006/math">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𝜀</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𝛿</m:t>
                            </m:r>
                          </m:e>
                          <m:sub>
                            <m:r>
                              <a:rPr lang="en-US" sz="3200" b="0" i="1" smtClean="0">
                                <a:solidFill>
                                  <a:srgbClr val="C00000"/>
                                </a:solidFill>
                                <a:latin typeface="Cambria Math" panose="02040503050406030204" pitchFamily="18" charset="0"/>
                              </a:rPr>
                              <m:t>𝑖</m:t>
                            </m:r>
                          </m:sub>
                        </m:sSub>
                      </m:e>
                    </m:d>
                  </m:oMath>
                </a14:m>
                <a:r>
                  <a:rPr lang="en-US" sz="3200" dirty="0"/>
                  <a:t>-differentially private algorithm for </a:t>
                </a:r>
                <a14:m>
                  <m:oMath xmlns:m="http://schemas.openxmlformats.org/officeDocument/2006/math">
                    <m: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oMath>
                </a14:m>
                <a:r>
                  <a:rPr lang="en-US" sz="3200" dirty="0"/>
                  <a:t>. Then </a:t>
                </a:r>
                <a14:m>
                  <m:oMath xmlns:m="http://schemas.openxmlformats.org/officeDocument/2006/math">
                    <m:r>
                      <a:rPr lang="en-US" sz="3200" b="0" i="1" smtClean="0">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1</m:t>
                        </m:r>
                      </m:sub>
                    </m:sSub>
                    <m:r>
                      <a:rPr lang="en-US" sz="3200" b="0" i="0"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𝑘</m:t>
                        </m:r>
                      </m:sub>
                    </m:sSub>
                    <m:r>
                      <a:rPr lang="en-US" sz="3200" b="0" i="0" smtClean="0">
                        <a:solidFill>
                          <a:srgbClr val="C00000"/>
                        </a:solidFill>
                        <a:latin typeface="Cambria Math" panose="02040503050406030204" pitchFamily="18" charset="0"/>
                      </a:rPr>
                      <m:t>)</m:t>
                    </m:r>
                  </m:oMath>
                </a14:m>
                <a:r>
                  <a:rPr lang="en-US" sz="3200" dirty="0"/>
                  <a:t> is </a:t>
                </a:r>
                <a14:m>
                  <m:oMath xmlns:m="http://schemas.openxmlformats.org/officeDocument/2006/math">
                    <m:d>
                      <m:dPr>
                        <m:ctrlPr>
                          <a:rPr lang="en-US" sz="3200" i="1">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𝛿</m:t>
                        </m:r>
                        <m:r>
                          <a:rPr lang="en-US" sz="3200" b="0" i="1" smtClean="0">
                            <a:solidFill>
                              <a:srgbClr val="C00000"/>
                            </a:solidFill>
                            <a:latin typeface="Cambria Math" panose="02040503050406030204" pitchFamily="18" charset="0"/>
                          </a:rPr>
                          <m:t>+</m:t>
                        </m:r>
                        <m:r>
                          <a:rPr lang="en-US" sz="3200" i="1" smtClean="0">
                            <a:solidFill>
                              <a:srgbClr val="C00000"/>
                            </a:solidFill>
                            <a:latin typeface="Cambria Math" panose="02040503050406030204" pitchFamily="18" charset="0"/>
                          </a:rPr>
                          <m:t>𝛿</m:t>
                        </m:r>
                        <m:r>
                          <a:rPr lang="en-US" sz="3200" b="0" i="1" smtClean="0">
                            <a:solidFill>
                              <a:srgbClr val="C00000"/>
                            </a:solidFill>
                            <a:latin typeface="Cambria Math" panose="02040503050406030204" pitchFamily="18" charset="0"/>
                          </a:rPr>
                          <m:t>′</m:t>
                        </m:r>
                      </m:e>
                    </m:d>
                  </m:oMath>
                </a14:m>
                <a:r>
                  <a:rPr lang="en-US" sz="3200" dirty="0"/>
                  <a:t>-differentially private, for </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261411"/>
              </a:xfrm>
              <a:blipFill>
                <a:blip r:embed="rId3"/>
                <a:stretch>
                  <a:fillRect l="-1369" t="-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3486E4-BC41-27AE-DE03-608F2CDC1892}"/>
                  </a:ext>
                </a:extLst>
              </p:cNvPr>
              <p:cNvSpPr txBox="1"/>
              <p:nvPr/>
            </p:nvSpPr>
            <p:spPr>
              <a:xfrm>
                <a:off x="2911577" y="5470037"/>
                <a:ext cx="6096000" cy="6887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m:t>
                          </m:r>
                        </m:sup>
                      </m:sSup>
                      <m:r>
                        <a:rPr lang="en-US" sz="3200" b="0" i="1" smtClean="0">
                          <a:solidFill>
                            <a:srgbClr val="C00000"/>
                          </a:solidFill>
                          <a:latin typeface="Cambria Math" panose="02040503050406030204" pitchFamily="18" charset="0"/>
                        </a:rPr>
                        <m:t>=</m:t>
                      </m:r>
                      <m:rad>
                        <m:radPr>
                          <m:degHide m:val="on"/>
                          <m:ctrlPr>
                            <a:rPr lang="en-US" sz="3200" b="0" i="1" smtClean="0">
                              <a:solidFill>
                                <a:srgbClr val="C00000"/>
                              </a:solidFill>
                              <a:latin typeface="Cambria Math" panose="02040503050406030204" pitchFamily="18" charset="0"/>
                            </a:rPr>
                          </m:ctrlPr>
                        </m:radPr>
                        <m:deg/>
                        <m:e>
                          <m:r>
                            <a:rPr lang="en-US" sz="3200" b="0" i="1" smtClean="0">
                              <a:solidFill>
                                <a:srgbClr val="C00000"/>
                              </a:solidFill>
                              <a:latin typeface="Cambria Math" panose="02040503050406030204" pitchFamily="18" charset="0"/>
                            </a:rPr>
                            <m:t>2</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 </m:t>
                          </m:r>
                          <m:r>
                            <m:rPr>
                              <m:sty m:val="p"/>
                            </m:rPr>
                            <a:rPr lang="en-US" sz="3200" b="0" i="0" smtClean="0">
                              <a:solidFill>
                                <a:srgbClr val="C00000"/>
                              </a:solidFill>
                              <a:latin typeface="Cambria Math" panose="02040503050406030204" pitchFamily="18" charset="0"/>
                            </a:rPr>
                            <m:t>ln</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𝛿</m:t>
                              </m:r>
                              <m:r>
                                <a:rPr lang="en-US" sz="3200" b="0" i="1" smtClean="0">
                                  <a:solidFill>
                                    <a:srgbClr val="C00000"/>
                                  </a:solidFill>
                                  <a:latin typeface="Cambria Math" panose="02040503050406030204" pitchFamily="18" charset="0"/>
                                </a:rPr>
                                <m:t>′</m:t>
                              </m:r>
                            </m:e>
                          </m:d>
                        </m:e>
                      </m:rad>
                      <m:r>
                        <a:rPr lang="en-US" sz="3200" b="0" i="1" smtClean="0">
                          <a:solidFill>
                            <a:srgbClr val="C00000"/>
                          </a:solidFill>
                          <a:latin typeface="Cambria Math" panose="02040503050406030204" pitchFamily="18" charset="0"/>
                        </a:rPr>
                        <m:t>𝜀</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𝜀</m:t>
                      </m:r>
                      <m:d>
                        <m:dPr>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𝑒</m:t>
                              </m:r>
                            </m:e>
                            <m:sup>
                              <m:r>
                                <a:rPr lang="en-US" sz="3200" b="0" i="1" smtClean="0">
                                  <a:solidFill>
                                    <a:srgbClr val="C00000"/>
                                  </a:solidFill>
                                  <a:latin typeface="Cambria Math" panose="02040503050406030204" pitchFamily="18" charset="0"/>
                                </a:rPr>
                                <m:t>𝜀</m:t>
                              </m:r>
                            </m:sup>
                          </m:sSup>
                          <m:r>
                            <a:rPr lang="en-US" sz="3200" b="0" i="1" smtClean="0">
                              <a:solidFill>
                                <a:srgbClr val="C00000"/>
                              </a:solidFill>
                              <a:latin typeface="Cambria Math" panose="02040503050406030204" pitchFamily="18" charset="0"/>
                            </a:rPr>
                            <m:t>−1</m:t>
                          </m:r>
                        </m:e>
                      </m:d>
                    </m:oMath>
                  </m:oMathPara>
                </a14:m>
                <a:endParaRPr lang="en-US" sz="3200" dirty="0"/>
              </a:p>
            </p:txBody>
          </p:sp>
        </mc:Choice>
        <mc:Fallback xmlns="">
          <p:sp>
            <p:nvSpPr>
              <p:cNvPr id="8" name="TextBox 7">
                <a:extLst>
                  <a:ext uri="{FF2B5EF4-FFF2-40B4-BE49-F238E27FC236}">
                    <a16:creationId xmlns:a16="http://schemas.microsoft.com/office/drawing/2014/main" id="{763486E4-BC41-27AE-DE03-608F2CDC1892}"/>
                  </a:ext>
                </a:extLst>
              </p:cNvPr>
              <p:cNvSpPr txBox="1">
                <a:spLocks noRot="1" noChangeAspect="1" noMove="1" noResize="1" noEditPoints="1" noAdjustHandles="1" noChangeArrowheads="1" noChangeShapeType="1" noTextEdit="1"/>
              </p:cNvSpPr>
              <p:nvPr/>
            </p:nvSpPr>
            <p:spPr>
              <a:xfrm>
                <a:off x="2911577" y="5470037"/>
                <a:ext cx="6096000" cy="68871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10962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Private Median</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261411"/>
              </a:xfrm>
            </p:spPr>
            <p:txBody>
              <a:bodyPr>
                <a:noAutofit/>
              </a:bodyPr>
              <a:lstStyle/>
              <a:p>
                <a:pPr>
                  <a:buClr>
                    <a:schemeClr val="tx1"/>
                  </a:buClr>
                </a:pPr>
                <a:r>
                  <a:rPr lang="en-US" sz="3200" dirty="0">
                    <a:solidFill>
                      <a:srgbClr val="00B050"/>
                    </a:solidFill>
                  </a:rPr>
                  <a:t>Theorem</a:t>
                </a:r>
                <a:r>
                  <a:rPr lang="en-US" sz="3200" dirty="0"/>
                  <a:t>: There exists an </a:t>
                </a:r>
                <a14:m>
                  <m:oMath xmlns:m="http://schemas.openxmlformats.org/officeDocument/2006/math">
                    <m:r>
                      <a:rPr lang="en-US" sz="3200" i="1">
                        <a:solidFill>
                          <a:srgbClr val="C00000"/>
                        </a:solidFill>
                        <a:latin typeface="Cambria Math" panose="02040503050406030204" pitchFamily="18" charset="0"/>
                      </a:rPr>
                      <m:t>𝜀</m:t>
                    </m:r>
                  </m:oMath>
                </a14:m>
                <a:r>
                  <a:rPr lang="en-US" sz="3200" dirty="0"/>
                  <a:t>-DP algorithm that takes a dataset </a:t>
                </a:r>
                <a14:m>
                  <m:oMath xmlns:m="http://schemas.openxmlformats.org/officeDocument/2006/math">
                    <m:r>
                      <a:rPr lang="en-US" sz="3200" b="0" i="1" smtClean="0">
                        <a:solidFill>
                          <a:srgbClr val="C00000"/>
                        </a:solidFill>
                        <a:latin typeface="Cambria Math" panose="02040503050406030204" pitchFamily="18" charset="0"/>
                      </a:rPr>
                      <m:t>𝑆</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oMath>
                </a14:m>
                <a:r>
                  <a:rPr lang="en-US" sz="3200" dirty="0"/>
                  <a:t> and outputs </a:t>
                </a:r>
                <a14:m>
                  <m:oMath xmlns:m="http://schemas.openxmlformats.org/officeDocument/2006/math">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oMath>
                </a14:m>
                <a:r>
                  <a:rPr lang="en-US" sz="3200" dirty="0"/>
                  <a:t> such that with probability </a:t>
                </a:r>
                <a14:m>
                  <m:oMath xmlns:m="http://schemas.openxmlformats.org/officeDocument/2006/math">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𝛿</m:t>
                    </m:r>
                  </m:oMath>
                </a14:m>
                <a:r>
                  <a:rPr lang="en-US" sz="3200" dirty="0"/>
                  <a:t>, the rank of </a:t>
                </a:r>
                <a14:m>
                  <m:oMath xmlns:m="http://schemas.openxmlformats.org/officeDocument/2006/math">
                    <m:r>
                      <a:rPr lang="en-US" sz="3200" b="0" i="1" smtClean="0">
                        <a:solidFill>
                          <a:srgbClr val="C00000"/>
                        </a:solidFill>
                        <a:latin typeface="Cambria Math" panose="02040503050406030204" pitchFamily="18" charset="0"/>
                      </a:rPr>
                      <m:t>𝑥</m:t>
                    </m:r>
                  </m:oMath>
                </a14:m>
                <a:r>
                  <a:rPr lang="en-US" sz="3200" dirty="0"/>
                  <a:t> in </a:t>
                </a:r>
                <a14:m>
                  <m:oMath xmlns:m="http://schemas.openxmlformats.org/officeDocument/2006/math">
                    <m:r>
                      <a:rPr lang="en-US" sz="3200" b="0" i="1" smtClean="0">
                        <a:solidFill>
                          <a:srgbClr val="C00000"/>
                        </a:solidFill>
                        <a:latin typeface="Cambria Math" panose="02040503050406030204" pitchFamily="18" charset="0"/>
                      </a:rPr>
                      <m:t>𝑆</m:t>
                    </m:r>
                  </m:oMath>
                </a14:m>
                <a:r>
                  <a:rPr lang="en-US" sz="3200" dirty="0"/>
                  <a:t> is </a:t>
                </a:r>
                <a14:m>
                  <m:oMath xmlns:m="http://schemas.openxmlformats.org/officeDocument/2006/math">
                    <m:f>
                      <m:fPr>
                        <m:ctrlPr>
                          <a:rPr lang="en-US" sz="3200" b="0" i="1" smtClean="0">
                            <a:solidFill>
                              <a:srgbClr val="C00000"/>
                            </a:solidFill>
                            <a:latin typeface="Cambria Math" panose="02040503050406030204" pitchFamily="18" charset="0"/>
                          </a:rPr>
                        </m:ctrlPr>
                      </m:fPr>
                      <m:num>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𝑆</m:t>
                            </m:r>
                          </m:e>
                        </m:d>
                      </m:num>
                      <m:den>
                        <m:r>
                          <a:rPr lang="en-US" sz="3200" b="0" i="1" smtClean="0">
                            <a:solidFill>
                              <a:srgbClr val="C00000"/>
                            </a:solidFill>
                            <a:latin typeface="Cambria Math" panose="02040503050406030204" pitchFamily="18" charset="0"/>
                          </a:rPr>
                          <m:t>2</m:t>
                        </m:r>
                      </m:den>
                    </m:f>
                    <m:r>
                      <a:rPr lang="en-US" sz="3200" b="0" i="1" smtClean="0">
                        <a:solidFill>
                          <a:srgbClr val="C00000"/>
                        </a:solidFill>
                        <a:latin typeface="Cambria Math" panose="02040503050406030204" pitchFamily="18" charset="0"/>
                      </a:rPr>
                      <m:t>±</m:t>
                    </m:r>
                    <m:r>
                      <m:rPr>
                        <m:sty m:val="p"/>
                      </m:rPr>
                      <a:rPr lang="en-US" sz="3200" b="0" i="0" smtClean="0">
                        <a:solidFill>
                          <a:srgbClr val="C00000"/>
                        </a:solidFill>
                        <a:latin typeface="Cambria Math" panose="02040503050406030204" pitchFamily="18" charset="0"/>
                      </a:rPr>
                      <m:t>Γ</m:t>
                    </m:r>
                  </m:oMath>
                </a14:m>
                <a:r>
                  <a:rPr lang="en-US" sz="3200" dirty="0"/>
                  <a:t>, where       </a:t>
                </a:r>
                <a14:m>
                  <m:oMath xmlns:m="http://schemas.openxmlformats.org/officeDocument/2006/math">
                    <m:r>
                      <m:rPr>
                        <m:sty m:val="p"/>
                      </m:rPr>
                      <a:rPr lang="en-US" sz="3200" b="0" i="0" smtClean="0">
                        <a:solidFill>
                          <a:srgbClr val="C00000"/>
                        </a:solidFill>
                        <a:latin typeface="Cambria Math" panose="02040503050406030204" pitchFamily="18" charset="0"/>
                      </a:rPr>
                      <m:t>Γ</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𝑂</m:t>
                    </m:r>
                    <m:d>
                      <m:dPr>
                        <m:ctrlPr>
                          <a:rPr lang="en-US" sz="3200" b="0" i="1" smtClean="0">
                            <a:solidFill>
                              <a:srgbClr val="C00000"/>
                            </a:solidFill>
                            <a:latin typeface="Cambria Math" panose="02040503050406030204" pitchFamily="18" charset="0"/>
                          </a:rPr>
                        </m:ctrlPr>
                      </m:dPr>
                      <m:e>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log</m:t>
                            </m:r>
                          </m:fName>
                          <m:e>
                            <m:f>
                              <m:fPr>
                                <m:ctrlPr>
                                  <a:rPr lang="en-US" sz="3200" b="0" i="1" smtClean="0">
                                    <a:solidFill>
                                      <a:srgbClr val="C00000"/>
                                    </a:solidFill>
                                    <a:latin typeface="Cambria Math" panose="02040503050406030204" pitchFamily="18" charset="0"/>
                                  </a:rPr>
                                </m:ctrlPr>
                              </m:fPr>
                              <m:num>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𝑋</m:t>
                                    </m:r>
                                  </m:e>
                                </m:d>
                              </m:num>
                              <m:den>
                                <m:r>
                                  <a:rPr lang="en-US" sz="3200" b="0" i="1" smtClean="0">
                                    <a:solidFill>
                                      <a:srgbClr val="C00000"/>
                                    </a:solidFill>
                                    <a:latin typeface="Cambria Math" panose="02040503050406030204" pitchFamily="18" charset="0"/>
                                  </a:rPr>
                                  <m:t>𝛿</m:t>
                                </m:r>
                              </m:den>
                            </m:f>
                          </m:e>
                        </m:func>
                      </m:e>
                    </m:d>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261411"/>
              </a:xfrm>
              <a:blipFill>
                <a:blip r:embed="rId3"/>
                <a:stretch>
                  <a:fillRect l="-1369" t="-2857"/>
                </a:stretch>
              </a:blipFill>
            </p:spPr>
            <p:txBody>
              <a:bodyPr/>
              <a:lstStyle/>
              <a:p>
                <a:r>
                  <a:rPr lang="en-US">
                    <a:noFill/>
                  </a:rPr>
                  <a:t> </a:t>
                </a:r>
              </a:p>
            </p:txBody>
          </p:sp>
        </mc:Fallback>
      </mc:AlternateContent>
    </p:spTree>
    <p:extLst>
      <p:ext uri="{BB962C8B-B14F-4D97-AF65-F5344CB8AC3E}">
        <p14:creationId xmlns:p14="http://schemas.microsoft.com/office/powerpoint/2010/main" val="2649546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DP for Adversarial Robustness</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261411"/>
              </a:xfrm>
            </p:spPr>
            <p:txBody>
              <a:bodyPr>
                <a:noAutofit/>
              </a:bodyPr>
              <a:lstStyle/>
              <a:p>
                <a:pPr>
                  <a:buClr>
                    <a:schemeClr val="tx1"/>
                  </a:buClr>
                </a:pPr>
                <a:r>
                  <a:rPr lang="en-US" sz="3200" dirty="0">
                    <a:solidFill>
                      <a:srgbClr val="00B050"/>
                    </a:solidFill>
                  </a:rPr>
                  <a:t>Recall</a:t>
                </a:r>
                <a:r>
                  <a:rPr lang="en-US" sz="3200" dirty="0"/>
                  <a:t>: sketch-switching needed </a:t>
                </a:r>
                <a14:m>
                  <m:oMath xmlns:m="http://schemas.openxmlformats.org/officeDocument/2006/math">
                    <m:r>
                      <a:rPr lang="en-US" sz="3200" b="0" i="1" smtClean="0">
                        <a:solidFill>
                          <a:srgbClr val="C00000"/>
                        </a:solidFill>
                        <a:latin typeface="Cambria Math" panose="02040503050406030204" pitchFamily="18" charset="0"/>
                      </a:rPr>
                      <m:t>𝑂</m:t>
                    </m:r>
                    <m:d>
                      <m:dPr>
                        <m:ctrlPr>
                          <a:rPr lang="en-US" sz="3200" b="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i="1">
                                <a:solidFill>
                                  <a:srgbClr val="C00000"/>
                                </a:solidFill>
                                <a:latin typeface="Cambria Math" panose="02040503050406030204" pitchFamily="18" charset="0"/>
                              </a:rPr>
                              <m:t>𝜀</m:t>
                            </m:r>
                          </m:den>
                        </m:f>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log</m:t>
                            </m:r>
                          </m:fName>
                          <m:e>
                            <m:r>
                              <a:rPr lang="en-US" sz="3200" b="0" i="1" smtClean="0">
                                <a:solidFill>
                                  <a:srgbClr val="C00000"/>
                                </a:solidFill>
                                <a:latin typeface="Cambria Math" panose="02040503050406030204" pitchFamily="18" charset="0"/>
                              </a:rPr>
                              <m:t>𝑛</m:t>
                            </m:r>
                          </m:e>
                        </m:func>
                      </m:e>
                    </m:d>
                  </m:oMath>
                </a14:m>
                <a:r>
                  <a:rPr lang="en-US" sz="3200" dirty="0"/>
                  <a:t> repetitions of the algorithm, one for each time the function increased by  </a:t>
                </a:r>
                <a14:m>
                  <m:oMath xmlns:m="http://schemas.openxmlformats.org/officeDocument/2006/math">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𝜀</m:t>
                        </m:r>
                      </m:e>
                    </m:d>
                  </m:oMath>
                </a14:m>
                <a:endParaRPr lang="en-US" sz="3200" dirty="0"/>
              </a:p>
              <a:p>
                <a:pPr>
                  <a:buClr>
                    <a:schemeClr val="tx1"/>
                  </a:buClr>
                </a:pPr>
                <a:endParaRPr lang="en-US" sz="3200" dirty="0"/>
              </a:p>
              <a:p>
                <a:pPr>
                  <a:buClr>
                    <a:schemeClr val="tx1"/>
                  </a:buClr>
                </a:pPr>
                <a:r>
                  <a:rPr lang="en-US" sz="3200" dirty="0"/>
                  <a:t>Run </a:t>
                </a:r>
                <a14:m>
                  <m:oMath xmlns:m="http://schemas.openxmlformats.org/officeDocument/2006/math">
                    <m:rad>
                      <m:radPr>
                        <m:degHide m:val="on"/>
                        <m:ctrlPr>
                          <a:rPr lang="en-US" sz="3200" b="0" i="1" smtClean="0">
                            <a:solidFill>
                              <a:srgbClr val="C00000"/>
                            </a:solidFill>
                            <a:latin typeface="Cambria Math" panose="02040503050406030204" pitchFamily="18" charset="0"/>
                          </a:rPr>
                        </m:ctrlPr>
                      </m:radPr>
                      <m:deg/>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i="1">
                                <a:solidFill>
                                  <a:srgbClr val="C00000"/>
                                </a:solidFill>
                                <a:latin typeface="Cambria Math" panose="02040503050406030204" pitchFamily="18" charset="0"/>
                              </a:rPr>
                              <m:t>𝜀</m:t>
                            </m:r>
                          </m:den>
                        </m:f>
                      </m:e>
                    </m:rad>
                    <m:r>
                      <a:rPr lang="en-US" sz="3200" b="0" i="1" smtClean="0">
                        <a:solidFill>
                          <a:srgbClr val="C00000"/>
                        </a:solidFill>
                        <a:latin typeface="Cambria Math" panose="02040503050406030204" pitchFamily="18" charset="0"/>
                      </a:rPr>
                      <m:t>⋅</m:t>
                    </m:r>
                    <m:r>
                      <m:rPr>
                        <m:sty m:val="p"/>
                      </m:rPr>
                      <a:rPr lang="en-US" sz="3200" b="0" i="0" smtClean="0">
                        <a:solidFill>
                          <a:srgbClr val="C00000"/>
                        </a:solidFill>
                        <a:latin typeface="Cambria Math" panose="02040503050406030204" pitchFamily="18" charset="0"/>
                      </a:rPr>
                      <m:t>polylog</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𝑛</m:t>
                        </m:r>
                        <m:r>
                          <a:rPr lang="en-US" sz="3200" b="0" i="1" smtClean="0">
                            <a:solidFill>
                              <a:srgbClr val="C00000"/>
                            </a:solidFill>
                            <a:latin typeface="Cambria Math" panose="02040503050406030204" pitchFamily="18" charset="0"/>
                          </a:rPr>
                          <m:t>,</m:t>
                        </m:r>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e>
                    </m:d>
                  </m:oMath>
                </a14:m>
                <a:r>
                  <a:rPr lang="en-US" sz="3200" dirty="0"/>
                  <a:t> copies of the algorithm and output the private median of them each time the function increases by </a:t>
                </a:r>
                <a14:m>
                  <m:oMath xmlns:m="http://schemas.openxmlformats.org/officeDocument/2006/math">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𝜀</m:t>
                        </m:r>
                      </m:e>
                    </m:d>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261411"/>
              </a:xfrm>
              <a:blipFill>
                <a:blip r:embed="rId3"/>
                <a:stretch>
                  <a:fillRect l="-1369" r="-952" b="-714"/>
                </a:stretch>
              </a:blipFill>
            </p:spPr>
            <p:txBody>
              <a:bodyPr/>
              <a:lstStyle/>
              <a:p>
                <a:r>
                  <a:rPr lang="en-US">
                    <a:noFill/>
                  </a:rPr>
                  <a:t> </a:t>
                </a:r>
              </a:p>
            </p:txBody>
          </p:sp>
        </mc:Fallback>
      </mc:AlternateContent>
    </p:spTree>
    <p:extLst>
      <p:ext uri="{BB962C8B-B14F-4D97-AF65-F5344CB8AC3E}">
        <p14:creationId xmlns:p14="http://schemas.microsoft.com/office/powerpoint/2010/main" val="1321301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-Robust Algorithms via DP </a:t>
                </a:r>
                <a:r>
                  <a:rPr lang="en-US" dirty="0">
                    <a:solidFill>
                      <a:schemeClr val="accent1"/>
                    </a:solidFill>
                  </a:rPr>
                  <a:t>[HassidimKaplanMansourMatiasStemmer20]</a:t>
                </a:r>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E8371F-758C-4D73-B565-1889EB6EFB3A}"/>
                  </a:ext>
                </a:extLst>
              </p:cNvPr>
              <p:cNvSpPr/>
              <p:nvPr/>
            </p:nvSpPr>
            <p:spPr>
              <a:xfrm>
                <a:off x="3205480" y="5025598"/>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oMath>
                </a14:m>
                <a:r>
                  <a:rPr lang="en-US" sz="3200" dirty="0">
                    <a:solidFill>
                      <a:srgbClr val="00B050"/>
                    </a:solidFill>
                  </a:rPr>
                  <a:t> losses are not necessary”</a:t>
                </a:r>
              </a:p>
            </p:txBody>
          </p:sp>
        </mc:Choice>
        <mc:Fallback xmlns="">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3205480" y="5025598"/>
                <a:ext cx="5054600" cy="790088"/>
              </a:xfrm>
              <a:prstGeom prst="rect">
                <a:avLst/>
              </a:prstGeom>
              <a:blipFill>
                <a:blip r:embed="rId5"/>
                <a:stretch>
                  <a:fillRect l="-3136" b="-11538"/>
                </a:stretch>
              </a:blipFill>
            </p:spPr>
            <p:txBody>
              <a:bodyPr/>
              <a:lstStyle/>
              <a:p>
                <a:r>
                  <a:rPr lang="en-US">
                    <a:noFill/>
                  </a:rPr>
                  <a:t> </a:t>
                </a:r>
              </a:p>
            </p:txBody>
          </p:sp>
        </mc:Fallback>
      </mc:AlternateContent>
    </p:spTree>
    <p:extLst>
      <p:ext uri="{BB962C8B-B14F-4D97-AF65-F5344CB8AC3E}">
        <p14:creationId xmlns:p14="http://schemas.microsoft.com/office/powerpoint/2010/main" val="760892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normAutofit/>
              </a:bodyPr>
              <a:lstStyle/>
              <a:p>
                <a14:m>
                  <m:oMath xmlns:m="http://schemas.openxmlformats.org/officeDocument/2006/math">
                    <m:d>
                      <m:dPr>
                        <m:ctrlPr>
                          <a:rPr lang="en-US" i="1">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solidFill>
                      <a:srgbClr val="C00000"/>
                    </a:solidFill>
                  </a:rPr>
                  <a:t>-Robust Algorithms via Difference Estimators </a:t>
                </a:r>
                <a:r>
                  <a:rPr lang="en-US" dirty="0">
                    <a:solidFill>
                      <a:schemeClr val="accent1"/>
                    </a:solidFill>
                  </a:rPr>
                  <a:t>[WoodruffZhou21]</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r>
                  <a:rPr lang="en-US" dirty="0">
                    <a:solidFill>
                      <a:srgbClr val="7030A0"/>
                    </a:solidFill>
                  </a:rPr>
                  <a:t>integer</a:t>
                </a:r>
                <a:r>
                  <a:rPr lang="en-US"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B7ED61C0-FB0D-4159-87CD-B8455882139E}"/>
              </a:ext>
            </a:extLst>
          </p:cNvPr>
          <p:cNvSpPr/>
          <p:nvPr/>
        </p:nvSpPr>
        <p:spPr>
          <a:xfrm>
            <a:off x="3205480" y="5025598"/>
            <a:ext cx="5054600" cy="584775"/>
          </a:xfrm>
          <a:prstGeom prst="rect">
            <a:avLst/>
          </a:prstGeom>
        </p:spPr>
        <p:txBody>
          <a:bodyPr wrap="square">
            <a:spAutoFit/>
          </a:bodyPr>
          <a:lstStyle/>
          <a:p>
            <a:r>
              <a:rPr lang="en-US" sz="3200" dirty="0">
                <a:solidFill>
                  <a:srgbClr val="00B050"/>
                </a:solidFill>
              </a:rPr>
              <a:t>“No losses* are necessary!”</a:t>
            </a:r>
          </a:p>
        </p:txBody>
      </p:sp>
    </p:spTree>
    <p:extLst>
      <p:ext uri="{BB962C8B-B14F-4D97-AF65-F5344CB8AC3E}">
        <p14:creationId xmlns:p14="http://schemas.microsoft.com/office/powerpoint/2010/main" val="60391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Difference Estimators Intuition</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pPr>
                  <a:buFont typeface="Wingdings" panose="05000000000000000000" pitchFamily="2" charset="2"/>
                  <a:buChar char="v"/>
                </a:pPr>
                <a:r>
                  <a:rPr lang="en-US" dirty="0"/>
                  <a:t> Do not need to pay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t>?</a:t>
                </a:r>
              </a:p>
              <a:p>
                <a:pPr>
                  <a:buFont typeface="Wingdings" panose="05000000000000000000" pitchFamily="2" charset="2"/>
                  <a:buChar char="v"/>
                </a:pPr>
                <a:r>
                  <a:rPr lang="en-US" dirty="0"/>
                  <a:t> Only need constant factor approximation to </a:t>
                </a:r>
                <a14:m>
                  <m:oMath xmlns:m="http://schemas.openxmlformats.org/officeDocument/2006/math">
                    <m:r>
                      <a:rPr lang="en-US" sz="2800" b="0" i="1" smtClean="0">
                        <a:solidFill>
                          <a:srgbClr val="C00000"/>
                        </a:solidFill>
                        <a:latin typeface="Cambria Math" panose="02040503050406030204" pitchFamily="18" charset="0"/>
                      </a:rPr>
                      <m:t>𝜀</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a:t>
                </a:r>
              </a:p>
              <a:p>
                <a:pPr>
                  <a:buFont typeface="Wingdings" panose="05000000000000000000" pitchFamily="2" charset="2"/>
                  <a:buChar char="v"/>
                </a:pPr>
                <a:r>
                  <a:rPr lang="en-US" dirty="0"/>
                  <a:t> Only need constant factor 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6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651972" y="4794058"/>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651972" y="4794058"/>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1281893" y="5163390"/>
            <a:ext cx="1989627"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416560" y="511112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416560" y="5111128"/>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1645920" y="4235352"/>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1645920" y="4235352"/>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1631546" y="5656130"/>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1631546" y="5656130"/>
                <a:ext cx="1304694" cy="423770"/>
              </a:xfrm>
              <a:prstGeom prst="rect">
                <a:avLst/>
              </a:prstGeom>
              <a:blipFill>
                <a:blip r:embed="rId6"/>
                <a:stretch>
                  <a:fillRect b="-1014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429D4B1-3F8A-47AE-B754-5B4F7D84136A}"/>
              </a:ext>
            </a:extLst>
          </p:cNvPr>
          <p:cNvCxnSpPr/>
          <p:nvPr/>
        </p:nvCxnSpPr>
        <p:spPr>
          <a:xfrm>
            <a:off x="2936240" y="5163390"/>
            <a:ext cx="0" cy="36933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3499867" y="5163390"/>
                <a:ext cx="4561049" cy="731547"/>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𝜀</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3499867" y="516339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2915914" y="5627203"/>
            <a:ext cx="375919" cy="33526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2671207" y="609276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2671207" y="6092765"/>
                <a:ext cx="865332" cy="400110"/>
              </a:xfrm>
              <a:prstGeom prst="rect">
                <a:avLst/>
              </a:prstGeom>
              <a:blipFill>
                <a:blip r:embed="rId8"/>
                <a:stretch>
                  <a:fillRect/>
                </a:stretch>
              </a:blipFill>
            </p:spPr>
            <p:txBody>
              <a:bodyPr/>
              <a:lstStyle/>
              <a:p>
                <a:r>
                  <a:rPr lang="en-US">
                    <a:noFill/>
                  </a:rPr>
                  <a:t> </a:t>
                </a:r>
              </a:p>
            </p:txBody>
          </p:sp>
        </mc:Fallback>
      </mc:AlternateContent>
      <p:sp>
        <p:nvSpPr>
          <p:cNvPr id="3" name="Right Brace 2">
            <a:extLst>
              <a:ext uri="{FF2B5EF4-FFF2-40B4-BE49-F238E27FC236}">
                <a16:creationId xmlns:a16="http://schemas.microsoft.com/office/drawing/2014/main" id="{2D4C91E3-BF10-B06F-4559-2C33AC976B8D}"/>
              </a:ext>
            </a:extLst>
          </p:cNvPr>
          <p:cNvSpPr/>
          <p:nvPr/>
        </p:nvSpPr>
        <p:spPr>
          <a:xfrm rot="5400000">
            <a:off x="8732558" y="2448304"/>
            <a:ext cx="601384" cy="2695757"/>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652A273-BA99-61AE-BE51-24EE86D708CE}"/>
              </a:ext>
            </a:extLst>
          </p:cNvPr>
          <p:cNvSpPr txBox="1"/>
          <p:nvPr/>
        </p:nvSpPr>
        <p:spPr>
          <a:xfrm>
            <a:off x="7263534" y="4135902"/>
            <a:ext cx="3772956" cy="523220"/>
          </a:xfrm>
          <a:prstGeom prst="rect">
            <a:avLst/>
          </a:prstGeom>
          <a:noFill/>
        </p:spPr>
        <p:txBody>
          <a:bodyPr wrap="none" rtlCol="0">
            <a:spAutoFit/>
          </a:bodyPr>
          <a:lstStyle/>
          <a:p>
            <a:r>
              <a:rPr lang="en-US" sz="2800" dirty="0"/>
              <a:t>Use difference estimator</a:t>
            </a:r>
          </a:p>
        </p:txBody>
      </p:sp>
    </p:spTree>
    <p:extLst>
      <p:ext uri="{BB962C8B-B14F-4D97-AF65-F5344CB8AC3E}">
        <p14:creationId xmlns:p14="http://schemas.microsoft.com/office/powerpoint/2010/main" val="1338383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normAutofit/>
          </a:bodyPr>
          <a:lstStyle/>
          <a:p>
            <a:r>
              <a:rPr lang="en-US" dirty="0">
                <a:solidFill>
                  <a:srgbClr val="C00000"/>
                </a:solidFill>
              </a:rPr>
              <a:t>DP Strikes Back </a:t>
            </a:r>
            <a:r>
              <a:rPr lang="en-US" dirty="0">
                <a:solidFill>
                  <a:schemeClr val="accent1"/>
                </a:solidFill>
              </a:rPr>
              <a:t>[AttiasCohenShechnerStemmer23]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sz="3200" dirty="0"/>
                  <a:t>Differential privacy can be used with difference estimators for better bounds in the streaming model</a:t>
                </a:r>
              </a:p>
              <a:p>
                <a:endParaRPr lang="en-US" sz="3200" dirty="0"/>
              </a:p>
              <a:p>
                <a:endParaRPr lang="en-US" sz="3200" dirty="0"/>
              </a:p>
              <a:p>
                <a:r>
                  <a:rPr lang="en-US" sz="3200" dirty="0"/>
                  <a:t>Parameterized in terms of the “twist number”, which is roughly how many times the difference vector has function value that is </a:t>
                </a:r>
                <a14:m>
                  <m:oMath xmlns:m="http://schemas.openxmlformats.org/officeDocument/2006/math">
                    <m:r>
                      <a:rPr lang="en-US" sz="3200" b="0" i="1" smtClean="0">
                        <a:solidFill>
                          <a:srgbClr val="C00000"/>
                        </a:solidFill>
                        <a:latin typeface="Cambria Math" panose="02040503050406030204" pitchFamily="18" charset="0"/>
                      </a:rPr>
                      <m:t>𝜀</m:t>
                    </m:r>
                  </m:oMath>
                </a14:m>
                <a:r>
                  <a:rPr lang="en-US" sz="3200" dirty="0"/>
                  <a:t> fraction of the prefix</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3"/>
                <a:stretch>
                  <a:fillRect l="-1333" t="-2672"/>
                </a:stretch>
              </a:blipFill>
            </p:spPr>
            <p:txBody>
              <a:bodyPr/>
              <a:lstStyle/>
              <a:p>
                <a:r>
                  <a:rPr lang="en-US">
                    <a:noFill/>
                  </a:rPr>
                  <a:t> </a:t>
                </a:r>
              </a:p>
            </p:txBody>
          </p:sp>
        </mc:Fallback>
      </mc:AlternateContent>
    </p:spTree>
    <p:extLst>
      <p:ext uri="{BB962C8B-B14F-4D97-AF65-F5344CB8AC3E}">
        <p14:creationId xmlns:p14="http://schemas.microsoft.com/office/powerpoint/2010/main" val="1329997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normAutofit/>
          </a:bodyPr>
          <a:lstStyle/>
          <a:p>
            <a:r>
              <a:rPr lang="en-US" dirty="0">
                <a:solidFill>
                  <a:srgbClr val="C00000"/>
                </a:solidFill>
              </a:rPr>
              <a:t>A Curious Question…</a:t>
            </a:r>
            <a:endParaRPr lang="en-US" dirty="0">
              <a:solidFill>
                <a:schemeClr val="accent1"/>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a:buClr>
                    <a:schemeClr val="tx1"/>
                  </a:buClr>
                </a:pPr>
                <a:r>
                  <a:rPr lang="en-US" sz="3200" dirty="0">
                    <a:solidFill>
                      <a:schemeClr val="accent1"/>
                    </a:solidFill>
                  </a:rPr>
                  <a:t>[Blanc23]</a:t>
                </a:r>
                <a:r>
                  <a:rPr lang="en-US" sz="3200" dirty="0"/>
                  <a:t> showed that subsampling suffices for adaptive data analysis with the same rate, i.e., </a:t>
                </a:r>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b="0" i="1" smtClean="0">
                            <a:solidFill>
                              <a:srgbClr val="C00000"/>
                            </a:solidFill>
                            <a:latin typeface="Cambria Math" panose="02040503050406030204" pitchFamily="18" charset="0"/>
                          </a:rPr>
                          <m:t>𝑂</m:t>
                        </m:r>
                      </m:e>
                    </m:acc>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oMath>
                </a14:m>
                <a:r>
                  <a:rPr lang="en-US" sz="3200" dirty="0"/>
                  <a:t> samples suffice to handle </a:t>
                </a:r>
                <a14:m>
                  <m:oMath xmlns:m="http://schemas.openxmlformats.org/officeDocument/2006/math">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𝑘</m:t>
                        </m:r>
                      </m:e>
                      <m:sup>
                        <m:r>
                          <a:rPr lang="en-US" sz="3200" b="0" i="1" smtClean="0">
                            <a:solidFill>
                              <a:srgbClr val="C00000"/>
                            </a:solidFill>
                            <a:latin typeface="Cambria Math" panose="02040503050406030204" pitchFamily="18" charset="0"/>
                          </a:rPr>
                          <m:t>2</m:t>
                        </m:r>
                      </m:sup>
                    </m:sSup>
                  </m:oMath>
                </a14:m>
                <a:r>
                  <a:rPr lang="en-US" sz="3200" dirty="0"/>
                  <a:t> adaptive queries</a:t>
                </a:r>
              </a:p>
              <a:p>
                <a:pPr>
                  <a:buClr>
                    <a:schemeClr val="tx1"/>
                  </a:buClr>
                </a:pPr>
                <a:endParaRPr lang="en-US" sz="3200" dirty="0"/>
              </a:p>
              <a:p>
                <a:pPr>
                  <a:buClr>
                    <a:schemeClr val="tx1"/>
                  </a:buClr>
                </a:pPr>
                <a:endParaRPr lang="en-US" sz="3200" dirty="0"/>
              </a:p>
              <a:p>
                <a:pPr>
                  <a:buClr>
                    <a:schemeClr val="tx1"/>
                  </a:buClr>
                </a:pPr>
                <a:r>
                  <a:rPr lang="en-US" sz="3200" dirty="0"/>
                  <a:t>To what extent can this replace differential privacy in adversarial robustness for the streaming model?</a:t>
                </a: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3"/>
                <a:stretch>
                  <a:fillRect l="-1333" t="-2672"/>
                </a:stretch>
              </a:blipFill>
            </p:spPr>
            <p:txBody>
              <a:bodyPr/>
              <a:lstStyle/>
              <a:p>
                <a:r>
                  <a:rPr lang="en-US">
                    <a:noFill/>
                  </a:rPr>
                  <a:t> </a:t>
                </a:r>
              </a:p>
            </p:txBody>
          </p:sp>
        </mc:Fallback>
      </mc:AlternateContent>
    </p:spTree>
    <p:extLst>
      <p:ext uri="{BB962C8B-B14F-4D97-AF65-F5344CB8AC3E}">
        <p14:creationId xmlns:p14="http://schemas.microsoft.com/office/powerpoint/2010/main" val="3016007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normAutofit/>
          </a:bodyPr>
          <a:lstStyle/>
          <a:p>
            <a:r>
              <a:rPr lang="en-US" dirty="0">
                <a:solidFill>
                  <a:srgbClr val="C00000"/>
                </a:solidFill>
              </a:rPr>
              <a:t>White-Box Adversaries</a:t>
            </a:r>
            <a:endParaRPr lang="en-US" dirty="0">
              <a:solidFill>
                <a:schemeClr val="accent1"/>
              </a:solidFill>
            </a:endParaRPr>
          </a:p>
        </p:txBody>
      </p:sp>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sz="3200" dirty="0"/>
              <a:t>The adversary has access not only to the previous outputs of the honest algorithm, but also to the </a:t>
            </a:r>
            <a:r>
              <a:rPr lang="en-US" sz="3200" i="1" dirty="0">
                <a:solidFill>
                  <a:srgbClr val="00B050"/>
                </a:solidFill>
              </a:rPr>
              <a:t>entire internal state</a:t>
            </a:r>
            <a:r>
              <a:rPr lang="en-US" sz="3200" dirty="0"/>
              <a:t> of the algorithm</a:t>
            </a:r>
          </a:p>
          <a:p>
            <a:pPr marL="0" indent="0">
              <a:buNone/>
            </a:pPr>
            <a:endParaRPr lang="en-US" sz="3200" dirty="0"/>
          </a:p>
          <a:p>
            <a:r>
              <a:rPr lang="en-US" sz="3200" dirty="0"/>
              <a:t>Certain sampling algorithms are robust even to white-box adversaries </a:t>
            </a:r>
            <a:r>
              <a:rPr lang="en-US" sz="3200" dirty="0">
                <a:solidFill>
                  <a:srgbClr val="0070C0"/>
                </a:solidFill>
              </a:rPr>
              <a:t>[BravermanHassidimMattiasSchainSilwalZhou22]</a:t>
            </a:r>
          </a:p>
          <a:p>
            <a:endParaRPr lang="en-US" sz="3200" dirty="0">
              <a:solidFill>
                <a:srgbClr val="0070C0"/>
              </a:solidFill>
            </a:endParaRPr>
          </a:p>
          <a:p>
            <a:r>
              <a:rPr lang="en-US" sz="3200" dirty="0"/>
              <a:t>Can use crypto against </a:t>
            </a:r>
            <a:r>
              <a:rPr lang="en-US" sz="3200" i="1" dirty="0">
                <a:solidFill>
                  <a:srgbClr val="00B050"/>
                </a:solidFill>
              </a:rPr>
              <a:t>time-bounded</a:t>
            </a:r>
            <a:r>
              <a:rPr lang="en-US" sz="3200" dirty="0"/>
              <a:t> white-box adversaries</a:t>
            </a:r>
          </a:p>
        </p:txBody>
      </p:sp>
    </p:spTree>
    <p:extLst>
      <p:ext uri="{BB962C8B-B14F-4D97-AF65-F5344CB8AC3E}">
        <p14:creationId xmlns:p14="http://schemas.microsoft.com/office/powerpoint/2010/main" val="61485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Clr>
                    <a:schemeClr val="tx1"/>
                  </a:buClr>
                </a:pPr>
                <a:r>
                  <a:rPr lang="en-US" dirty="0"/>
                  <a:t>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Clr>
                    <a:schemeClr val="tx1"/>
                  </a:buClr>
                </a:pPr>
                <a:r>
                  <a:rPr lang="en-US" dirty="0">
                    <a:solidFill>
                      <a:schemeClr val="tx1"/>
                    </a:solidFill>
                  </a:rPr>
                  <a:t>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be the norm of the frequency vector:</a:t>
                </a:r>
              </a:p>
              <a:p>
                <a:pPr lvl="1">
                  <a:buClr>
                    <a:schemeClr val="tx1"/>
                  </a:buClr>
                </a:pPr>
                <a:endParaRPr lang="en-US" dirty="0">
                  <a:solidFill>
                    <a:schemeClr val="tx1"/>
                  </a:solidFill>
                </a:endParaRPr>
              </a:p>
              <a:p>
                <a:pPr lvl="1">
                  <a:buClr>
                    <a:schemeClr val="tx1"/>
                  </a:buClr>
                </a:pPr>
                <a:endParaRPr lang="en-US" dirty="0"/>
              </a:p>
              <a:p>
                <a:pPr lvl="1">
                  <a:buClr>
                    <a:schemeClr val="tx1"/>
                  </a:buClr>
                </a:pPr>
                <a:endParaRPr lang="en-US" dirty="0">
                  <a:solidFill>
                    <a:schemeClr val="tx1"/>
                  </a:solidFill>
                </a:endParaRPr>
              </a:p>
              <a:p>
                <a:pPr>
                  <a:buClr>
                    <a:schemeClr val="tx1"/>
                  </a:buClr>
                </a:pP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 threshold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the elements </a:t>
                </a:r>
                <a14:m>
                  <m:oMath xmlns:m="http://schemas.openxmlformats.org/officeDocument/2006/math">
                    <m:r>
                      <a:rPr lang="en-US" i="1" smtClean="0">
                        <a:solidFill>
                          <a:srgbClr val="C00000"/>
                        </a:solidFill>
                        <a:latin typeface="Cambria Math" panose="02040503050406030204" pitchFamily="18" charset="0"/>
                      </a:rPr>
                      <m:t>𝑖</m:t>
                    </m:r>
                  </m:oMath>
                </a14:m>
                <a:r>
                  <a:rPr lang="en-US" dirty="0">
                    <a:solidFill>
                      <a:schemeClr val="tx1"/>
                    </a:solidFill>
                  </a:rPr>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&gt;</m:t>
                    </m:r>
                  </m:oMath>
                </a14:m>
                <a:r>
                  <a:rPr lang="en-US" dirty="0">
                    <a:solidFill>
                      <a:srgbClr val="C00000"/>
                    </a:solidFill>
                  </a:rPr>
                  <a:t> </a:t>
                </a:r>
                <a14:m>
                  <m:oMath xmlns:m="http://schemas.openxmlformats.org/officeDocument/2006/math">
                    <m:r>
                      <a:rPr lang="en-US" i="1" smtClean="0">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r>
                  <a:rPr lang="en-US" dirty="0"/>
                  <a:t>...and no elements </a:t>
                </a:r>
                <a14:m>
                  <m:oMath xmlns:m="http://schemas.openxmlformats.org/officeDocument/2006/math">
                    <m:r>
                      <a:rPr lang="en-US" b="0" i="1" smtClean="0">
                        <a:solidFill>
                          <a:srgbClr val="C00000"/>
                        </a:solidFill>
                        <a:latin typeface="Cambria Math" panose="02040503050406030204" pitchFamily="18" charset="0"/>
                      </a:rPr>
                      <m:t>𝑗</m:t>
                    </m:r>
                  </m:oMath>
                </a14:m>
                <a:r>
                  <a:rPr lang="en-US" dirty="0"/>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&lt;</m:t>
                    </m:r>
                  </m:oMath>
                </a14:m>
                <a:r>
                  <a:rPr lang="en-US" dirty="0">
                    <a:solidFill>
                      <a:srgbClr val="C00000"/>
                    </a:solidFill>
                  </a:rPr>
                  <a: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i="1" smtClean="0">
                            <a:solidFill>
                              <a:srgbClr val="C00000"/>
                            </a:solidFill>
                            <a:latin typeface="Cambria Math" panose="02040503050406030204" pitchFamily="18" charset="0"/>
                          </a:rPr>
                          <m:t>𝜀</m:t>
                        </m:r>
                      </m:num>
                      <m:den>
                        <m:r>
                          <a:rPr lang="en-US" b="0" i="0" smtClean="0">
                            <a:solidFill>
                              <a:srgbClr val="C00000"/>
                            </a:solidFill>
                            <a:latin typeface="Cambria Math" panose="02040503050406030204" pitchFamily="18" charset="0"/>
                          </a:rPr>
                          <m:t>16</m:t>
                        </m:r>
                      </m:den>
                    </m:f>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endParaRPr lang="en-US" dirty="0"/>
              </a:p>
              <a:p>
                <a:pPr>
                  <a:buClr>
                    <a:schemeClr val="tx1"/>
                  </a:buClr>
                </a:pPr>
                <a:r>
                  <a:rPr lang="en-US" dirty="0">
                    <a:solidFill>
                      <a:srgbClr val="00B050"/>
                    </a:solidFill>
                  </a:rPr>
                  <a:t>Motivation</a:t>
                </a:r>
                <a:r>
                  <a:rPr lang="en-US" dirty="0"/>
                  <a:t>: DDoS prevention, iceberg queries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r="-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E5084D-A1B2-4D22-92B3-FEB7B458DCC7}"/>
                  </a:ext>
                </a:extLst>
              </p:cNvPr>
              <p:cNvSpPr/>
              <p:nvPr/>
            </p:nvSpPr>
            <p:spPr>
              <a:xfrm>
                <a:off x="2369574" y="3263998"/>
                <a:ext cx="6253315" cy="109446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𝐿</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b>
                      </m:s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m:t>
                      </m:r>
                      <m:rad>
                        <m:radPr>
                          <m:degHide m:val="on"/>
                          <m:ctrlP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radPr>
                        <m:deg/>
                        <m:e>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1</m:t>
                              </m:r>
                            </m:sub>
                            <m: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p>
                          </m:sSub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m:t>
                          </m:r>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b>
                            <m: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p>
                          </m:sSub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m:t>
                          </m:r>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𝑛</m:t>
                              </m:r>
                            </m:sub>
                            <m: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p>
                          </m:sSubSup>
                        </m:e>
                      </m:rad>
                    </m:oMath>
                  </m:oMathPara>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 name="Rectangle 1">
                <a:extLst>
                  <a:ext uri="{FF2B5EF4-FFF2-40B4-BE49-F238E27FC236}">
                    <a16:creationId xmlns:a16="http://schemas.microsoft.com/office/drawing/2014/main" id="{8DE5084D-A1B2-4D22-92B3-FEB7B458DCC7}"/>
                  </a:ext>
                </a:extLst>
              </p:cNvPr>
              <p:cNvSpPr>
                <a:spLocks noRot="1" noChangeAspect="1" noMove="1" noResize="1" noEditPoints="1" noAdjustHandles="1" noChangeArrowheads="1" noChangeShapeType="1" noTextEdit="1"/>
              </p:cNvSpPr>
              <p:nvPr/>
            </p:nvSpPr>
            <p:spPr>
              <a:xfrm>
                <a:off x="2369574" y="3263998"/>
                <a:ext cx="6253315" cy="109446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3876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descr="conan.jpg">
            <a:extLst>
              <a:ext uri="{FF2B5EF4-FFF2-40B4-BE49-F238E27FC236}">
                <a16:creationId xmlns:a16="http://schemas.microsoft.com/office/drawing/2014/main" id="{00454613-0006-1410-F905-75A3C0E6D0FC}"/>
              </a:ext>
            </a:extLst>
          </p:cNvPr>
          <p:cNvPicPr>
            <a:picLocks noChangeAspect="1"/>
          </p:cNvPicPr>
          <p:nvPr/>
        </p:nvPicPr>
        <p:blipFill>
          <a:blip r:embed="rId3" cstate="print"/>
          <a:stretch>
            <a:fillRect/>
          </a:stretch>
        </p:blipFill>
        <p:spPr>
          <a:xfrm>
            <a:off x="5159515" y="159520"/>
            <a:ext cx="1872970" cy="1609825"/>
          </a:xfrm>
          <a:prstGeom prst="rect">
            <a:avLst/>
          </a:prstGeom>
        </p:spPr>
      </p:pic>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Summary</a:t>
            </a:r>
            <a:endParaRPr lang="en-US" dirty="0"/>
          </a:p>
        </p:txBody>
      </p:sp>
      <p:pic>
        <p:nvPicPr>
          <p:cNvPr id="4" name="Picture 3">
            <a:extLst>
              <a:ext uri="{FF2B5EF4-FFF2-40B4-BE49-F238E27FC236}">
                <a16:creationId xmlns:a16="http://schemas.microsoft.com/office/drawing/2014/main" id="{90B82B1A-0F65-4562-ABD5-31AF24F5B1A8}"/>
              </a:ext>
            </a:extLst>
          </p:cNvPr>
          <p:cNvPicPr>
            <a:picLocks noChangeAspect="1"/>
          </p:cNvPicPr>
          <p:nvPr/>
        </p:nvPicPr>
        <p:blipFill>
          <a:blip r:embed="rId4"/>
          <a:stretch>
            <a:fillRect/>
          </a:stretch>
        </p:blipFill>
        <p:spPr>
          <a:xfrm>
            <a:off x="165558" y="1690688"/>
            <a:ext cx="11610975" cy="4848225"/>
          </a:xfrm>
          <a:prstGeom prst="rect">
            <a:avLst/>
          </a:prstGeom>
        </p:spPr>
      </p:pic>
      <p:pic>
        <p:nvPicPr>
          <p:cNvPr id="3" name="Picture 2" descr="Image result for thank you">
            <a:extLst>
              <a:ext uri="{FF2B5EF4-FFF2-40B4-BE49-F238E27FC236}">
                <a16:creationId xmlns:a16="http://schemas.microsoft.com/office/drawing/2014/main" id="{68D8F5B1-4C0E-88C5-3E18-338D27C8063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62" r="5" b="5"/>
          <a:stretch/>
        </p:blipFill>
        <p:spPr bwMode="auto">
          <a:xfrm>
            <a:off x="8842248" y="103240"/>
            <a:ext cx="3184194" cy="1791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42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Frequency Moments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734973"/>
              </a:xfrm>
            </p:spPr>
            <p:txBody>
              <a:bodyPr>
                <a:normAutofit/>
              </a:bodyPr>
              <a:lstStyle/>
              <a:p>
                <a:pPr>
                  <a:buClr>
                    <a:schemeClr val="tx1"/>
                  </a:buClr>
                </a:pPr>
                <a:r>
                  <a:rPr lang="en-US" dirty="0"/>
                  <a:t>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Clr>
                    <a:schemeClr val="tx1"/>
                  </a:buClr>
                </a:pPr>
                <a:r>
                  <a:rPr lang="en-US" dirty="0">
                    <a:solidFill>
                      <a:schemeClr val="tx1"/>
                    </a:solidFill>
                  </a:rPr>
                  <a:t>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be the frequency moment of the vector:</a:t>
                </a:r>
              </a:p>
              <a:p>
                <a:pPr lvl="1">
                  <a:buClr>
                    <a:schemeClr val="tx1"/>
                  </a:buClr>
                </a:pPr>
                <a:endParaRPr lang="en-US" dirty="0">
                  <a:solidFill>
                    <a:schemeClr val="tx1"/>
                  </a:solidFill>
                </a:endParaRPr>
              </a:p>
              <a:p>
                <a:pPr lvl="1">
                  <a:buClr>
                    <a:schemeClr val="tx1"/>
                  </a:buClr>
                </a:pPr>
                <a:endParaRPr lang="en-US" dirty="0"/>
              </a:p>
              <a:p>
                <a:pPr lvl="1">
                  <a:buClr>
                    <a:schemeClr val="tx1"/>
                  </a:buClr>
                </a:pPr>
                <a:endParaRPr lang="en-US" dirty="0">
                  <a:solidFill>
                    <a:schemeClr val="tx1"/>
                  </a:solidFill>
                </a:endParaRPr>
              </a:p>
              <a:p>
                <a:pPr>
                  <a:buClr>
                    <a:schemeClr val="tx1"/>
                  </a:buClr>
                </a:pP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endParaRPr lang="en-US" dirty="0"/>
              </a:p>
              <a:p>
                <a:pPr>
                  <a:buClr>
                    <a:schemeClr val="tx1"/>
                  </a:buClr>
                </a:pPr>
                <a:r>
                  <a:rPr lang="en-US" dirty="0">
                    <a:solidFill>
                      <a:srgbClr val="00B050"/>
                    </a:solidFill>
                  </a:rPr>
                  <a:t>Motivation</a:t>
                </a:r>
                <a:r>
                  <a:rPr lang="en-US" dirty="0"/>
                  <a:t>: Entropy estimation, linear regression</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734973"/>
              </a:xfrm>
              <a:blipFill>
                <a:blip r:embed="rId2"/>
                <a:stretch>
                  <a:fillRect l="-1071" t="-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263654" y="3369518"/>
                <a:ext cx="6253315" cy="63177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𝐹</m:t>
                        </m:r>
                      </m:e>
                      <m: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𝑝</m:t>
                        </m:r>
                      </m:sub>
                    </m:s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m:t>
                    </m:r>
                  </m:oMath>
                </a14:m>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 </a:t>
                </a:r>
                <a14:m>
                  <m:oMath xmlns:m="http://schemas.openxmlformats.org/officeDocument/2006/math">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1</m:t>
                        </m:r>
                      </m:sub>
                      <m:sup>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𝑝</m:t>
                        </m:r>
                      </m:sup>
                    </m:sSub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m:t>
                    </m:r>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b>
                      <m:sup>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𝑝</m:t>
                        </m:r>
                      </m:sup>
                    </m:sSub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m:t>
                    </m:r>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𝑛</m:t>
                        </m:r>
                      </m:sub>
                      <m:sup>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𝑝</m:t>
                        </m:r>
                      </m:sup>
                    </m:sSubSup>
                  </m:oMath>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263654" y="3369518"/>
                <a:ext cx="6253315" cy="6317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598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Distinct Elements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Clr>
                    <a:schemeClr val="tx1"/>
                  </a:buClr>
                </a:pPr>
                <a:r>
                  <a:rPr lang="en-US" dirty="0"/>
                  <a:t>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Clr>
                    <a:schemeClr val="tx1"/>
                  </a:buClr>
                </a:pPr>
                <a:r>
                  <a:rPr lang="en-US" dirty="0">
                    <a:solidFill>
                      <a:schemeClr val="tx1"/>
                    </a:solidFill>
                  </a:rPr>
                  <a:t>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be the frequency moment of the vector:</a:t>
                </a:r>
              </a:p>
              <a:p>
                <a:pPr lvl="1">
                  <a:buClr>
                    <a:schemeClr val="tx1"/>
                  </a:buClr>
                </a:pPr>
                <a:endParaRPr lang="en-US" dirty="0">
                  <a:solidFill>
                    <a:schemeClr val="tx1"/>
                  </a:solidFill>
                </a:endParaRPr>
              </a:p>
              <a:p>
                <a:pPr lvl="1">
                  <a:buClr>
                    <a:schemeClr val="tx1"/>
                  </a:buClr>
                </a:pPr>
                <a:endParaRPr lang="en-US" dirty="0"/>
              </a:p>
              <a:p>
                <a:pPr lvl="1">
                  <a:buClr>
                    <a:schemeClr val="tx1"/>
                  </a:buClr>
                </a:pPr>
                <a:endParaRPr lang="en-US" dirty="0">
                  <a:solidFill>
                    <a:schemeClr val="tx1"/>
                  </a:solidFill>
                </a:endParaRPr>
              </a:p>
              <a:p>
                <a:pPr>
                  <a:buClr>
                    <a:schemeClr val="tx1"/>
                  </a:buClr>
                </a:pP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a:buClr>
                    <a:schemeClr val="tx1"/>
                  </a:buClr>
                </a:pPr>
                <a:r>
                  <a:rPr lang="en-US" dirty="0">
                    <a:solidFill>
                      <a:srgbClr val="00B050"/>
                    </a:solidFill>
                  </a:rPr>
                  <a:t>Motivation</a:t>
                </a:r>
                <a:r>
                  <a:rPr lang="en-US" dirty="0"/>
                  <a:t>: Traffic monitoring</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842774" y="3314798"/>
                <a:ext cx="6253315"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𝐹</m:t>
                        </m:r>
                      </m:e>
                      <m: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0</m:t>
                        </m:r>
                      </m:sub>
                    </m:s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m:t>
                    </m:r>
                  </m:oMath>
                </a14:m>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14:m>
                  <m:oMath xmlns:m="http://schemas.openxmlformats.org/officeDocument/2006/math">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m:t>
                    </m:r>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𝑖</m:t>
                    </m:r>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 :</m:t>
                    </m:r>
                    <m:sSub>
                      <m:sSubPr>
                        <m:ctrlP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𝑖</m:t>
                        </m:r>
                      </m:sub>
                    </m:s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≠0}|</m:t>
                    </m:r>
                  </m:oMath>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842774" y="3314798"/>
                <a:ext cx="6253315"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241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More generally…</a:t>
            </a:r>
            <a:endParaRPr lang="en-US" dirty="0"/>
          </a:p>
        </p:txBody>
      </p:sp>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Clr>
                <a:schemeClr val="tx1"/>
              </a:buClr>
            </a:pPr>
            <a:r>
              <a:rPr lang="en-US" sz="3200" dirty="0"/>
              <a:t>Subspace embeddings, regression, low-rank approximation, clustering, etc.</a:t>
            </a:r>
          </a:p>
          <a:p>
            <a:pPr>
              <a:buClr>
                <a:schemeClr val="tx1"/>
              </a:buClr>
            </a:pPr>
            <a:endParaRPr lang="en-US" sz="3200" dirty="0"/>
          </a:p>
          <a:p>
            <a:pPr>
              <a:buClr>
                <a:schemeClr val="tx1"/>
              </a:buClr>
            </a:pPr>
            <a:endParaRPr lang="en-US" sz="3200" dirty="0"/>
          </a:p>
          <a:p>
            <a:pPr>
              <a:buClr>
                <a:schemeClr val="tx1"/>
              </a:buClr>
            </a:pPr>
            <a:endParaRPr lang="en-US" sz="3200" dirty="0"/>
          </a:p>
          <a:p>
            <a:pPr>
              <a:buClr>
                <a:schemeClr val="tx1"/>
              </a:buClr>
            </a:pPr>
            <a:r>
              <a:rPr lang="en-US" sz="3200" dirty="0"/>
              <a:t>(Can be handled by </a:t>
            </a:r>
            <a:r>
              <a:rPr lang="en-US" sz="3200"/>
              <a:t>sampling algorithms)</a:t>
            </a:r>
            <a:endParaRPr lang="en-US" sz="3200" dirty="0"/>
          </a:p>
        </p:txBody>
      </p:sp>
    </p:spTree>
    <p:extLst>
      <p:ext uri="{BB962C8B-B14F-4D97-AF65-F5344CB8AC3E}">
        <p14:creationId xmlns:p14="http://schemas.microsoft.com/office/powerpoint/2010/main" val="3874442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-Approximation Streaming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r="-8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a:rPr lang="en-US" b="0" i="0" smtClean="0">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a:t>
                </a:r>
                <a:r>
                  <a:rPr lang="en-US" dirty="0">
                    <a:solidFill>
                      <a:schemeClr val="accent1"/>
                    </a:solidFill>
                  </a:rPr>
                  <a:t>[KaneNelsonWoodruff10], [Blasiok20] </a:t>
                </a:r>
              </a:p>
              <a:p>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r>
                  <a:rPr lang="en-US" dirty="0"/>
                  <a:t> </a:t>
                </a:r>
                <a:r>
                  <a:rPr lang="en-US" dirty="0">
                    <a:solidFill>
                      <a:schemeClr val="accent1"/>
                    </a:solidFill>
                  </a:rPr>
                  <a:t>[BlasiokDingNelson17]</a:t>
                </a:r>
              </a:p>
              <a:p>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2</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chemeClr val="accent1"/>
                    </a:solidFill>
                  </a:rPr>
                  <a:t>[Ganguly11, GangulyWoodruff18]</a:t>
                </a:r>
              </a:p>
              <a:p>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 </a:t>
                </a:r>
                <a:r>
                  <a:rPr lang="en-US" dirty="0">
                    <a:solidFill>
                      <a:schemeClr val="accent1"/>
                    </a:solidFill>
                  </a:rPr>
                  <a:t>[BravermanChestnutIvkinNelsonWangWoodruff17]</a:t>
                </a:r>
                <a:endParaRPr lang="en-US" b="0" i="1" dirty="0">
                  <a:solidFill>
                    <a:schemeClr val="accent1"/>
                  </a:solidFill>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468774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𝑚</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B050"/>
                </a:solidFill>
                <a:effectLst/>
                <a:uLnTx/>
                <a:uFillTx/>
                <a:latin typeface="Calibri" panose="020F0502020204030204"/>
                <a:ea typeface="+mn-ea"/>
                <a:cs typeface="+mn-cs"/>
              </a:rPr>
              <a:t>1</a:t>
            </a:r>
          </a:p>
        </p:txBody>
      </p:sp>
    </p:spTree>
    <p:extLst>
      <p:ext uri="{BB962C8B-B14F-4D97-AF65-F5344CB8AC3E}">
        <p14:creationId xmlns:p14="http://schemas.microsoft.com/office/powerpoint/2010/main" val="147130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2918</Words>
  <Application>Microsoft Office PowerPoint</Application>
  <PresentationFormat>Widescreen</PresentationFormat>
  <Paragraphs>329</Paragraphs>
  <Slides>40</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Cambria Math</vt:lpstr>
      <vt:lpstr>Wingdings</vt:lpstr>
      <vt:lpstr>Office Theme</vt:lpstr>
      <vt:lpstr>Adversarial Robustness in the Streaming Model</vt:lpstr>
      <vt:lpstr>Model #1: Streaming Model</vt:lpstr>
      <vt:lpstr>Heavy-Hitters</vt:lpstr>
      <vt:lpstr>Heavy-Hitters</vt:lpstr>
      <vt:lpstr>Frequency Moments</vt:lpstr>
      <vt:lpstr>Distinct Elements</vt:lpstr>
      <vt:lpstr>More generally…</vt:lpstr>
      <vt:lpstr>(1+ε)-Approximation Streaming Algorithms</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“Attack” on AMS</vt:lpstr>
      <vt:lpstr>Reconstruction Attack on Linear Sketches</vt:lpstr>
      <vt:lpstr>Insertion-Only Streams</vt:lpstr>
      <vt:lpstr>Robust Algorithms</vt:lpstr>
      <vt:lpstr>Sketch Switching</vt:lpstr>
      <vt:lpstr>Sketch Switching</vt:lpstr>
      <vt:lpstr>Sketch Switching</vt:lpstr>
      <vt:lpstr>Sketch Switching</vt:lpstr>
      <vt:lpstr>Sketch Switching</vt:lpstr>
      <vt:lpstr>Sketch Switching</vt:lpstr>
      <vt:lpstr>Sketch Switching</vt:lpstr>
      <vt:lpstr>Sketch Switching</vt:lpstr>
      <vt:lpstr>Sketch Switching Summary</vt:lpstr>
      <vt:lpstr>(1+ε)-Robust Algorithms [Ben-EliezerJayaramWoodruffYogev20]</vt:lpstr>
      <vt:lpstr>“What’s an epsilon between friends?</vt:lpstr>
      <vt:lpstr>Differential Privacy</vt:lpstr>
      <vt:lpstr>Composition Theorems</vt:lpstr>
      <vt:lpstr>Private Median</vt:lpstr>
      <vt:lpstr>DP for Adversarial Robustness</vt:lpstr>
      <vt:lpstr>(1+ε)-Robust Algorithms via DP [HassidimKaplanMansourMatiasStemmer20]</vt:lpstr>
      <vt:lpstr>(1+ε)-Robust Algorithms via Difference Estimators [WoodruffZhou21]</vt:lpstr>
      <vt:lpstr>Difference Estimators Intuition</vt:lpstr>
      <vt:lpstr>DP Strikes Back [AttiasCohenShechnerStemmer23]</vt:lpstr>
      <vt:lpstr>A Curious Question…</vt:lpstr>
      <vt:lpstr>White-Box Adversaries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Adversarial Robutness in the Streaming Model</dc:title>
  <dc:creator>Samson Zhou</dc:creator>
  <cp:lastModifiedBy>Samson Zhou</cp:lastModifiedBy>
  <cp:revision>14</cp:revision>
  <dcterms:created xsi:type="dcterms:W3CDTF">2024-03-18T15:07:25Z</dcterms:created>
  <dcterms:modified xsi:type="dcterms:W3CDTF">2024-03-24T14:15:56Z</dcterms:modified>
</cp:coreProperties>
</file>