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491" r:id="rId3"/>
    <p:sldId id="264" r:id="rId4"/>
    <p:sldId id="623" r:id="rId5"/>
    <p:sldId id="500" r:id="rId6"/>
    <p:sldId id="504" r:id="rId7"/>
    <p:sldId id="575" r:id="rId8"/>
    <p:sldId id="493" r:id="rId9"/>
    <p:sldId id="495" r:id="rId10"/>
    <p:sldId id="496" r:id="rId11"/>
    <p:sldId id="497" r:id="rId12"/>
    <p:sldId id="498" r:id="rId13"/>
    <p:sldId id="499" r:id="rId14"/>
    <p:sldId id="577" r:id="rId15"/>
    <p:sldId id="579" r:id="rId16"/>
    <p:sldId id="578" r:id="rId17"/>
    <p:sldId id="673" r:id="rId18"/>
    <p:sldId id="1258" r:id="rId19"/>
    <p:sldId id="1284" r:id="rId20"/>
    <p:sldId id="1278" r:id="rId21"/>
    <p:sldId id="1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A0BBC1-4761-48D7-8400-2B742F316D05}" type="datetimeFigureOut">
              <a:rPr lang="en-US" smtClean="0"/>
              <a:t>3/18/2024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6A0BA-BA35-4BD6-B2FE-3E0B664EB149}" type="slidenum">
              <a:rPr lang="en-US" smtClean="0"/>
              <a:t>‹#›</a:t>
            </a:fld>
            <a:endParaRPr lang="en-US"/>
          </a:p>
        </p:txBody>
      </p:sp>
    </p:spTree>
    <p:extLst>
      <p:ext uri="{BB962C8B-B14F-4D97-AF65-F5344CB8AC3E}">
        <p14:creationId xmlns:p14="http://schemas.microsoft.com/office/powerpoint/2010/main" val="323820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3820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16</a:t>
            </a:fld>
            <a:endParaRPr lang="en-US"/>
          </a:p>
        </p:txBody>
      </p:sp>
    </p:spTree>
    <p:extLst>
      <p:ext uri="{BB962C8B-B14F-4D97-AF65-F5344CB8AC3E}">
        <p14:creationId xmlns:p14="http://schemas.microsoft.com/office/powerpoint/2010/main" val="3493586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a:solidFill>
                  <a:srgbClr val="0070C0"/>
                </a:solidFill>
              </a:rPr>
              <a:t>[DworkMcSherryNissimSmith06]</a:t>
            </a:r>
            <a:r>
              <a:rPr lang="en-US" dirty="0"/>
              <a:t> </a:t>
            </a:r>
          </a:p>
        </p:txBody>
      </p:sp>
      <p:sp>
        <p:nvSpPr>
          <p:cNvPr id="4" name="Slide Number Placeholder 3"/>
          <p:cNvSpPr>
            <a:spLocks noGrp="1"/>
          </p:cNvSpPr>
          <p:nvPr>
            <p:ph type="sldNum" sz="quarter" idx="5"/>
          </p:nvPr>
        </p:nvSpPr>
        <p:spPr/>
        <p:txBody>
          <a:bodyPr/>
          <a:lstStyle/>
          <a:p>
            <a:fld id="{E2226E65-ADC9-4F29-BA00-34B3E2F9B8F0}" type="slidenum">
              <a:rPr lang="en-US" smtClean="0"/>
              <a:t>17</a:t>
            </a:fld>
            <a:endParaRPr lang="en-US"/>
          </a:p>
        </p:txBody>
      </p:sp>
    </p:spTree>
    <p:extLst>
      <p:ext uri="{BB962C8B-B14F-4D97-AF65-F5344CB8AC3E}">
        <p14:creationId xmlns:p14="http://schemas.microsoft.com/office/powerpoint/2010/main" val="3029549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a:solidFill>
                  <a:srgbClr val="0070C0"/>
                </a:solidFill>
              </a:rPr>
              <a:t>[DworkMcSherryNissimSmith06]</a:t>
            </a:r>
            <a:r>
              <a:rPr lang="en-US" dirty="0"/>
              <a:t> </a:t>
            </a:r>
          </a:p>
        </p:txBody>
      </p:sp>
      <p:sp>
        <p:nvSpPr>
          <p:cNvPr id="4" name="Slide Number Placeholder 3"/>
          <p:cNvSpPr>
            <a:spLocks noGrp="1"/>
          </p:cNvSpPr>
          <p:nvPr>
            <p:ph type="sldNum" sz="quarter" idx="5"/>
          </p:nvPr>
        </p:nvSpPr>
        <p:spPr/>
        <p:txBody>
          <a:bodyPr/>
          <a:lstStyle/>
          <a:p>
            <a:fld id="{E2226E65-ADC9-4F29-BA00-34B3E2F9B8F0}" type="slidenum">
              <a:rPr lang="en-US" smtClean="0"/>
              <a:t>18</a:t>
            </a:fld>
            <a:endParaRPr lang="en-US"/>
          </a:p>
        </p:txBody>
      </p:sp>
    </p:spTree>
    <p:extLst>
      <p:ext uri="{BB962C8B-B14F-4D97-AF65-F5344CB8AC3E}">
        <p14:creationId xmlns:p14="http://schemas.microsoft.com/office/powerpoint/2010/main" val="858651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a:solidFill>
                  <a:srgbClr val="0070C0"/>
                </a:solidFill>
              </a:rPr>
              <a:t>[DworkMcSherryNissimSmith06]</a:t>
            </a:r>
            <a:r>
              <a:rPr lang="en-US" dirty="0"/>
              <a:t>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226E65-ADC9-4F29-BA00-34B3E2F9B8F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3314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a:solidFill>
                  <a:srgbClr val="0070C0"/>
                </a:solidFill>
              </a:rPr>
              <a:t>[DworkMcSherryNissimSmith06]</a:t>
            </a:r>
            <a:r>
              <a:rPr lang="en-US" dirty="0"/>
              <a:t>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226E65-ADC9-4F29-BA00-34B3E2F9B8F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7277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a:solidFill>
                  <a:srgbClr val="0070C0"/>
                </a:solidFill>
              </a:rPr>
              <a:t>[DworkMcSherryNissimSmith06]</a:t>
            </a:r>
            <a:r>
              <a:rPr lang="en-US" dirty="0"/>
              <a:t> </a:t>
            </a:r>
          </a:p>
        </p:txBody>
      </p:sp>
      <p:sp>
        <p:nvSpPr>
          <p:cNvPr id="4" name="Slide Number Placeholder 3"/>
          <p:cNvSpPr>
            <a:spLocks noGrp="1"/>
          </p:cNvSpPr>
          <p:nvPr>
            <p:ph type="sldNum" sz="quarter" idx="5"/>
          </p:nvPr>
        </p:nvSpPr>
        <p:spPr/>
        <p:txBody>
          <a:bodyPr/>
          <a:lstStyle/>
          <a:p>
            <a:fld id="{E2226E65-ADC9-4F29-BA00-34B3E2F9B8F0}" type="slidenum">
              <a:rPr lang="en-US" smtClean="0"/>
              <a:t>21</a:t>
            </a:fld>
            <a:endParaRPr lang="en-US"/>
          </a:p>
        </p:txBody>
      </p:sp>
    </p:spTree>
    <p:extLst>
      <p:ext uri="{BB962C8B-B14F-4D97-AF65-F5344CB8AC3E}">
        <p14:creationId xmlns:p14="http://schemas.microsoft.com/office/powerpoint/2010/main" val="2602108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2576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3820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4932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1489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8545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084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8490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14</a:t>
            </a:fld>
            <a:endParaRPr lang="en-US"/>
          </a:p>
        </p:txBody>
      </p:sp>
    </p:spTree>
    <p:extLst>
      <p:ext uri="{BB962C8B-B14F-4D97-AF65-F5344CB8AC3E}">
        <p14:creationId xmlns:p14="http://schemas.microsoft.com/office/powerpoint/2010/main" val="3577145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ED4C4-D9E0-B7BD-6FB7-24F0069D3F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2B9E4E-177A-A3CC-BE0F-6496DADEE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F88617-89F6-493F-D56F-FEB247B031FC}"/>
              </a:ext>
            </a:extLst>
          </p:cNvPr>
          <p:cNvSpPr>
            <a:spLocks noGrp="1"/>
          </p:cNvSpPr>
          <p:nvPr>
            <p:ph type="dt" sz="half" idx="10"/>
          </p:nvPr>
        </p:nvSpPr>
        <p:spPr/>
        <p:txBody>
          <a:bodyPr/>
          <a:lstStyle/>
          <a:p>
            <a:fld id="{95446638-F50C-40F2-9994-C5BC35CD3C20}" type="datetimeFigureOut">
              <a:rPr lang="en-US" smtClean="0"/>
              <a:t>3/18/2024</a:t>
            </a:fld>
            <a:endParaRPr lang="en-US"/>
          </a:p>
        </p:txBody>
      </p:sp>
      <p:sp>
        <p:nvSpPr>
          <p:cNvPr id="5" name="Footer Placeholder 4">
            <a:extLst>
              <a:ext uri="{FF2B5EF4-FFF2-40B4-BE49-F238E27FC236}">
                <a16:creationId xmlns:a16="http://schemas.microsoft.com/office/drawing/2014/main" id="{3F10E154-4EBB-4D24-BFE5-CA90BC4F76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8A473-0AE5-5A45-3BAD-C6546B74B77E}"/>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1136468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D126-EACD-3569-98D7-A8B3B5FDF3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2D973C-70CF-EFEC-40B6-B2FA40029B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47EAEF-2FE5-D142-1EBC-7BB85B3F0114}"/>
              </a:ext>
            </a:extLst>
          </p:cNvPr>
          <p:cNvSpPr>
            <a:spLocks noGrp="1"/>
          </p:cNvSpPr>
          <p:nvPr>
            <p:ph type="dt" sz="half" idx="10"/>
          </p:nvPr>
        </p:nvSpPr>
        <p:spPr/>
        <p:txBody>
          <a:bodyPr/>
          <a:lstStyle/>
          <a:p>
            <a:fld id="{95446638-F50C-40F2-9994-C5BC35CD3C20}" type="datetimeFigureOut">
              <a:rPr lang="en-US" smtClean="0"/>
              <a:t>3/18/2024</a:t>
            </a:fld>
            <a:endParaRPr lang="en-US"/>
          </a:p>
        </p:txBody>
      </p:sp>
      <p:sp>
        <p:nvSpPr>
          <p:cNvPr id="5" name="Footer Placeholder 4">
            <a:extLst>
              <a:ext uri="{FF2B5EF4-FFF2-40B4-BE49-F238E27FC236}">
                <a16:creationId xmlns:a16="http://schemas.microsoft.com/office/drawing/2014/main" id="{4B8CE413-89EA-211E-8C4A-E812C04FD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DB88A-636C-9C0C-4FB1-28CACF6A65F3}"/>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250941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EC3B87-6299-FD4A-684D-3316EA970B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6E176F-ED90-F3A9-F899-C97B5728D1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0472D-6C74-2057-2719-8FCB95A15106}"/>
              </a:ext>
            </a:extLst>
          </p:cNvPr>
          <p:cNvSpPr>
            <a:spLocks noGrp="1"/>
          </p:cNvSpPr>
          <p:nvPr>
            <p:ph type="dt" sz="half" idx="10"/>
          </p:nvPr>
        </p:nvSpPr>
        <p:spPr/>
        <p:txBody>
          <a:bodyPr/>
          <a:lstStyle/>
          <a:p>
            <a:fld id="{95446638-F50C-40F2-9994-C5BC35CD3C20}" type="datetimeFigureOut">
              <a:rPr lang="en-US" smtClean="0"/>
              <a:t>3/18/2024</a:t>
            </a:fld>
            <a:endParaRPr lang="en-US"/>
          </a:p>
        </p:txBody>
      </p:sp>
      <p:sp>
        <p:nvSpPr>
          <p:cNvPr id="5" name="Footer Placeholder 4">
            <a:extLst>
              <a:ext uri="{FF2B5EF4-FFF2-40B4-BE49-F238E27FC236}">
                <a16:creationId xmlns:a16="http://schemas.microsoft.com/office/drawing/2014/main" id="{4F316ED8-644A-52D3-B3CA-35F51B4A7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3FDA5-F721-F044-D3FE-671F66A801B1}"/>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3212362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4A2AA-EE82-79FD-3FA9-822FAF0CBE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D5325-C589-3958-A336-4DCC44BD59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766B3-6D69-B5DF-BAB7-C1ED2E1E3A54}"/>
              </a:ext>
            </a:extLst>
          </p:cNvPr>
          <p:cNvSpPr>
            <a:spLocks noGrp="1"/>
          </p:cNvSpPr>
          <p:nvPr>
            <p:ph type="dt" sz="half" idx="10"/>
          </p:nvPr>
        </p:nvSpPr>
        <p:spPr/>
        <p:txBody>
          <a:bodyPr/>
          <a:lstStyle/>
          <a:p>
            <a:fld id="{95446638-F50C-40F2-9994-C5BC35CD3C20}" type="datetimeFigureOut">
              <a:rPr lang="en-US" smtClean="0"/>
              <a:t>3/18/2024</a:t>
            </a:fld>
            <a:endParaRPr lang="en-US"/>
          </a:p>
        </p:txBody>
      </p:sp>
      <p:sp>
        <p:nvSpPr>
          <p:cNvPr id="5" name="Footer Placeholder 4">
            <a:extLst>
              <a:ext uri="{FF2B5EF4-FFF2-40B4-BE49-F238E27FC236}">
                <a16:creationId xmlns:a16="http://schemas.microsoft.com/office/drawing/2014/main" id="{63B7C65E-B239-381F-B868-CCDA84C41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33A06-02B5-9BC8-B0C5-AE3C1C60CE6F}"/>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295001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304C9-78BC-D4F2-0D4E-D389BACB50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0BBCEB-238D-BB06-FCA6-C5AAA896B1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61BBFE-0200-C906-1B9D-E97C64BBDC02}"/>
              </a:ext>
            </a:extLst>
          </p:cNvPr>
          <p:cNvSpPr>
            <a:spLocks noGrp="1"/>
          </p:cNvSpPr>
          <p:nvPr>
            <p:ph type="dt" sz="half" idx="10"/>
          </p:nvPr>
        </p:nvSpPr>
        <p:spPr/>
        <p:txBody>
          <a:bodyPr/>
          <a:lstStyle/>
          <a:p>
            <a:fld id="{95446638-F50C-40F2-9994-C5BC35CD3C20}" type="datetimeFigureOut">
              <a:rPr lang="en-US" smtClean="0"/>
              <a:t>3/18/2024</a:t>
            </a:fld>
            <a:endParaRPr lang="en-US"/>
          </a:p>
        </p:txBody>
      </p:sp>
      <p:sp>
        <p:nvSpPr>
          <p:cNvPr id="5" name="Footer Placeholder 4">
            <a:extLst>
              <a:ext uri="{FF2B5EF4-FFF2-40B4-BE49-F238E27FC236}">
                <a16:creationId xmlns:a16="http://schemas.microsoft.com/office/drawing/2014/main" id="{70AE84A5-B87D-7C6F-BAFF-CE5798E56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0E54A-BF68-E3E8-2201-E0AF2ACB5DBB}"/>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157363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072CD-9200-A5E2-75EE-066ADCBE9F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E2954C-0820-A8AC-4EF3-634498B7D1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786B97-890C-4E52-824F-D3B7A2409B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A40DE9-6334-4154-1F89-505C2F04A501}"/>
              </a:ext>
            </a:extLst>
          </p:cNvPr>
          <p:cNvSpPr>
            <a:spLocks noGrp="1"/>
          </p:cNvSpPr>
          <p:nvPr>
            <p:ph type="dt" sz="half" idx="10"/>
          </p:nvPr>
        </p:nvSpPr>
        <p:spPr/>
        <p:txBody>
          <a:bodyPr/>
          <a:lstStyle/>
          <a:p>
            <a:fld id="{95446638-F50C-40F2-9994-C5BC35CD3C20}" type="datetimeFigureOut">
              <a:rPr lang="en-US" smtClean="0"/>
              <a:t>3/18/2024</a:t>
            </a:fld>
            <a:endParaRPr lang="en-US"/>
          </a:p>
        </p:txBody>
      </p:sp>
      <p:sp>
        <p:nvSpPr>
          <p:cNvPr id="6" name="Footer Placeholder 5">
            <a:extLst>
              <a:ext uri="{FF2B5EF4-FFF2-40B4-BE49-F238E27FC236}">
                <a16:creationId xmlns:a16="http://schemas.microsoft.com/office/drawing/2014/main" id="{1C476172-20A9-4320-FB2D-AEA6131615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FC4A15-6870-6A6E-C22A-87124ECB4870}"/>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2791393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F7EB-6898-29DC-4B9C-D82A6A65A7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AF4E56-A9D7-DF34-0F58-EBEC5FC71B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52C5DD-5177-3D75-C63D-78BE1D35AC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0B849A-8ECB-0E1B-FBA2-F34203B553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FC07E8-1BCB-C1D6-C619-8EBF44B153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965C91-9A36-F174-F8D6-C0EAF08BC0FD}"/>
              </a:ext>
            </a:extLst>
          </p:cNvPr>
          <p:cNvSpPr>
            <a:spLocks noGrp="1"/>
          </p:cNvSpPr>
          <p:nvPr>
            <p:ph type="dt" sz="half" idx="10"/>
          </p:nvPr>
        </p:nvSpPr>
        <p:spPr/>
        <p:txBody>
          <a:bodyPr/>
          <a:lstStyle/>
          <a:p>
            <a:fld id="{95446638-F50C-40F2-9994-C5BC35CD3C20}" type="datetimeFigureOut">
              <a:rPr lang="en-US" smtClean="0"/>
              <a:t>3/18/2024</a:t>
            </a:fld>
            <a:endParaRPr lang="en-US"/>
          </a:p>
        </p:txBody>
      </p:sp>
      <p:sp>
        <p:nvSpPr>
          <p:cNvPr id="8" name="Footer Placeholder 7">
            <a:extLst>
              <a:ext uri="{FF2B5EF4-FFF2-40B4-BE49-F238E27FC236}">
                <a16:creationId xmlns:a16="http://schemas.microsoft.com/office/drawing/2014/main" id="{52884968-754C-F77E-A15D-3FB06420C2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C3047A-D8BE-EE65-9211-D8E88A97508F}"/>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1902926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95C2D-4127-7ADD-AC2B-08BEB075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F97DD8-661F-E7D7-B428-CD034F5B41B6}"/>
              </a:ext>
            </a:extLst>
          </p:cNvPr>
          <p:cNvSpPr>
            <a:spLocks noGrp="1"/>
          </p:cNvSpPr>
          <p:nvPr>
            <p:ph type="dt" sz="half" idx="10"/>
          </p:nvPr>
        </p:nvSpPr>
        <p:spPr/>
        <p:txBody>
          <a:bodyPr/>
          <a:lstStyle/>
          <a:p>
            <a:fld id="{95446638-F50C-40F2-9994-C5BC35CD3C20}" type="datetimeFigureOut">
              <a:rPr lang="en-US" smtClean="0"/>
              <a:t>3/18/2024</a:t>
            </a:fld>
            <a:endParaRPr lang="en-US"/>
          </a:p>
        </p:txBody>
      </p:sp>
      <p:sp>
        <p:nvSpPr>
          <p:cNvPr id="4" name="Footer Placeholder 3">
            <a:extLst>
              <a:ext uri="{FF2B5EF4-FFF2-40B4-BE49-F238E27FC236}">
                <a16:creationId xmlns:a16="http://schemas.microsoft.com/office/drawing/2014/main" id="{00B29E22-B7F1-4A83-54DB-05E0601C74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A1B317-A959-5BDD-D184-5BC410E2F108}"/>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3513421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A18425-1A98-ACF9-1AE7-0F5A30E6BD41}"/>
              </a:ext>
            </a:extLst>
          </p:cNvPr>
          <p:cNvSpPr>
            <a:spLocks noGrp="1"/>
          </p:cNvSpPr>
          <p:nvPr>
            <p:ph type="dt" sz="half" idx="10"/>
          </p:nvPr>
        </p:nvSpPr>
        <p:spPr/>
        <p:txBody>
          <a:bodyPr/>
          <a:lstStyle/>
          <a:p>
            <a:fld id="{95446638-F50C-40F2-9994-C5BC35CD3C20}" type="datetimeFigureOut">
              <a:rPr lang="en-US" smtClean="0"/>
              <a:t>3/18/2024</a:t>
            </a:fld>
            <a:endParaRPr lang="en-US"/>
          </a:p>
        </p:txBody>
      </p:sp>
      <p:sp>
        <p:nvSpPr>
          <p:cNvPr id="3" name="Footer Placeholder 2">
            <a:extLst>
              <a:ext uri="{FF2B5EF4-FFF2-40B4-BE49-F238E27FC236}">
                <a16:creationId xmlns:a16="http://schemas.microsoft.com/office/drawing/2014/main" id="{74C33CAC-38C8-EE3F-BE7C-451CCB699E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BB9360-2FCC-ACEF-E530-C894A0E42B6C}"/>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4186504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AC752-EC43-7D3E-DF78-7E759008A9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A20BBA-E4CA-EBA3-B78E-8854932CEF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CCDFB1-6CAA-AA28-D318-834072D20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D385FD-6F22-A3F0-F102-466ADCC4CD5F}"/>
              </a:ext>
            </a:extLst>
          </p:cNvPr>
          <p:cNvSpPr>
            <a:spLocks noGrp="1"/>
          </p:cNvSpPr>
          <p:nvPr>
            <p:ph type="dt" sz="half" idx="10"/>
          </p:nvPr>
        </p:nvSpPr>
        <p:spPr/>
        <p:txBody>
          <a:bodyPr/>
          <a:lstStyle/>
          <a:p>
            <a:fld id="{95446638-F50C-40F2-9994-C5BC35CD3C20}" type="datetimeFigureOut">
              <a:rPr lang="en-US" smtClean="0"/>
              <a:t>3/18/2024</a:t>
            </a:fld>
            <a:endParaRPr lang="en-US"/>
          </a:p>
        </p:txBody>
      </p:sp>
      <p:sp>
        <p:nvSpPr>
          <p:cNvPr id="6" name="Footer Placeholder 5">
            <a:extLst>
              <a:ext uri="{FF2B5EF4-FFF2-40B4-BE49-F238E27FC236}">
                <a16:creationId xmlns:a16="http://schemas.microsoft.com/office/drawing/2014/main" id="{38720B32-B041-255F-F414-4B666EA811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F59340-B656-A7B0-E6E6-811E79381A2F}"/>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127650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5AAC7-3ADD-5BE3-9DAE-6BD4434FA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A484E0-DEB7-D2A9-93CF-5144BE43D8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82533F-3029-49B3-E97E-EC1A62E8C8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D6A88-0DDF-90F7-11AC-938C22BF0829}"/>
              </a:ext>
            </a:extLst>
          </p:cNvPr>
          <p:cNvSpPr>
            <a:spLocks noGrp="1"/>
          </p:cNvSpPr>
          <p:nvPr>
            <p:ph type="dt" sz="half" idx="10"/>
          </p:nvPr>
        </p:nvSpPr>
        <p:spPr/>
        <p:txBody>
          <a:bodyPr/>
          <a:lstStyle/>
          <a:p>
            <a:fld id="{95446638-F50C-40F2-9994-C5BC35CD3C20}" type="datetimeFigureOut">
              <a:rPr lang="en-US" smtClean="0"/>
              <a:t>3/18/2024</a:t>
            </a:fld>
            <a:endParaRPr lang="en-US"/>
          </a:p>
        </p:txBody>
      </p:sp>
      <p:sp>
        <p:nvSpPr>
          <p:cNvPr id="6" name="Footer Placeholder 5">
            <a:extLst>
              <a:ext uri="{FF2B5EF4-FFF2-40B4-BE49-F238E27FC236}">
                <a16:creationId xmlns:a16="http://schemas.microsoft.com/office/drawing/2014/main" id="{90CFFA73-B77B-7B43-5072-BFBBB23DFD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86B1B-2DB8-4CA9-F558-7591C7F0B40B}"/>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2346610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F5633F-41F8-3DB2-B881-D123789C1B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042F17-2C38-54E9-0118-38228611E3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9EFF84-445D-2366-3575-C321C0804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46638-F50C-40F2-9994-C5BC35CD3C20}" type="datetimeFigureOut">
              <a:rPr lang="en-US" smtClean="0"/>
              <a:t>3/18/2024</a:t>
            </a:fld>
            <a:endParaRPr lang="en-US"/>
          </a:p>
        </p:txBody>
      </p:sp>
      <p:sp>
        <p:nvSpPr>
          <p:cNvPr id="5" name="Footer Placeholder 4">
            <a:extLst>
              <a:ext uri="{FF2B5EF4-FFF2-40B4-BE49-F238E27FC236}">
                <a16:creationId xmlns:a16="http://schemas.microsoft.com/office/drawing/2014/main" id="{6EC7D982-2EC8-D2DA-C3D0-A6C73C773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7980FD-82F5-72AC-2CA8-614CA11FB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F1C6D-6CEE-4D44-B84C-F9E008402575}" type="slidenum">
              <a:rPr lang="en-US" smtClean="0"/>
              <a:t>‹#›</a:t>
            </a:fld>
            <a:endParaRPr lang="en-US"/>
          </a:p>
        </p:txBody>
      </p:sp>
    </p:spTree>
    <p:extLst>
      <p:ext uri="{BB962C8B-B14F-4D97-AF65-F5344CB8AC3E}">
        <p14:creationId xmlns:p14="http://schemas.microsoft.com/office/powerpoint/2010/main" val="2137227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281.png"/><Relationship Id="rId7" Type="http://schemas.openxmlformats.org/officeDocument/2006/relationships/image" Target="../media/image23.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90.png"/><Relationship Id="rId5" Type="http://schemas.openxmlformats.org/officeDocument/2006/relationships/image" Target="NULL"/><Relationship Id="rId10" Type="http://schemas.openxmlformats.org/officeDocument/2006/relationships/image" Target="../media/image26.png"/><Relationship Id="rId9" Type="http://schemas.openxmlformats.org/officeDocument/2006/relationships/image" Target="../media/image25.jpg"/></Relationships>
</file>

<file path=ppt/slides/_rels/slide18.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23.jpg"/><Relationship Id="rId7"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NULL"/><Relationship Id="rId4" Type="http://schemas.openxmlformats.org/officeDocument/2006/relationships/image" Target="../media/image281.png"/><Relationship Id="rId9"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39C92-3D70-AB71-3789-77AB0D9B1BBC}"/>
              </a:ext>
            </a:extLst>
          </p:cNvPr>
          <p:cNvSpPr>
            <a:spLocks noGrp="1"/>
          </p:cNvSpPr>
          <p:nvPr>
            <p:ph type="ctrTitle"/>
          </p:nvPr>
        </p:nvSpPr>
        <p:spPr/>
        <p:txBody>
          <a:bodyPr/>
          <a:lstStyle/>
          <a:p>
            <a:r>
              <a:rPr lang="en-US" dirty="0"/>
              <a:t>Adversarial Robustness in the Streaming Model</a:t>
            </a:r>
          </a:p>
        </p:txBody>
      </p:sp>
      <p:sp>
        <p:nvSpPr>
          <p:cNvPr id="3" name="Subtitle 2">
            <a:extLst>
              <a:ext uri="{FF2B5EF4-FFF2-40B4-BE49-F238E27FC236}">
                <a16:creationId xmlns:a16="http://schemas.microsoft.com/office/drawing/2014/main" id="{2BB71BF4-2665-79C9-2E8D-BEA78D7ABB4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63267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96372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101</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B050"/>
                </a:solidFill>
                <a:effectLst/>
                <a:uLnTx/>
                <a:uFillTx/>
                <a:latin typeface="Calibri" panose="020F0502020204030204"/>
                <a:ea typeface="+mn-ea"/>
                <a:cs typeface="+mn-cs"/>
              </a:rPr>
              <a:t>2</a:t>
            </a:r>
          </a:p>
        </p:txBody>
      </p:sp>
    </p:spTree>
    <p:extLst>
      <p:ext uri="{BB962C8B-B14F-4D97-AF65-F5344CB8AC3E}">
        <p14:creationId xmlns:p14="http://schemas.microsoft.com/office/powerpoint/2010/main" val="360356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122341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1010</a:t>
            </a:r>
          </a:p>
        </p:txBody>
      </p:sp>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C00000"/>
                </a:solidFill>
                <a:effectLst/>
                <a:uLnTx/>
                <a:uFillTx/>
                <a:latin typeface="Calibri" panose="020F0502020204030204"/>
                <a:ea typeface="+mn-ea"/>
                <a:cs typeface="+mn-cs"/>
              </a:rPr>
              <a:t>3</a:t>
            </a:r>
          </a:p>
        </p:txBody>
      </p:sp>
      <p:pic>
        <p:nvPicPr>
          <p:cNvPr id="11" name="Picture 10" descr="A picture containing clipart&#10;&#10;Description automatically generated">
            <a:extLst>
              <a:ext uri="{FF2B5EF4-FFF2-40B4-BE49-F238E27FC236}">
                <a16:creationId xmlns:a16="http://schemas.microsoft.com/office/drawing/2014/main" id="{FF55506B-922C-4AEF-A5DD-6475EFA331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Tree>
    <p:extLst>
      <p:ext uri="{BB962C8B-B14F-4D97-AF65-F5344CB8AC3E}">
        <p14:creationId xmlns:p14="http://schemas.microsoft.com/office/powerpoint/2010/main" val="170515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122341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1010</a:t>
            </a:r>
          </a:p>
        </p:txBody>
      </p:sp>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C00000"/>
                </a:solidFill>
                <a:effectLst/>
                <a:uLnTx/>
                <a:uFillTx/>
                <a:latin typeface="Calibri" panose="020F0502020204030204"/>
                <a:ea typeface="+mn-ea"/>
                <a:cs typeface="+mn-cs"/>
              </a:rPr>
              <a:t>3</a:t>
            </a:r>
          </a:p>
        </p:txBody>
      </p:sp>
      <p:pic>
        <p:nvPicPr>
          <p:cNvPr id="2050" name="Picture 2" descr="Image result for &quot;d'oh&quot; clipart">
            <a:extLst>
              <a:ext uri="{FF2B5EF4-FFF2-40B4-BE49-F238E27FC236}">
                <a16:creationId xmlns:a16="http://schemas.microsoft.com/office/drawing/2014/main" id="{B3CAF929-30F7-4105-91DA-601005364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6769" y="4148739"/>
            <a:ext cx="19621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297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solidFill>
                    <a:srgbClr val="C00000"/>
                  </a:solidFill>
                </a:endParaRPr>
              </a:p>
              <a:p>
                <a:pPr>
                  <a:buFont typeface="Wingdings" panose="05000000000000000000" pitchFamily="2" charset="2"/>
                  <a:buChar char="v"/>
                </a:pPr>
                <a:r>
                  <a:rPr lang="en-US" dirty="0"/>
                  <a:t> </a:t>
                </a:r>
                <a:r>
                  <a:rPr lang="en-US" dirty="0" err="1">
                    <a:solidFill>
                      <a:srgbClr val="00B050"/>
                    </a:solidFill>
                  </a:rPr>
                  <a:t>Adversarially</a:t>
                </a:r>
                <a:r>
                  <a:rPr lang="en-US" dirty="0">
                    <a:solidFill>
                      <a:srgbClr val="00B050"/>
                    </a:solidFill>
                  </a:rPr>
                  <a:t> Robust</a:t>
                </a:r>
                <a:r>
                  <a:rPr lang="en-US" dirty="0"/>
                  <a:t>: “Future queries may depend on previous queries”</a:t>
                </a:r>
              </a:p>
              <a:p>
                <a:pPr>
                  <a:buFont typeface="Wingdings" panose="05000000000000000000" pitchFamily="2" charset="2"/>
                  <a:buChar char="v"/>
                </a:pPr>
                <a:r>
                  <a:rPr lang="en-US" dirty="0"/>
                  <a:t> </a:t>
                </a:r>
                <a:r>
                  <a:rPr lang="en-US" dirty="0">
                    <a:solidFill>
                      <a:srgbClr val="00B050"/>
                    </a:solidFill>
                  </a:rPr>
                  <a:t>Motivation</a:t>
                </a:r>
                <a:r>
                  <a:rPr lang="en-US" dirty="0"/>
                  <a:t>: Database queries, adversarial ML</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205190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-Robust Algorithms </a:t>
                </a:r>
                <a:r>
                  <a:rPr lang="en-US" dirty="0">
                    <a:solidFill>
                      <a:srgbClr val="00B0F0"/>
                    </a:solidFill>
                  </a:rPr>
                  <a:t>[Ben-EliezerJayaramWoodruffYogev20]</a:t>
                </a:r>
                <a:endParaRPr lang="en-US" dirty="0"/>
              </a:p>
            </p:txBody>
          </p:sp>
        </mc:Choice>
        <mc:Fallback>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3</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a:p>
                <a:pPr marL="0" indent="0">
                  <a:buNone/>
                </a:pPr>
                <a:endParaRPr lang="en-US" b="0" i="1" dirty="0">
                  <a:solidFill>
                    <a:srgbClr val="00B0F0"/>
                  </a:solidFill>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A5E8371F-758C-4D73-B565-1889EB6EFB3A}"/>
                  </a:ext>
                </a:extLst>
              </p:cNvPr>
              <p:cNvSpPr/>
              <p:nvPr/>
            </p:nvSpPr>
            <p:spPr>
              <a:xfrm>
                <a:off x="838200" y="5096718"/>
                <a:ext cx="10190480" cy="790088"/>
              </a:xfrm>
              <a:prstGeom prst="rect">
                <a:avLst/>
              </a:prstGeom>
            </p:spPr>
            <p:txBody>
              <a:bodyPr wrap="square">
                <a:spAutoFit/>
              </a:bodyPr>
              <a:lstStyle/>
              <a:p>
                <a:r>
                  <a:rPr lang="en-US" sz="3200" dirty="0">
                    <a:solidFill>
                      <a:srgbClr val="00B050"/>
                    </a:solidFill>
                  </a:rPr>
                  <a:t>“A general framework that loses* nothing in </a:t>
                </a:r>
                <a14:m>
                  <m:oMath xmlns:m="http://schemas.openxmlformats.org/officeDocument/2006/math">
                    <m:r>
                      <a:rPr lang="en-US" sz="3200" b="0" i="1" smtClean="0">
                        <a:solidFill>
                          <a:srgbClr val="C00000"/>
                        </a:solidFill>
                        <a:latin typeface="Cambria Math" panose="02040503050406030204" pitchFamily="18" charset="0"/>
                      </a:rPr>
                      <m:t>𝑛</m:t>
                    </m:r>
                  </m:oMath>
                </a14:m>
                <a:r>
                  <a:rPr lang="en-US" sz="3200" dirty="0">
                    <a:solidFill>
                      <a:srgbClr val="00B050"/>
                    </a:solidFill>
                  </a:rPr>
                  <a:t> and only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𝜀</m:t>
                        </m:r>
                      </m:den>
                    </m:f>
                  </m:oMath>
                </a14:m>
                <a:r>
                  <a:rPr lang="en-US" sz="3200" dirty="0">
                    <a:solidFill>
                      <a:srgbClr val="00B050"/>
                    </a:solidFill>
                  </a:rPr>
                  <a:t> ”</a:t>
                </a:r>
              </a:p>
            </p:txBody>
          </p:sp>
        </mc:Choice>
        <mc:Fallback>
          <p:sp>
            <p:nvSpPr>
              <p:cNvPr id="4" name="Rectangle 3">
                <a:extLst>
                  <a:ext uri="{FF2B5EF4-FFF2-40B4-BE49-F238E27FC236}">
                    <a16:creationId xmlns:a16="http://schemas.microsoft.com/office/drawing/2014/main" id="{A5E8371F-758C-4D73-B565-1889EB6EFB3A}"/>
                  </a:ext>
                </a:extLst>
              </p:cNvPr>
              <p:cNvSpPr>
                <a:spLocks noRot="1" noChangeAspect="1" noMove="1" noResize="1" noEditPoints="1" noAdjustHandles="1" noChangeArrowheads="1" noChangeShapeType="1" noTextEdit="1"/>
              </p:cNvSpPr>
              <p:nvPr/>
            </p:nvSpPr>
            <p:spPr>
              <a:xfrm>
                <a:off x="838200" y="5096718"/>
                <a:ext cx="10190480" cy="790088"/>
              </a:xfrm>
              <a:prstGeom prst="rect">
                <a:avLst/>
              </a:prstGeom>
              <a:blipFill>
                <a:blip r:embed="rId5"/>
                <a:stretch>
                  <a:fillRect l="-1556" b="-11538"/>
                </a:stretch>
              </a:blipFill>
            </p:spPr>
            <p:txBody>
              <a:bodyPr/>
              <a:lstStyle/>
              <a:p>
                <a:r>
                  <a:rPr lang="en-US">
                    <a:noFill/>
                  </a:rPr>
                  <a:t> </a:t>
                </a:r>
              </a:p>
            </p:txBody>
          </p:sp>
        </mc:Fallback>
      </mc:AlternateContent>
    </p:spTree>
    <p:extLst>
      <p:ext uri="{BB962C8B-B14F-4D97-AF65-F5344CB8AC3E}">
        <p14:creationId xmlns:p14="http://schemas.microsoft.com/office/powerpoint/2010/main" val="933371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C1B2-3A6C-40C6-8E68-EF9A0F4941EA}"/>
              </a:ext>
            </a:extLst>
          </p:cNvPr>
          <p:cNvSpPr>
            <a:spLocks noGrp="1"/>
          </p:cNvSpPr>
          <p:nvPr>
            <p:ph type="title"/>
          </p:nvPr>
        </p:nvSpPr>
        <p:spPr/>
        <p:txBody>
          <a:bodyPr>
            <a:normAutofit/>
          </a:bodyPr>
          <a:lstStyle/>
          <a:p>
            <a:r>
              <a:rPr lang="en-US" b="0" dirty="0">
                <a:solidFill>
                  <a:srgbClr val="C00000"/>
                </a:solidFill>
              </a:rPr>
              <a:t>“What’s an epsilon between friends?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5391914-389D-439F-9A02-832CD8BD0F39}"/>
                  </a:ext>
                </a:extLst>
              </p:cNvPr>
              <p:cNvSpPr>
                <a:spLocks noGrp="1"/>
              </p:cNvSpPr>
              <p:nvPr>
                <p:ph idx="1"/>
              </p:nvPr>
            </p:nvSpPr>
            <p:spPr/>
            <p:txBody>
              <a:bodyPr/>
              <a:lstStyle/>
              <a:p>
                <a:pPr marL="457200" indent="-457200">
                  <a:buFont typeface="Wingdings" panose="05000000000000000000" pitchFamily="2" charset="2"/>
                  <a:buChar char="v"/>
                </a:pPr>
                <a:r>
                  <a:rPr lang="en-US" dirty="0"/>
                  <a:t>Statista: </a:t>
                </a:r>
                <a14:m>
                  <m:oMath xmlns:m="http://schemas.openxmlformats.org/officeDocument/2006/math">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3</m:t>
                    </m:r>
                    <m:r>
                      <a:rPr lang="en-US" b="0" i="1" smtClean="0">
                        <a:solidFill>
                          <a:srgbClr val="C00000"/>
                        </a:solidFill>
                        <a:latin typeface="Cambria Math" panose="02040503050406030204" pitchFamily="18" charset="0"/>
                      </a:rPr>
                      <m:t>00</m:t>
                    </m:r>
                    <m:r>
                      <a:rPr lang="en-US" b="0" i="1" smtClean="0">
                        <a:solidFill>
                          <a:srgbClr val="C00000"/>
                        </a:solidFill>
                        <a:latin typeface="Cambria Math" panose="02040503050406030204" pitchFamily="18" charset="0"/>
                      </a:rPr>
                      <m:t>𝐵</m:t>
                    </m:r>
                  </m:oMath>
                </a14:m>
                <a:r>
                  <a:rPr lang="en-US" dirty="0"/>
                  <a:t> e-mails sent per day</a:t>
                </a:r>
              </a:p>
              <a:p>
                <a:pPr marL="457200" indent="-457200">
                  <a:buFont typeface="Wingdings" panose="05000000000000000000" pitchFamily="2" charset="2"/>
                  <a:buChar char="v"/>
                </a:pPr>
                <a:r>
                  <a:rPr lang="en-US" dirty="0"/>
                  <a:t>Unsigned integer range: </a:t>
                </a:r>
                <a14:m>
                  <m:oMath xmlns:m="http://schemas.openxmlformats.org/officeDocument/2006/math">
                    <m:r>
                      <a:rPr lang="en-US" b="0" i="1" smtClean="0">
                        <a:solidFill>
                          <a:srgbClr val="C00000"/>
                        </a:solidFill>
                        <a:latin typeface="Cambria Math" panose="02040503050406030204" pitchFamily="18" charset="0"/>
                      </a:rPr>
                      <m:t>𝑛</m:t>
                    </m:r>
                    <m:r>
                      <a:rPr lang="en-US" b="0" i="0"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32</m:t>
                        </m:r>
                      </m:sup>
                    </m:sSup>
                    <m:r>
                      <a:rPr lang="en-US" b="0" i="1" smtClean="0">
                        <a:solidFill>
                          <a:srgbClr val="C00000"/>
                        </a:solidFill>
                        <a:latin typeface="Cambria Math" panose="02040503050406030204" pitchFamily="18" charset="0"/>
                      </a:rPr>
                      <m:t>∼4</m:t>
                    </m:r>
                    <m:r>
                      <a:rPr lang="en-US" b="0" i="1" smtClean="0">
                        <a:solidFill>
                          <a:srgbClr val="C00000"/>
                        </a:solidFill>
                        <a:latin typeface="Cambria Math" panose="02040503050406030204" pitchFamily="18" charset="0"/>
                      </a:rPr>
                      <m:t>𝐵</m:t>
                    </m:r>
                  </m:oMath>
                </a14:m>
                <a:endParaRPr lang="en-US" dirty="0"/>
              </a:p>
              <a:p>
                <a:pPr marL="457200" indent="-457200">
                  <a:buFont typeface="Wingdings" panose="05000000000000000000" pitchFamily="2" charset="2"/>
                  <a:buChar char="v"/>
                </a:pPr>
                <a:r>
                  <a:rPr lang="en-US" dirty="0"/>
                  <a:t>Accuracy: </a:t>
                </a:r>
                <a14:m>
                  <m:oMath xmlns:m="http://schemas.openxmlformats.org/officeDocument/2006/math">
                    <m:r>
                      <a:rPr lang="en-US" i="1" smtClean="0">
                        <a:solidFill>
                          <a:srgbClr val="C00000"/>
                        </a:solidFill>
                        <a:latin typeface="Cambria Math" panose="02040503050406030204" pitchFamily="18" charset="0"/>
                      </a:rPr>
                      <m:t>𝜀</m:t>
                    </m:r>
                    <m:r>
                      <a:rPr lang="en-US" b="0" i="0" smtClean="0">
                        <a:solidFill>
                          <a:srgbClr val="C00000"/>
                        </a:solidFill>
                        <a:latin typeface="Cambria Math" panose="02040503050406030204" pitchFamily="18" charset="0"/>
                      </a:rPr>
                      <m:t>=0.01</m:t>
                    </m:r>
                  </m:oMath>
                </a14:m>
                <a:endParaRPr lang="en-US" i="1" dirty="0">
                  <a:solidFill>
                    <a:srgbClr val="00B0F0"/>
                  </a:solidFill>
                  <a:latin typeface="Cambria Math" panose="02040503050406030204" pitchFamily="18" charset="0"/>
                </a:endParaRPr>
              </a:p>
              <a:p>
                <a:pPr marL="457200" indent="-457200">
                  <a:buFont typeface="Wingdings" panose="05000000000000000000" pitchFamily="2" charset="2"/>
                  <a:buChar char="v"/>
                </a:pPr>
                <a:r>
                  <a:rPr lang="en-US" dirty="0"/>
                  <a:t>Since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𝜀</m:t>
                        </m:r>
                      </m:den>
                    </m:f>
                    <m:r>
                      <a:rPr lang="en-US" b="0" i="0" smtClean="0">
                        <a:solidFill>
                          <a:srgbClr val="C00000"/>
                        </a:solidFill>
                        <a:latin typeface="Cambria Math" panose="02040503050406030204" pitchFamily="18" charset="0"/>
                      </a:rPr>
                      <m:t>&gt;</m:t>
                    </m:r>
                    <m:r>
                      <m:rPr>
                        <m:sty m:val="p"/>
                      </m:rPr>
                      <a:rPr lang="en-US" b="0" i="0" smtClean="0">
                        <a:solidFill>
                          <a:srgbClr val="C00000"/>
                        </a:solidFill>
                        <a:latin typeface="Cambria Math" panose="02040503050406030204" pitchFamily="18" charset="0"/>
                      </a:rPr>
                      <m:t>log</m:t>
                    </m:r>
                    <m:r>
                      <a:rPr lang="en-US" b="0" i="1" smtClean="0">
                        <a:solidFill>
                          <a:srgbClr val="C00000"/>
                        </a:solidFill>
                        <a:latin typeface="Cambria Math" panose="02040503050406030204" pitchFamily="18" charset="0"/>
                      </a:rPr>
                      <m:t> </m:t>
                    </m:r>
                    <m:r>
                      <a:rPr lang="en-US" i="1">
                        <a:solidFill>
                          <a:srgbClr val="C00000"/>
                        </a:solidFill>
                        <a:latin typeface="Cambria Math" panose="02040503050406030204" pitchFamily="18" charset="0"/>
                      </a:rPr>
                      <m:t>𝑛</m:t>
                    </m:r>
                  </m:oMath>
                </a14:m>
                <a:r>
                  <a:rPr lang="en-US" dirty="0"/>
                  <a:t>, we should care about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𝜀</m:t>
                        </m:r>
                      </m:den>
                    </m:f>
                  </m:oMath>
                </a14:m>
                <a:r>
                  <a:rPr lang="en-US" dirty="0"/>
                  <a:t> factors!</a:t>
                </a:r>
              </a:p>
            </p:txBody>
          </p:sp>
        </mc:Choice>
        <mc:Fallback>
          <p:sp>
            <p:nvSpPr>
              <p:cNvPr id="3" name="Content Placeholder 2">
                <a:extLst>
                  <a:ext uri="{FF2B5EF4-FFF2-40B4-BE49-F238E27FC236}">
                    <a16:creationId xmlns:a16="http://schemas.microsoft.com/office/drawing/2014/main" id="{45391914-389D-439F-9A02-832CD8BD0F3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252115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-Robust Algorithms </a:t>
                </a:r>
                <a:r>
                  <a:rPr lang="en-US" dirty="0">
                    <a:solidFill>
                      <a:srgbClr val="00B0F0"/>
                    </a:solidFill>
                  </a:rPr>
                  <a:t>[HassidimKaplanMansourMatiasStemmer20]</a:t>
                </a:r>
                <a:endParaRPr lang="en-US" dirty="0"/>
              </a:p>
            </p:txBody>
          </p:sp>
        </mc:Choice>
        <mc:Fallback>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smtClean="0">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2.5</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smtClean="0">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a:p>
                <a:pPr marL="0" indent="0">
                  <a:buNone/>
                </a:pPr>
                <a:endParaRPr lang="en-US" b="0" i="1" dirty="0">
                  <a:solidFill>
                    <a:srgbClr val="00B0F0"/>
                  </a:solidFill>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A5E8371F-758C-4D73-B565-1889EB6EFB3A}"/>
                  </a:ext>
                </a:extLst>
              </p:cNvPr>
              <p:cNvSpPr/>
              <p:nvPr/>
            </p:nvSpPr>
            <p:spPr>
              <a:xfrm>
                <a:off x="3205480" y="5025598"/>
                <a:ext cx="5054600" cy="790088"/>
              </a:xfrm>
              <a:prstGeom prst="rect">
                <a:avLst/>
              </a:prstGeom>
            </p:spPr>
            <p:txBody>
              <a:bodyPr wrap="square">
                <a:spAutoFit/>
              </a:bodyPr>
              <a:lstStyle/>
              <a:p>
                <a:r>
                  <a:rPr lang="en-US" sz="3200" dirty="0">
                    <a:solidFill>
                      <a:srgbClr val="00B050"/>
                    </a:solidFill>
                  </a:rPr>
                  <a:t>“</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𝜀</m:t>
                        </m:r>
                      </m:den>
                    </m:f>
                  </m:oMath>
                </a14:m>
                <a:r>
                  <a:rPr lang="en-US" sz="3200" dirty="0">
                    <a:solidFill>
                      <a:srgbClr val="00B050"/>
                    </a:solidFill>
                  </a:rPr>
                  <a:t> losses are not necessary”</a:t>
                </a:r>
              </a:p>
            </p:txBody>
          </p:sp>
        </mc:Choice>
        <mc:Fallback>
          <p:sp>
            <p:nvSpPr>
              <p:cNvPr id="4" name="Rectangle 3">
                <a:extLst>
                  <a:ext uri="{FF2B5EF4-FFF2-40B4-BE49-F238E27FC236}">
                    <a16:creationId xmlns:a16="http://schemas.microsoft.com/office/drawing/2014/main" id="{A5E8371F-758C-4D73-B565-1889EB6EFB3A}"/>
                  </a:ext>
                </a:extLst>
              </p:cNvPr>
              <p:cNvSpPr>
                <a:spLocks noRot="1" noChangeAspect="1" noMove="1" noResize="1" noEditPoints="1" noAdjustHandles="1" noChangeArrowheads="1" noChangeShapeType="1" noTextEdit="1"/>
              </p:cNvSpPr>
              <p:nvPr/>
            </p:nvSpPr>
            <p:spPr>
              <a:xfrm>
                <a:off x="3205480" y="5025598"/>
                <a:ext cx="5054600" cy="790088"/>
              </a:xfrm>
              <a:prstGeom prst="rect">
                <a:avLst/>
              </a:prstGeom>
              <a:blipFill>
                <a:blip r:embed="rId5"/>
                <a:stretch>
                  <a:fillRect l="-3136" b="-11538"/>
                </a:stretch>
              </a:blipFill>
            </p:spPr>
            <p:txBody>
              <a:bodyPr/>
              <a:lstStyle/>
              <a:p>
                <a:r>
                  <a:rPr lang="en-US">
                    <a:noFill/>
                  </a:rPr>
                  <a:t> </a:t>
                </a:r>
              </a:p>
            </p:txBody>
          </p:sp>
        </mc:Fallback>
      </mc:AlternateContent>
    </p:spTree>
    <p:extLst>
      <p:ext uri="{BB962C8B-B14F-4D97-AF65-F5344CB8AC3E}">
        <p14:creationId xmlns:p14="http://schemas.microsoft.com/office/powerpoint/2010/main" val="3223463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Differential Privacy</a:t>
            </a:r>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1325563"/>
              </a:xfrm>
            </p:spPr>
            <p:txBody>
              <a:bodyPr>
                <a:noAutofit/>
              </a:bodyPr>
              <a:lstStyle/>
              <a:p>
                <a:pPr>
                  <a:buClr>
                    <a:schemeClr val="tx1"/>
                  </a:buClr>
                </a:pPr>
                <a:r>
                  <a:rPr lang="en-US" sz="3200" dirty="0">
                    <a:solidFill>
                      <a:srgbClr val="7030A0"/>
                    </a:solidFill>
                  </a:rPr>
                  <a:t>[DMNS06]</a:t>
                </a:r>
                <a:r>
                  <a:rPr lang="en-US" sz="3200" dirty="0"/>
                  <a:t> Given </a:t>
                </a:r>
                <a14:m>
                  <m:oMath xmlns:m="http://schemas.openxmlformats.org/officeDocument/2006/math">
                    <m:r>
                      <a:rPr lang="en-US" sz="3200" i="1">
                        <a:solidFill>
                          <a:srgbClr val="C00000"/>
                        </a:solidFill>
                        <a:latin typeface="Cambria Math" panose="02040503050406030204" pitchFamily="18" charset="0"/>
                      </a:rPr>
                      <m:t>𝜀</m:t>
                    </m:r>
                    <m:r>
                      <a:rPr lang="en-US" sz="3200" i="1">
                        <a:solidFill>
                          <a:srgbClr val="C00000"/>
                        </a:solidFill>
                        <a:latin typeface="Cambria Math" panose="02040503050406030204" pitchFamily="18" charset="0"/>
                      </a:rPr>
                      <m:t>&gt;0 </m:t>
                    </m:r>
                  </m:oMath>
                </a14:m>
                <a:r>
                  <a:rPr lang="en-US" sz="3200" dirty="0"/>
                  <a:t>and </a:t>
                </a:r>
                <a14:m>
                  <m:oMath xmlns:m="http://schemas.openxmlformats.org/officeDocument/2006/math">
                    <m:r>
                      <a:rPr lang="en-US" sz="3200" i="1">
                        <a:solidFill>
                          <a:srgbClr val="C00000"/>
                        </a:solidFill>
                        <a:latin typeface="Cambria Math" panose="02040503050406030204" pitchFamily="18" charset="0"/>
                      </a:rPr>
                      <m:t>𝛿</m:t>
                    </m:r>
                    <m:r>
                      <a:rPr lang="en-US" sz="3200" i="1">
                        <a:solidFill>
                          <a:srgbClr val="C00000"/>
                        </a:solidFill>
                        <a:latin typeface="Cambria Math" panose="02040503050406030204" pitchFamily="18" charset="0"/>
                      </a:rPr>
                      <m: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0,1</m:t>
                        </m:r>
                      </m:e>
                    </m:d>
                  </m:oMath>
                </a14:m>
                <a:r>
                  <a:rPr lang="en-US" sz="3200" dirty="0"/>
                  <a:t>, a randomized algorithm </a:t>
                </a:r>
                <a14:m>
                  <m:oMath xmlns:m="http://schemas.openxmlformats.org/officeDocument/2006/math">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𝑈</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𝑌</m:t>
                    </m:r>
                  </m:oMath>
                </a14:m>
                <a:r>
                  <a:rPr lang="en-US" sz="3200" dirty="0"/>
                  <a:t> is </a:t>
                </a:r>
                <a14:m>
                  <m:oMath xmlns:m="http://schemas.openxmlformats.org/officeDocument/2006/math">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𝜀</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𝛿</m:t>
                    </m:r>
                    <m:r>
                      <a:rPr lang="en-US" sz="3200" i="1">
                        <a:solidFill>
                          <a:srgbClr val="C00000"/>
                        </a:solidFill>
                        <a:latin typeface="Cambria Math" panose="02040503050406030204" pitchFamily="18" charset="0"/>
                      </a:rPr>
                      <m:t>)</m:t>
                    </m:r>
                  </m:oMath>
                </a14:m>
                <a:r>
                  <a:rPr lang="en-US" sz="3200" dirty="0"/>
                  <a:t>-differentially private if, for every neighboring frequency vectors </a:t>
                </a:r>
                <a14:m>
                  <m:oMath xmlns:m="http://schemas.openxmlformats.org/officeDocument/2006/math">
                    <m:r>
                      <a:rPr lang="en-US" sz="3200" i="1">
                        <a:solidFill>
                          <a:srgbClr val="C00000"/>
                        </a:solidFill>
                        <a:latin typeface="Cambria Math" panose="02040503050406030204" pitchFamily="18" charset="0"/>
                      </a:rPr>
                      <m:t>𝑓</m:t>
                    </m:r>
                  </m:oMath>
                </a14:m>
                <a:r>
                  <a:rPr lang="en-US" sz="3200" dirty="0"/>
                  <a:t> and </a:t>
                </a:r>
                <a14:m>
                  <m:oMath xmlns:m="http://schemas.openxmlformats.org/officeDocument/2006/math">
                    <m:r>
                      <a:rPr lang="en-US" sz="3200" i="1">
                        <a:solidFill>
                          <a:srgbClr val="C00000"/>
                        </a:solidFill>
                        <a:latin typeface="Cambria Math" panose="02040503050406030204" pitchFamily="18" charset="0"/>
                      </a:rPr>
                      <m:t>𝑓</m:t>
                    </m:r>
                    <m:r>
                      <a:rPr lang="en-US" sz="3200">
                        <a:solidFill>
                          <a:srgbClr val="C00000"/>
                        </a:solidFill>
                        <a:latin typeface="Cambria Math" panose="02040503050406030204" pitchFamily="18" charset="0"/>
                      </a:rPr>
                      <m:t>′</m:t>
                    </m:r>
                  </m:oMath>
                </a14:m>
                <a:r>
                  <a:rPr lang="en-US" sz="3200" dirty="0"/>
                  <a:t> and for all </a:t>
                </a:r>
                <a14:m>
                  <m:oMath xmlns:m="http://schemas.openxmlformats.org/officeDocument/2006/math">
                    <m:r>
                      <a:rPr lang="en-US" sz="3200" i="1">
                        <a:solidFill>
                          <a:srgbClr val="C00000"/>
                        </a:solidFill>
                        <a:latin typeface="Cambria Math" panose="02040503050406030204" pitchFamily="18" charset="0"/>
                      </a:rPr>
                      <m:t>𝐸</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𝑌</m:t>
                    </m:r>
                  </m:oMath>
                </a14:m>
                <a:r>
                  <a:rPr lang="en-US" sz="3200" dirty="0"/>
                  <a:t>,</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1325563"/>
              </a:xfrm>
              <a:blipFill>
                <a:blip r:embed="rId3"/>
                <a:stretch>
                  <a:fillRect l="-1369" t="-9174" b="-54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106110-DC86-2970-71E6-6FD1BE53A9F7}"/>
                  </a:ext>
                </a:extLst>
              </p:cNvPr>
              <p:cNvSpPr txBox="1"/>
              <p:nvPr/>
            </p:nvSpPr>
            <p:spPr>
              <a:xfrm>
                <a:off x="2039470" y="3414426"/>
                <a:ext cx="8113059"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3200" b="0" i="0" smtClean="0">
                          <a:solidFill>
                            <a:srgbClr val="C00000"/>
                          </a:solidFill>
                          <a:latin typeface="Cambria Math" panose="02040503050406030204" pitchFamily="18" charset="0"/>
                        </a:rPr>
                        <m:t>Pr</m:t>
                      </m:r>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𝐴</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𝑓</m:t>
                              </m:r>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𝐸</m:t>
                          </m:r>
                        </m:e>
                      </m:d>
                      <m:r>
                        <a:rPr lang="en-US" sz="3200" b="0" i="1" smtClean="0">
                          <a:solidFill>
                            <a:srgbClr val="C00000"/>
                          </a:solidFill>
                          <a:latin typeface="Cambria Math" panose="02040503050406030204" pitchFamily="18" charset="0"/>
                        </a:rPr>
                        <m:t>≤</m:t>
                      </m:r>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𝑒</m:t>
                          </m:r>
                        </m:e>
                        <m:sup>
                          <m:r>
                            <a:rPr lang="en-US" sz="3200" b="0" i="1" smtClean="0">
                              <a:solidFill>
                                <a:srgbClr val="C00000"/>
                              </a:solidFill>
                              <a:latin typeface="Cambria Math" panose="02040503050406030204" pitchFamily="18" charset="0"/>
                            </a:rPr>
                            <m:t>𝜀</m:t>
                          </m:r>
                        </m:sup>
                      </m:sSup>
                      <m:r>
                        <m:rPr>
                          <m:sty m:val="p"/>
                        </m:rPr>
                        <a:rPr lang="en-US" sz="3200" b="0" i="0" smtClean="0">
                          <a:solidFill>
                            <a:srgbClr val="C00000"/>
                          </a:solidFill>
                          <a:latin typeface="Cambria Math" panose="02040503050406030204" pitchFamily="18" charset="0"/>
                        </a:rPr>
                        <m:t>Pr</m:t>
                      </m:r>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𝐴</m:t>
                          </m:r>
                          <m:d>
                            <m:dPr>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𝑓</m:t>
                                  </m:r>
                                </m:e>
                                <m:sup>
                                  <m:r>
                                    <a:rPr lang="en-US" sz="3200" b="0" i="1" smtClean="0">
                                      <a:solidFill>
                                        <a:srgbClr val="C00000"/>
                                      </a:solidFill>
                                      <a:latin typeface="Cambria Math" panose="02040503050406030204" pitchFamily="18" charset="0"/>
                                    </a:rPr>
                                    <m:t>′</m:t>
                                  </m:r>
                                </m:sup>
                              </m:sSup>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𝐸</m:t>
                          </m:r>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𝛿</m:t>
                      </m:r>
                    </m:oMath>
                  </m:oMathPara>
                </a14:m>
                <a:endParaRPr lang="en-US" sz="3200" i="1" dirty="0"/>
              </a:p>
            </p:txBody>
          </p:sp>
        </mc:Choice>
        <mc:Fallback xmlns="">
          <p:sp>
            <p:nvSpPr>
              <p:cNvPr id="6" name="TextBox 5">
                <a:extLst>
                  <a:ext uri="{FF2B5EF4-FFF2-40B4-BE49-F238E27FC236}">
                    <a16:creationId xmlns:a16="http://schemas.microsoft.com/office/drawing/2014/main" id="{05106110-DC86-2970-71E6-6FD1BE53A9F7}"/>
                  </a:ext>
                </a:extLst>
              </p:cNvPr>
              <p:cNvSpPr txBox="1">
                <a:spLocks noRot="1" noChangeAspect="1" noMove="1" noResize="1" noEditPoints="1" noAdjustHandles="1" noChangeArrowheads="1" noChangeShapeType="1" noTextEdit="1"/>
              </p:cNvSpPr>
              <p:nvPr/>
            </p:nvSpPr>
            <p:spPr>
              <a:xfrm>
                <a:off x="2039470" y="3414426"/>
                <a:ext cx="8113059"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12D7605-326C-B9CF-1D08-12A96ADC35A9}"/>
                  </a:ext>
                </a:extLst>
              </p:cNvPr>
              <p:cNvSpPr txBox="1"/>
              <p:nvPr/>
            </p:nvSpPr>
            <p:spPr>
              <a:xfrm>
                <a:off x="419099" y="4811540"/>
                <a:ext cx="11353800" cy="13234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8000" b="0" i="1" smtClean="0">
                          <a:solidFill>
                            <a:srgbClr val="C00000"/>
                          </a:solidFill>
                          <a:latin typeface="Cambria Math" panose="02040503050406030204" pitchFamily="18" charset="0"/>
                        </a:rPr>
                        <m:t>𝐴</m:t>
                      </m:r>
                      <m:d>
                        <m:dPr>
                          <m:ctrlPr>
                            <a:rPr lang="en-US" sz="8000" b="0" i="1" smtClean="0">
                              <a:solidFill>
                                <a:srgbClr val="C00000"/>
                              </a:solidFill>
                              <a:latin typeface="Cambria Math" panose="02040503050406030204" pitchFamily="18" charset="0"/>
                            </a:rPr>
                          </m:ctrlPr>
                        </m:dPr>
                        <m:e>
                          <m:r>
                            <a:rPr lang="en-US" sz="8000" b="0" i="1" smtClean="0">
                              <a:solidFill>
                                <a:srgbClr val="C00000"/>
                              </a:solidFill>
                              <a:latin typeface="Cambria Math" panose="02040503050406030204" pitchFamily="18" charset="0"/>
                            </a:rPr>
                            <m:t>               </m:t>
                          </m:r>
                        </m:e>
                      </m:d>
                      <m:r>
                        <a:rPr lang="en-US" sz="8000" i="1">
                          <a:solidFill>
                            <a:srgbClr val="C00000"/>
                          </a:solidFill>
                          <a:latin typeface="Cambria Math" panose="02040503050406030204" pitchFamily="18" charset="0"/>
                        </a:rPr>
                        <m:t>≈</m:t>
                      </m:r>
                      <m:r>
                        <a:rPr lang="en-US" sz="8000" i="1">
                          <a:solidFill>
                            <a:srgbClr val="C00000"/>
                          </a:solidFill>
                          <a:latin typeface="Cambria Math" panose="02040503050406030204" pitchFamily="18" charset="0"/>
                        </a:rPr>
                        <m:t>𝐴</m:t>
                      </m:r>
                      <m:d>
                        <m:dPr>
                          <m:ctrlPr>
                            <a:rPr lang="en-US" sz="8000" i="1">
                              <a:solidFill>
                                <a:srgbClr val="C00000"/>
                              </a:solidFill>
                              <a:latin typeface="Cambria Math" panose="02040503050406030204" pitchFamily="18" charset="0"/>
                            </a:rPr>
                          </m:ctrlPr>
                        </m:dPr>
                        <m:e>
                          <m:r>
                            <a:rPr lang="en-US" sz="8000" i="1">
                              <a:solidFill>
                                <a:srgbClr val="C00000"/>
                              </a:solidFill>
                              <a:latin typeface="Cambria Math" panose="02040503050406030204" pitchFamily="18" charset="0"/>
                            </a:rPr>
                            <m:t>             </m:t>
                          </m:r>
                          <m:r>
                            <a:rPr lang="en-US" sz="8000" i="1" smtClean="0">
                              <a:solidFill>
                                <a:srgbClr val="C00000"/>
                              </a:solidFill>
                              <a:latin typeface="Cambria Math" panose="02040503050406030204" pitchFamily="18" charset="0"/>
                            </a:rPr>
                            <m:t> </m:t>
                          </m:r>
                          <m:r>
                            <a:rPr lang="en-US" sz="8000" i="1">
                              <a:solidFill>
                                <a:srgbClr val="C00000"/>
                              </a:solidFill>
                              <a:latin typeface="Cambria Math" panose="02040503050406030204" pitchFamily="18" charset="0"/>
                            </a:rPr>
                            <m:t> </m:t>
                          </m:r>
                        </m:e>
                      </m:d>
                    </m:oMath>
                  </m:oMathPara>
                </a14:m>
                <a:endParaRPr lang="en-US" sz="8000" dirty="0"/>
              </a:p>
            </p:txBody>
          </p:sp>
        </mc:Choice>
        <mc:Fallback xmlns="">
          <p:sp>
            <p:nvSpPr>
              <p:cNvPr id="4" name="TextBox 3">
                <a:extLst>
                  <a:ext uri="{FF2B5EF4-FFF2-40B4-BE49-F238E27FC236}">
                    <a16:creationId xmlns:a16="http://schemas.microsoft.com/office/drawing/2014/main" id="{D12D7605-326C-B9CF-1D08-12A96ADC35A9}"/>
                  </a:ext>
                </a:extLst>
              </p:cNvPr>
              <p:cNvSpPr txBox="1">
                <a:spLocks noRot="1" noChangeAspect="1" noMove="1" noResize="1" noEditPoints="1" noAdjustHandles="1" noChangeArrowheads="1" noChangeShapeType="1" noTextEdit="1"/>
              </p:cNvSpPr>
              <p:nvPr/>
            </p:nvSpPr>
            <p:spPr>
              <a:xfrm>
                <a:off x="419099" y="4811540"/>
                <a:ext cx="11353800" cy="1323439"/>
              </a:xfrm>
              <a:prstGeom prst="rect">
                <a:avLst/>
              </a:prstGeom>
              <a:blipFill>
                <a:blip r:embed="rId6"/>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8012F46F-3E33-F607-244B-C989DDF5CF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13911" y="4688992"/>
            <a:ext cx="839248" cy="1571032"/>
          </a:xfrm>
          <a:prstGeom prst="rect">
            <a:avLst/>
          </a:prstGeom>
        </p:spPr>
      </p:pic>
      <p:pic>
        <p:nvPicPr>
          <p:cNvPr id="10" name="Picture 9">
            <a:extLst>
              <a:ext uri="{FF2B5EF4-FFF2-40B4-BE49-F238E27FC236}">
                <a16:creationId xmlns:a16="http://schemas.microsoft.com/office/drawing/2014/main" id="{78119EAB-42C0-ACD0-92F7-C5E19438EB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29338" y="4575870"/>
            <a:ext cx="927876" cy="1803883"/>
          </a:xfrm>
          <a:prstGeom prst="rect">
            <a:avLst/>
          </a:prstGeom>
        </p:spPr>
      </p:pic>
      <p:pic>
        <p:nvPicPr>
          <p:cNvPr id="12" name="Picture 11">
            <a:extLst>
              <a:ext uri="{FF2B5EF4-FFF2-40B4-BE49-F238E27FC236}">
                <a16:creationId xmlns:a16="http://schemas.microsoft.com/office/drawing/2014/main" id="{BC21EC0E-C239-569F-05AA-0E349989D9B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33393" y="4626549"/>
            <a:ext cx="927876" cy="1636137"/>
          </a:xfrm>
          <a:prstGeom prst="rect">
            <a:avLst/>
          </a:prstGeom>
        </p:spPr>
      </p:pic>
      <p:pic>
        <p:nvPicPr>
          <p:cNvPr id="13" name="Picture 12">
            <a:extLst>
              <a:ext uri="{FF2B5EF4-FFF2-40B4-BE49-F238E27FC236}">
                <a16:creationId xmlns:a16="http://schemas.microsoft.com/office/drawing/2014/main" id="{AB4B1481-5582-1114-61C0-C9FA5B082E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3597" y="4688992"/>
            <a:ext cx="839248" cy="1571032"/>
          </a:xfrm>
          <a:prstGeom prst="rect">
            <a:avLst/>
          </a:prstGeom>
        </p:spPr>
      </p:pic>
      <p:pic>
        <p:nvPicPr>
          <p:cNvPr id="17" name="Picture 16">
            <a:extLst>
              <a:ext uri="{FF2B5EF4-FFF2-40B4-BE49-F238E27FC236}">
                <a16:creationId xmlns:a16="http://schemas.microsoft.com/office/drawing/2014/main" id="{5F9EDE6D-58FA-1653-F062-0EA7B4853C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61928" y="4575870"/>
            <a:ext cx="927876" cy="1803883"/>
          </a:xfrm>
          <a:prstGeom prst="rect">
            <a:avLst/>
          </a:prstGeom>
        </p:spPr>
      </p:pic>
      <p:pic>
        <p:nvPicPr>
          <p:cNvPr id="21" name="Picture 20">
            <a:extLst>
              <a:ext uri="{FF2B5EF4-FFF2-40B4-BE49-F238E27FC236}">
                <a16:creationId xmlns:a16="http://schemas.microsoft.com/office/drawing/2014/main" id="{BE679284-A918-37F2-95E3-63743A74E42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978887" y="4659101"/>
            <a:ext cx="1102068" cy="1571032"/>
          </a:xfrm>
          <a:prstGeom prst="rect">
            <a:avLst/>
          </a:prstGeom>
        </p:spPr>
      </p:pic>
    </p:spTree>
    <p:extLst>
      <p:ext uri="{BB962C8B-B14F-4D97-AF65-F5344CB8AC3E}">
        <p14:creationId xmlns:p14="http://schemas.microsoft.com/office/powerpoint/2010/main" val="1917765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BAEBCAF-62A1-DCEC-691F-CC0AE7B0C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610" y="3152189"/>
            <a:ext cx="931178" cy="1743120"/>
          </a:xfrm>
          <a:prstGeom prst="rect">
            <a:avLst/>
          </a:prstGeom>
        </p:spPr>
      </p:pic>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Differential Privacy</a:t>
            </a:r>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1325563"/>
              </a:xfrm>
            </p:spPr>
            <p:txBody>
              <a:bodyPr>
                <a:noAutofit/>
              </a:bodyPr>
              <a:lstStyle/>
              <a:p>
                <a:pPr>
                  <a:buClr>
                    <a:schemeClr val="tx1"/>
                  </a:buClr>
                </a:pPr>
                <a:r>
                  <a:rPr lang="en-US" sz="3200" dirty="0">
                    <a:solidFill>
                      <a:srgbClr val="7030A0"/>
                    </a:solidFill>
                  </a:rPr>
                  <a:t>[DMNS06]</a:t>
                </a:r>
                <a:r>
                  <a:rPr lang="en-US" sz="3200" dirty="0"/>
                  <a:t> Given </a:t>
                </a:r>
                <a14:m>
                  <m:oMath xmlns:m="http://schemas.openxmlformats.org/officeDocument/2006/math">
                    <m:r>
                      <a:rPr lang="en-US" sz="3200" i="1">
                        <a:solidFill>
                          <a:srgbClr val="C00000"/>
                        </a:solidFill>
                        <a:latin typeface="Cambria Math" panose="02040503050406030204" pitchFamily="18" charset="0"/>
                      </a:rPr>
                      <m:t>𝜀</m:t>
                    </m:r>
                    <m:r>
                      <a:rPr lang="en-US" sz="3200" i="1">
                        <a:solidFill>
                          <a:srgbClr val="C00000"/>
                        </a:solidFill>
                        <a:latin typeface="Cambria Math" panose="02040503050406030204" pitchFamily="18" charset="0"/>
                      </a:rPr>
                      <m:t>&gt;0 </m:t>
                    </m:r>
                  </m:oMath>
                </a14:m>
                <a:r>
                  <a:rPr lang="en-US" sz="3200" dirty="0"/>
                  <a:t>and </a:t>
                </a:r>
                <a14:m>
                  <m:oMath xmlns:m="http://schemas.openxmlformats.org/officeDocument/2006/math">
                    <m:r>
                      <a:rPr lang="en-US" sz="3200" i="1">
                        <a:solidFill>
                          <a:srgbClr val="C00000"/>
                        </a:solidFill>
                        <a:latin typeface="Cambria Math" panose="02040503050406030204" pitchFamily="18" charset="0"/>
                      </a:rPr>
                      <m:t>𝛿</m:t>
                    </m:r>
                    <m:r>
                      <a:rPr lang="en-US" sz="3200" i="1">
                        <a:solidFill>
                          <a:srgbClr val="C00000"/>
                        </a:solidFill>
                        <a:latin typeface="Cambria Math" panose="02040503050406030204" pitchFamily="18" charset="0"/>
                      </a:rPr>
                      <m: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0,1</m:t>
                        </m:r>
                      </m:e>
                    </m:d>
                  </m:oMath>
                </a14:m>
                <a:r>
                  <a:rPr lang="en-US" sz="3200" dirty="0"/>
                  <a:t>, a randomized algorithm </a:t>
                </a:r>
                <a14:m>
                  <m:oMath xmlns:m="http://schemas.openxmlformats.org/officeDocument/2006/math">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𝑈</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𝑌</m:t>
                    </m:r>
                  </m:oMath>
                </a14:m>
                <a:r>
                  <a:rPr lang="en-US" sz="3200" dirty="0"/>
                  <a:t> is </a:t>
                </a:r>
                <a14:m>
                  <m:oMath xmlns:m="http://schemas.openxmlformats.org/officeDocument/2006/math">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𝜀</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𝛿</m:t>
                    </m:r>
                    <m:r>
                      <a:rPr lang="en-US" sz="3200" i="1">
                        <a:solidFill>
                          <a:srgbClr val="C00000"/>
                        </a:solidFill>
                        <a:latin typeface="Cambria Math" panose="02040503050406030204" pitchFamily="18" charset="0"/>
                      </a:rPr>
                      <m:t>)</m:t>
                    </m:r>
                  </m:oMath>
                </a14:m>
                <a:r>
                  <a:rPr lang="en-US" sz="3200" dirty="0"/>
                  <a:t>-differentially private if, for every neighboring frequency vectors </a:t>
                </a:r>
                <a14:m>
                  <m:oMath xmlns:m="http://schemas.openxmlformats.org/officeDocument/2006/math">
                    <m:r>
                      <a:rPr lang="en-US" sz="3200" i="1">
                        <a:solidFill>
                          <a:srgbClr val="C00000"/>
                        </a:solidFill>
                        <a:latin typeface="Cambria Math" panose="02040503050406030204" pitchFamily="18" charset="0"/>
                      </a:rPr>
                      <m:t>𝑓</m:t>
                    </m:r>
                  </m:oMath>
                </a14:m>
                <a:r>
                  <a:rPr lang="en-US" sz="3200" dirty="0"/>
                  <a:t> and </a:t>
                </a:r>
                <a14:m>
                  <m:oMath xmlns:m="http://schemas.openxmlformats.org/officeDocument/2006/math">
                    <m:r>
                      <a:rPr lang="en-US" sz="3200" i="1">
                        <a:solidFill>
                          <a:srgbClr val="C00000"/>
                        </a:solidFill>
                        <a:latin typeface="Cambria Math" panose="02040503050406030204" pitchFamily="18" charset="0"/>
                      </a:rPr>
                      <m:t>𝑓</m:t>
                    </m:r>
                    <m:r>
                      <a:rPr lang="en-US" sz="3200">
                        <a:solidFill>
                          <a:srgbClr val="C00000"/>
                        </a:solidFill>
                        <a:latin typeface="Cambria Math" panose="02040503050406030204" pitchFamily="18" charset="0"/>
                      </a:rPr>
                      <m:t>′</m:t>
                    </m:r>
                  </m:oMath>
                </a14:m>
                <a:r>
                  <a:rPr lang="en-US" sz="3200" dirty="0"/>
                  <a:t> and for all </a:t>
                </a:r>
                <a14:m>
                  <m:oMath xmlns:m="http://schemas.openxmlformats.org/officeDocument/2006/math">
                    <m:r>
                      <a:rPr lang="en-US" sz="3200" i="1">
                        <a:solidFill>
                          <a:srgbClr val="C00000"/>
                        </a:solidFill>
                        <a:latin typeface="Cambria Math" panose="02040503050406030204" pitchFamily="18" charset="0"/>
                      </a:rPr>
                      <m:t>𝐸</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𝑌</m:t>
                    </m:r>
                  </m:oMath>
                </a14:m>
                <a:r>
                  <a:rPr lang="en-US" sz="3200" dirty="0"/>
                  <a:t>,</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1325563"/>
              </a:xfrm>
              <a:blipFill>
                <a:blip r:embed="rId4"/>
                <a:stretch>
                  <a:fillRect l="-1369" t="-9174" b="-54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106110-DC86-2970-71E6-6FD1BE53A9F7}"/>
                  </a:ext>
                </a:extLst>
              </p:cNvPr>
              <p:cNvSpPr txBox="1"/>
              <p:nvPr/>
            </p:nvSpPr>
            <p:spPr>
              <a:xfrm>
                <a:off x="2039470" y="3414426"/>
                <a:ext cx="8113059"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3200" b="0" i="0" smtClean="0">
                          <a:solidFill>
                            <a:srgbClr val="C00000"/>
                          </a:solidFill>
                          <a:latin typeface="Cambria Math" panose="02040503050406030204" pitchFamily="18" charset="0"/>
                        </a:rPr>
                        <m:t>Pr</m:t>
                      </m:r>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𝐴</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𝑓</m:t>
                              </m:r>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𝐸</m:t>
                          </m:r>
                        </m:e>
                      </m:d>
                      <m:r>
                        <a:rPr lang="en-US" sz="3200" b="0" i="1" smtClean="0">
                          <a:solidFill>
                            <a:srgbClr val="C00000"/>
                          </a:solidFill>
                          <a:latin typeface="Cambria Math" panose="02040503050406030204" pitchFamily="18" charset="0"/>
                        </a:rPr>
                        <m:t>≤</m:t>
                      </m:r>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𝑒</m:t>
                          </m:r>
                        </m:e>
                        <m:sup>
                          <m:r>
                            <a:rPr lang="en-US" sz="3200" b="0" i="1" smtClean="0">
                              <a:solidFill>
                                <a:srgbClr val="C00000"/>
                              </a:solidFill>
                              <a:latin typeface="Cambria Math" panose="02040503050406030204" pitchFamily="18" charset="0"/>
                            </a:rPr>
                            <m:t>𝜀</m:t>
                          </m:r>
                        </m:sup>
                      </m:sSup>
                      <m:r>
                        <m:rPr>
                          <m:sty m:val="p"/>
                        </m:rPr>
                        <a:rPr lang="en-US" sz="3200" b="0" i="0" smtClean="0">
                          <a:solidFill>
                            <a:srgbClr val="C00000"/>
                          </a:solidFill>
                          <a:latin typeface="Cambria Math" panose="02040503050406030204" pitchFamily="18" charset="0"/>
                        </a:rPr>
                        <m:t>Pr</m:t>
                      </m:r>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𝐴</m:t>
                          </m:r>
                          <m:d>
                            <m:dPr>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𝑓</m:t>
                                  </m:r>
                                </m:e>
                                <m:sup>
                                  <m:r>
                                    <a:rPr lang="en-US" sz="3200" b="0" i="1" smtClean="0">
                                      <a:solidFill>
                                        <a:srgbClr val="C00000"/>
                                      </a:solidFill>
                                      <a:latin typeface="Cambria Math" panose="02040503050406030204" pitchFamily="18" charset="0"/>
                                    </a:rPr>
                                    <m:t>′</m:t>
                                  </m:r>
                                </m:sup>
                              </m:sSup>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𝐸</m:t>
                          </m:r>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𝛿</m:t>
                      </m:r>
                    </m:oMath>
                  </m:oMathPara>
                </a14:m>
                <a:endParaRPr lang="en-US" sz="3200" i="1" dirty="0"/>
              </a:p>
            </p:txBody>
          </p:sp>
        </mc:Choice>
        <mc:Fallback xmlns="">
          <p:sp>
            <p:nvSpPr>
              <p:cNvPr id="6" name="TextBox 5">
                <a:extLst>
                  <a:ext uri="{FF2B5EF4-FFF2-40B4-BE49-F238E27FC236}">
                    <a16:creationId xmlns:a16="http://schemas.microsoft.com/office/drawing/2014/main" id="{05106110-DC86-2970-71E6-6FD1BE53A9F7}"/>
                  </a:ext>
                </a:extLst>
              </p:cNvPr>
              <p:cNvSpPr txBox="1">
                <a:spLocks noRot="1" noChangeAspect="1" noMove="1" noResize="1" noEditPoints="1" noAdjustHandles="1" noChangeArrowheads="1" noChangeShapeType="1" noTextEdit="1"/>
              </p:cNvSpPr>
              <p:nvPr/>
            </p:nvSpPr>
            <p:spPr>
              <a:xfrm>
                <a:off x="2039470" y="3414426"/>
                <a:ext cx="8113059" cy="584775"/>
              </a:xfrm>
              <a:prstGeom prst="rect">
                <a:avLst/>
              </a:prstGeom>
              <a:blipFill>
                <a:blip r:embed="rId5"/>
                <a:stretch>
                  <a:fillRect/>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FFB5EAF2-524F-2E80-45D2-940409F5FAAA}"/>
              </a:ext>
            </a:extLst>
          </p:cNvPr>
          <p:cNvPicPr>
            <a:picLocks noChangeAspect="1"/>
          </p:cNvPicPr>
          <p:nvPr/>
        </p:nvPicPr>
        <p:blipFill>
          <a:blip r:embed="rId6"/>
          <a:stretch>
            <a:fillRect/>
          </a:stretch>
        </p:blipFill>
        <p:spPr>
          <a:xfrm>
            <a:off x="9358109" y="4155172"/>
            <a:ext cx="2683700" cy="1480272"/>
          </a:xfrm>
          <a:prstGeom prst="rect">
            <a:avLst/>
          </a:prstGeom>
        </p:spPr>
      </p:pic>
      <p:pic>
        <p:nvPicPr>
          <p:cNvPr id="9" name="Picture 8" descr="51,700+ Database Illustrations, Royalty-Free Vector Graphics &amp; Clip Art -  iStock | Data icon, Big data, Infographic">
            <a:extLst>
              <a:ext uri="{FF2B5EF4-FFF2-40B4-BE49-F238E27FC236}">
                <a16:creationId xmlns:a16="http://schemas.microsoft.com/office/drawing/2014/main" id="{13218FC4-563E-F871-52BC-3B6203AD61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0710" y="4058638"/>
            <a:ext cx="1673341" cy="167334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F4728454-93D1-85FC-19BD-305830767AF3}"/>
              </a:ext>
            </a:extLst>
          </p:cNvPr>
          <p:cNvCxnSpPr>
            <a:cxnSpLocks/>
            <a:stCxn id="8" idx="3"/>
            <a:endCxn id="9" idx="1"/>
          </p:cNvCxnSpPr>
          <p:nvPr/>
        </p:nvCxnSpPr>
        <p:spPr>
          <a:xfrm>
            <a:off x="1303788" y="4023749"/>
            <a:ext cx="1966922" cy="871560"/>
          </a:xfrm>
          <a:prstGeom prst="straightConnector1">
            <a:avLst/>
          </a:prstGeom>
          <a:ln w="762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859E571E-3AD0-2F00-BE8D-F0C39DBA763B}"/>
              </a:ext>
            </a:extLst>
          </p:cNvPr>
          <p:cNvCxnSpPr>
            <a:cxnSpLocks/>
            <a:stCxn id="15" idx="3"/>
            <a:endCxn id="9" idx="1"/>
          </p:cNvCxnSpPr>
          <p:nvPr/>
        </p:nvCxnSpPr>
        <p:spPr>
          <a:xfrm flipV="1">
            <a:off x="1355842" y="4895309"/>
            <a:ext cx="1914868" cy="955750"/>
          </a:xfrm>
          <a:prstGeom prst="straightConnector1">
            <a:avLst/>
          </a:prstGeom>
          <a:ln w="762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5" name="Picture 14">
            <a:extLst>
              <a:ext uri="{FF2B5EF4-FFF2-40B4-BE49-F238E27FC236}">
                <a16:creationId xmlns:a16="http://schemas.microsoft.com/office/drawing/2014/main" id="{236D5A8E-CDEB-F478-454D-CFE5512B1DC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2610" y="4895308"/>
            <a:ext cx="983232" cy="1911501"/>
          </a:xfrm>
          <a:prstGeom prst="rect">
            <a:avLst/>
          </a:prstGeom>
        </p:spPr>
      </p:pic>
      <p:cxnSp>
        <p:nvCxnSpPr>
          <p:cNvPr id="16" name="Straight Arrow Connector 15">
            <a:extLst>
              <a:ext uri="{FF2B5EF4-FFF2-40B4-BE49-F238E27FC236}">
                <a16:creationId xmlns:a16="http://schemas.microsoft.com/office/drawing/2014/main" id="{699F6024-8461-A534-4C84-9D449F85C315}"/>
              </a:ext>
            </a:extLst>
          </p:cNvPr>
          <p:cNvCxnSpPr>
            <a:cxnSpLocks/>
            <a:stCxn id="9" idx="3"/>
            <a:endCxn id="18" idx="1"/>
          </p:cNvCxnSpPr>
          <p:nvPr/>
        </p:nvCxnSpPr>
        <p:spPr>
          <a:xfrm flipV="1">
            <a:off x="4944051" y="4895308"/>
            <a:ext cx="1076986" cy="1"/>
          </a:xfrm>
          <a:prstGeom prst="straightConnector1">
            <a:avLst/>
          </a:prstGeom>
          <a:ln w="762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8" name="Picture 4" descr="Algorithm - Free computer icons">
            <a:extLst>
              <a:ext uri="{FF2B5EF4-FFF2-40B4-BE49-F238E27FC236}">
                <a16:creationId xmlns:a16="http://schemas.microsoft.com/office/drawing/2014/main" id="{A373E79A-65EE-EDAB-366C-4C324C5D49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1037" y="4094124"/>
            <a:ext cx="1602368" cy="1602368"/>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48767C19-09F3-8036-C662-A97EB882815F}"/>
              </a:ext>
            </a:extLst>
          </p:cNvPr>
          <p:cNvCxnSpPr>
            <a:cxnSpLocks/>
            <a:stCxn id="18" idx="3"/>
            <a:endCxn id="3" idx="1"/>
          </p:cNvCxnSpPr>
          <p:nvPr/>
        </p:nvCxnSpPr>
        <p:spPr>
          <a:xfrm>
            <a:off x="7623405" y="4895308"/>
            <a:ext cx="1734704" cy="0"/>
          </a:xfrm>
          <a:prstGeom prst="straightConnector1">
            <a:avLst/>
          </a:prstGeom>
          <a:ln w="762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7A8536B3-92D8-7120-6172-E8D0FD4F334B}"/>
              </a:ext>
            </a:extLst>
          </p:cNvPr>
          <p:cNvSpPr txBox="1"/>
          <p:nvPr/>
        </p:nvSpPr>
        <p:spPr>
          <a:xfrm>
            <a:off x="3009587" y="5812181"/>
            <a:ext cx="2413932" cy="461665"/>
          </a:xfrm>
          <a:prstGeom prst="rect">
            <a:avLst/>
          </a:prstGeom>
          <a:noFill/>
        </p:spPr>
        <p:txBody>
          <a:bodyPr wrap="square">
            <a:spAutoFit/>
          </a:bodyPr>
          <a:lstStyle/>
          <a:p>
            <a:r>
              <a:rPr lang="en-US" sz="2400" dirty="0"/>
              <a:t>Sensitive dataset</a:t>
            </a:r>
          </a:p>
        </p:txBody>
      </p:sp>
      <p:sp>
        <p:nvSpPr>
          <p:cNvPr id="22" name="TextBox 21">
            <a:extLst>
              <a:ext uri="{FF2B5EF4-FFF2-40B4-BE49-F238E27FC236}">
                <a16:creationId xmlns:a16="http://schemas.microsoft.com/office/drawing/2014/main" id="{6430CD2F-DEF9-411B-D4A2-61219862A6DC}"/>
              </a:ext>
            </a:extLst>
          </p:cNvPr>
          <p:cNvSpPr txBox="1"/>
          <p:nvPr/>
        </p:nvSpPr>
        <p:spPr>
          <a:xfrm>
            <a:off x="6096000" y="5812180"/>
            <a:ext cx="1527405" cy="461665"/>
          </a:xfrm>
          <a:prstGeom prst="rect">
            <a:avLst/>
          </a:prstGeom>
          <a:noFill/>
        </p:spPr>
        <p:txBody>
          <a:bodyPr wrap="square">
            <a:spAutoFit/>
          </a:bodyPr>
          <a:lstStyle/>
          <a:p>
            <a:r>
              <a:rPr lang="en-US" sz="2400" dirty="0"/>
              <a:t>Algorithm</a:t>
            </a:r>
          </a:p>
        </p:txBody>
      </p:sp>
      <p:sp>
        <p:nvSpPr>
          <p:cNvPr id="23" name="TextBox 22">
            <a:extLst>
              <a:ext uri="{FF2B5EF4-FFF2-40B4-BE49-F238E27FC236}">
                <a16:creationId xmlns:a16="http://schemas.microsoft.com/office/drawing/2014/main" id="{24710D65-B959-CBF4-7588-7EEBA816DD05}"/>
              </a:ext>
            </a:extLst>
          </p:cNvPr>
          <p:cNvSpPr txBox="1"/>
          <p:nvPr/>
        </p:nvSpPr>
        <p:spPr>
          <a:xfrm>
            <a:off x="9135690" y="5812180"/>
            <a:ext cx="2683700" cy="461665"/>
          </a:xfrm>
          <a:prstGeom prst="rect">
            <a:avLst/>
          </a:prstGeom>
          <a:noFill/>
        </p:spPr>
        <p:txBody>
          <a:bodyPr wrap="square">
            <a:spAutoFit/>
          </a:bodyPr>
          <a:lstStyle/>
          <a:p>
            <a:r>
              <a:rPr lang="en-US" sz="2400" dirty="0"/>
              <a:t>Output distribution</a:t>
            </a:r>
          </a:p>
        </p:txBody>
      </p:sp>
    </p:spTree>
    <p:extLst>
      <p:ext uri="{BB962C8B-B14F-4D97-AF65-F5344CB8AC3E}">
        <p14:creationId xmlns:p14="http://schemas.microsoft.com/office/powerpoint/2010/main" val="1783152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Sensitivity</a:t>
            </a:r>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4342094"/>
              </a:xfrm>
            </p:spPr>
            <p:txBody>
              <a:bodyPr>
                <a:noAutofit/>
              </a:bodyPr>
              <a:lstStyle/>
              <a:p>
                <a:pPr>
                  <a:buClr>
                    <a:schemeClr val="tx1"/>
                  </a:buClr>
                </a:pPr>
                <a:r>
                  <a:rPr lang="en-US" sz="3200" dirty="0">
                    <a:solidFill>
                      <a:srgbClr val="00B050"/>
                    </a:solidFill>
                  </a:rPr>
                  <a:t>Sensitivity</a:t>
                </a:r>
                <a:r>
                  <a:rPr lang="en-US" sz="3200" dirty="0"/>
                  <a:t>: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𝜎</m:t>
                        </m:r>
                      </m:e>
                      <m:sub>
                        <m:r>
                          <a:rPr lang="en-US" sz="3200" b="0" i="1" smtClean="0">
                            <a:solidFill>
                              <a:srgbClr val="C00000"/>
                            </a:solidFill>
                            <a:latin typeface="Cambria Math" panose="02040503050406030204" pitchFamily="18" charset="0"/>
                          </a:rPr>
                          <m:t>𝑓</m:t>
                        </m:r>
                      </m:sub>
                    </m:sSub>
                    <m:r>
                      <a:rPr lang="en-US" sz="3200" b="0" i="1" smtClean="0">
                        <a:solidFill>
                          <a:srgbClr val="C00000"/>
                        </a:solidFill>
                        <a:latin typeface="Cambria Math" panose="02040503050406030204" pitchFamily="18" charset="0"/>
                      </a:rPr>
                      <m:t>=</m:t>
                    </m:r>
                    <m:limLow>
                      <m:limLowPr>
                        <m:ctrlPr>
                          <a:rPr lang="en-US" sz="3200" b="0" i="1" smtClean="0">
                            <a:solidFill>
                              <a:srgbClr val="C00000"/>
                            </a:solidFill>
                            <a:latin typeface="Cambria Math" panose="02040503050406030204" pitchFamily="18" charset="0"/>
                          </a:rPr>
                        </m:ctrlPr>
                      </m:limLowPr>
                      <m:e>
                        <m:r>
                          <m:rPr>
                            <m:sty m:val="p"/>
                          </m:rPr>
                          <a:rPr lang="en-US" sz="3200" b="0" i="0" smtClean="0">
                            <a:solidFill>
                              <a:srgbClr val="C00000"/>
                            </a:solidFill>
                            <a:latin typeface="Cambria Math" panose="02040503050406030204" pitchFamily="18" charset="0"/>
                          </a:rPr>
                          <m:t>max</m:t>
                        </m:r>
                      </m:e>
                      <m:lim>
                        <m:r>
                          <m:rPr>
                            <m:sty m:val="p"/>
                          </m:rPr>
                          <a:rPr lang="en-US" sz="3200" b="0" i="0" smtClean="0">
                            <a:solidFill>
                              <a:srgbClr val="C00000"/>
                            </a:solidFill>
                            <a:latin typeface="Cambria Math" panose="02040503050406030204" pitchFamily="18" charset="0"/>
                          </a:rPr>
                          <m:t>neighbor</m:t>
                        </m:r>
                        <m:r>
                          <a:rPr lang="en-US" sz="3200" b="0" i="1" smtClean="0">
                            <a:solidFill>
                              <a:srgbClr val="C00000"/>
                            </a:solidFill>
                            <a:latin typeface="Cambria Math" panose="02040503050406030204" pitchFamily="18" charset="0"/>
                          </a:rPr>
                          <m:t>𝑠</m:t>
                        </m:r>
                        <m:r>
                          <a:rPr lang="en-US" sz="3200" b="0" i="1" smtClean="0">
                            <a:solidFill>
                              <a:srgbClr val="C00000"/>
                            </a:solidFill>
                            <a:latin typeface="Cambria Math" panose="02040503050406030204" pitchFamily="18" charset="0"/>
                          </a:rPr>
                          <m:t> </m:t>
                        </m:r>
                        <m:r>
                          <a:rPr lang="en-US" sz="3200" b="0" i="1" smtClean="0">
                            <a:solidFill>
                              <a:srgbClr val="C00000"/>
                            </a:solidFill>
                            <a:latin typeface="Cambria Math" panose="02040503050406030204" pitchFamily="18" charset="0"/>
                          </a:rPr>
                          <m:t>𝑥</m:t>
                        </m:r>
                        <m:r>
                          <a:rPr lang="en-US" sz="3200" b="0" i="0"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𝑥</m:t>
                        </m:r>
                        <m:r>
                          <a:rPr lang="en-US" sz="3200" b="0" i="0" smtClean="0">
                            <a:solidFill>
                              <a:srgbClr val="C00000"/>
                            </a:solidFill>
                            <a:latin typeface="Cambria Math" panose="02040503050406030204" pitchFamily="18" charset="0"/>
                          </a:rPr>
                          <m:t>′</m:t>
                        </m:r>
                      </m:lim>
                    </m:limLow>
                    <m:sSub>
                      <m:sSubPr>
                        <m:ctrlPr>
                          <a:rPr lang="en-US" sz="3200" b="0" i="1" smtClean="0">
                            <a:solidFill>
                              <a:srgbClr val="C00000"/>
                            </a:solidFill>
                            <a:latin typeface="Cambria Math" panose="02040503050406030204" pitchFamily="18" charset="0"/>
                          </a:rPr>
                        </m:ctrlPr>
                      </m:sSubPr>
                      <m:e>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𝑓</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𝑥</m:t>
                                </m:r>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𝑓</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e>
                            </m:d>
                          </m:e>
                        </m:d>
                      </m:e>
                      <m:sub>
                        <m:r>
                          <a:rPr lang="en-US" sz="3200" b="0" i="1" smtClean="0">
                            <a:solidFill>
                              <a:srgbClr val="C00000"/>
                            </a:solidFill>
                            <a:latin typeface="Cambria Math" panose="02040503050406030204" pitchFamily="18" charset="0"/>
                          </a:rPr>
                          <m:t>1</m:t>
                        </m:r>
                      </m:sub>
                    </m:sSub>
                  </m:oMath>
                </a14:m>
                <a:endParaRPr lang="en-US" sz="3200" dirty="0"/>
              </a:p>
              <a:p>
                <a:pPr>
                  <a:buClr>
                    <a:schemeClr val="tx1"/>
                  </a:buClr>
                </a:pPr>
                <a:endParaRPr lang="en-US" sz="3200" dirty="0"/>
              </a:p>
              <a:p>
                <a:pPr>
                  <a:buClr>
                    <a:schemeClr val="tx1"/>
                  </a:buClr>
                </a:pPr>
                <a:r>
                  <a:rPr lang="en-US" sz="3200" dirty="0"/>
                  <a:t>Suppose a study is conducted that measures the height of individuals, ranging from 1 to 300 centimeters</a:t>
                </a:r>
              </a:p>
              <a:p>
                <a:pPr>
                  <a:buClr>
                    <a:schemeClr val="tx1"/>
                  </a:buClr>
                </a:pPr>
                <a:endParaRPr lang="en-US" sz="3200" dirty="0"/>
              </a:p>
              <a:p>
                <a:pPr>
                  <a:buClr>
                    <a:schemeClr val="tx1"/>
                  </a:buClr>
                </a:pPr>
                <a:r>
                  <a:rPr lang="en-US" sz="3200" dirty="0"/>
                  <a:t>What is the sensitivity of the maximum height query?</a:t>
                </a:r>
              </a:p>
              <a:p>
                <a:pPr>
                  <a:buClr>
                    <a:schemeClr val="tx1"/>
                  </a:buClr>
                </a:pPr>
                <a:r>
                  <a:rPr lang="en-US" sz="3200" dirty="0"/>
                  <a:t>What is the sensitivity of the average height query?</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4342094"/>
              </a:xfrm>
              <a:blipFill>
                <a:blip r:embed="rId3"/>
                <a:stretch>
                  <a:fillRect l="-1369" t="-2805"/>
                </a:stretch>
              </a:blipFill>
            </p:spPr>
            <p:txBody>
              <a:bodyPr/>
              <a:lstStyle/>
              <a:p>
                <a:r>
                  <a:rPr lang="en-US">
                    <a:noFill/>
                  </a:rPr>
                  <a:t> </a:t>
                </a:r>
              </a:p>
            </p:txBody>
          </p:sp>
        </mc:Fallback>
      </mc:AlternateContent>
    </p:spTree>
    <p:extLst>
      <p:ext uri="{BB962C8B-B14F-4D97-AF65-F5344CB8AC3E}">
        <p14:creationId xmlns:p14="http://schemas.microsoft.com/office/powerpoint/2010/main" val="3101636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#1: Streaming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7C0A9B5-50C8-4BD1-80DA-70EEE4824FAD}"/>
              </a:ext>
            </a:extLst>
          </p:cNvPr>
          <p:cNvSpPr txBox="1"/>
          <p:nvPr/>
        </p:nvSpPr>
        <p:spPr>
          <a:xfrm>
            <a:off x="6024880" y="5469077"/>
            <a:ext cx="3070071"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1 0 1 1 1 0 0 1</a:t>
            </a:r>
          </a:p>
        </p:txBody>
      </p:sp>
    </p:spTree>
    <p:extLst>
      <p:ext uri="{BB962C8B-B14F-4D97-AF65-F5344CB8AC3E}">
        <p14:creationId xmlns:p14="http://schemas.microsoft.com/office/powerpoint/2010/main" val="11538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Laplace Mechanism</a:t>
            </a:r>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6790765" cy="4342094"/>
              </a:xfrm>
            </p:spPr>
            <p:txBody>
              <a:bodyPr>
                <a:noAutofit/>
              </a:bodyPr>
              <a:lstStyle/>
              <a:p>
                <a:pPr>
                  <a:buClr>
                    <a:schemeClr val="tx1"/>
                  </a:buClr>
                </a:pPr>
                <a:r>
                  <a:rPr lang="en-US" sz="3200" dirty="0">
                    <a:solidFill>
                      <a:srgbClr val="00B050"/>
                    </a:solidFill>
                  </a:rPr>
                  <a:t>Goal</a:t>
                </a:r>
                <a:r>
                  <a:rPr lang="en-US" sz="3200" dirty="0"/>
                  <a:t>: Algorithm computes </a:t>
                </a:r>
                <a14:m>
                  <m:oMath xmlns:m="http://schemas.openxmlformats.org/officeDocument/2006/math">
                    <m:r>
                      <a:rPr lang="en-US" sz="3200" b="0" i="1" smtClean="0">
                        <a:solidFill>
                          <a:srgbClr val="C00000"/>
                        </a:solidFill>
                        <a:latin typeface="Cambria Math" panose="02040503050406030204" pitchFamily="18" charset="0"/>
                      </a:rPr>
                      <m:t>𝑓</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𝑥</m:t>
                        </m:r>
                      </m:e>
                    </m:d>
                  </m:oMath>
                </a14:m>
                <a:r>
                  <a:rPr lang="en-US" sz="3200" dirty="0"/>
                  <a:t> and releases </a:t>
                </a:r>
                <a14:m>
                  <m:oMath xmlns:m="http://schemas.openxmlformats.org/officeDocument/2006/math">
                    <m:r>
                      <a:rPr lang="en-US" sz="3200" b="0" i="1" smtClean="0">
                        <a:solidFill>
                          <a:srgbClr val="C00000"/>
                        </a:solidFill>
                        <a:latin typeface="Cambria Math" panose="02040503050406030204" pitchFamily="18" charset="0"/>
                      </a:rPr>
                      <m:t>𝑓</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𝑥</m:t>
                        </m:r>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𝑍</m:t>
                    </m:r>
                  </m:oMath>
                </a14:m>
                <a:r>
                  <a:rPr lang="en-US" sz="3200" dirty="0"/>
                  <a:t>, where </a:t>
                </a:r>
                <a14:m>
                  <m:oMath xmlns:m="http://schemas.openxmlformats.org/officeDocument/2006/math">
                    <m:r>
                      <a:rPr lang="en-US" sz="3200" b="0" i="1" smtClean="0">
                        <a:solidFill>
                          <a:srgbClr val="C00000"/>
                        </a:solidFill>
                        <a:latin typeface="Cambria Math" panose="02040503050406030204" pitchFamily="18" charset="0"/>
                      </a:rPr>
                      <m:t>𝑍</m:t>
                    </m:r>
                    <m:r>
                      <a:rPr lang="en-US" sz="3200" b="0" i="1" smtClean="0">
                        <a:solidFill>
                          <a:srgbClr val="C00000"/>
                        </a:solidFill>
                        <a:latin typeface="Cambria Math" panose="02040503050406030204" pitchFamily="18" charset="0"/>
                      </a:rPr>
                      <m:t>∼</m:t>
                    </m:r>
                    <m:r>
                      <m:rPr>
                        <m:sty m:val="p"/>
                      </m:rPr>
                      <a:rPr lang="en-US" sz="3200" b="0" i="0" smtClean="0">
                        <a:solidFill>
                          <a:srgbClr val="C00000"/>
                        </a:solidFill>
                        <a:latin typeface="Cambria Math" panose="02040503050406030204" pitchFamily="18" charset="0"/>
                      </a:rPr>
                      <m:t>Lap</m:t>
                    </m:r>
                    <m:d>
                      <m:dPr>
                        <m:ctrlPr>
                          <a:rPr lang="en-US" sz="3200" b="0" i="1" smtClean="0">
                            <a:solidFill>
                              <a:srgbClr val="C00000"/>
                            </a:solidFill>
                            <a:latin typeface="Cambria Math" panose="02040503050406030204" pitchFamily="18" charset="0"/>
                          </a:rPr>
                        </m:ctrlPr>
                      </m:dPr>
                      <m:e>
                        <m:f>
                          <m:fPr>
                            <m:ctrlPr>
                              <a:rPr lang="en-US" sz="3200" b="0" i="1" smtClean="0">
                                <a:solidFill>
                                  <a:srgbClr val="C00000"/>
                                </a:solidFill>
                                <a:latin typeface="Cambria Math" panose="02040503050406030204" pitchFamily="18" charset="0"/>
                              </a:rPr>
                            </m:ctrlPr>
                          </m:fPr>
                          <m:num>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𝜎</m:t>
                                </m:r>
                              </m:e>
                              <m:sub>
                                <m:r>
                                  <a:rPr lang="en-US" sz="3200" b="0" i="1" smtClean="0">
                                    <a:solidFill>
                                      <a:srgbClr val="C00000"/>
                                    </a:solidFill>
                                    <a:latin typeface="Cambria Math" panose="02040503050406030204" pitchFamily="18" charset="0"/>
                                  </a:rPr>
                                  <m:t>𝑓</m:t>
                                </m:r>
                              </m:sub>
                            </m:sSub>
                          </m:num>
                          <m:den>
                            <m:r>
                              <a:rPr lang="en-US" sz="3200" b="0" i="1" smtClean="0">
                                <a:solidFill>
                                  <a:srgbClr val="C00000"/>
                                </a:solidFill>
                                <a:latin typeface="Cambria Math" panose="02040503050406030204" pitchFamily="18" charset="0"/>
                              </a:rPr>
                              <m:t>𝜀</m:t>
                            </m:r>
                          </m:den>
                        </m:f>
                      </m:e>
                    </m:d>
                  </m:oMath>
                </a14:m>
                <a:endParaRPr lang="en-US" sz="3200" dirty="0"/>
              </a:p>
              <a:p>
                <a:pPr>
                  <a:buClr>
                    <a:schemeClr val="tx1"/>
                  </a:buClr>
                </a:pPr>
                <a:endParaRPr lang="en-US" sz="3200" dirty="0"/>
              </a:p>
              <a:p>
                <a:pPr>
                  <a:buClr>
                    <a:schemeClr val="tx1"/>
                  </a:buClr>
                </a:pPr>
                <a:r>
                  <a:rPr lang="en-US" sz="3200" dirty="0">
                    <a:solidFill>
                      <a:srgbClr val="00B050"/>
                    </a:solidFill>
                  </a:rPr>
                  <a:t>Laplacian distribution</a:t>
                </a:r>
                <a:r>
                  <a:rPr lang="en-US" sz="3200" dirty="0"/>
                  <a:t>: Probability density function for </a:t>
                </a:r>
                <a14:m>
                  <m:oMath xmlns:m="http://schemas.openxmlformats.org/officeDocument/2006/math">
                    <m:r>
                      <m:rPr>
                        <m:sty m:val="p"/>
                      </m:rPr>
                      <a:rPr lang="en-US" sz="3200" b="0" i="0" smtClean="0">
                        <a:solidFill>
                          <a:srgbClr val="C00000"/>
                        </a:solidFill>
                        <a:latin typeface="Cambria Math" panose="02040503050406030204" pitchFamily="18" charset="0"/>
                      </a:rPr>
                      <m:t>Lap</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𝑏</m:t>
                        </m:r>
                      </m:e>
                    </m:d>
                  </m:oMath>
                </a14:m>
                <a:r>
                  <a:rPr lang="en-US" sz="3200" dirty="0"/>
                  <a:t> is 	</a:t>
                </a:r>
                <a14:m>
                  <m:oMath xmlns:m="http://schemas.openxmlformats.org/officeDocument/2006/math">
                    <m:r>
                      <a:rPr lang="en-US" sz="3200" b="0" i="1" smtClean="0">
                        <a:solidFill>
                          <a:srgbClr val="C00000"/>
                        </a:solidFill>
                        <a:latin typeface="Cambria Math" panose="02040503050406030204" pitchFamily="18" charset="0"/>
                      </a:rPr>
                      <m:t>𝑝</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𝑥</m:t>
                        </m:r>
                      </m:e>
                    </m:d>
                    <m:r>
                      <a:rPr lang="en-US" sz="3200" b="0" i="1" smtClean="0">
                        <a:solidFill>
                          <a:srgbClr val="C00000"/>
                        </a:solidFill>
                        <a:latin typeface="Cambria Math" panose="02040503050406030204" pitchFamily="18" charset="0"/>
                      </a:rPr>
                      <m:t>=</m:t>
                    </m:r>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2</m:t>
                        </m:r>
                        <m:r>
                          <a:rPr lang="en-US" sz="3200" b="0" i="1" smtClean="0">
                            <a:solidFill>
                              <a:srgbClr val="C00000"/>
                            </a:solidFill>
                            <a:latin typeface="Cambria Math" panose="02040503050406030204" pitchFamily="18" charset="0"/>
                          </a:rPr>
                          <m:t>𝑏</m:t>
                        </m:r>
                      </m:den>
                    </m:f>
                    <m:r>
                      <m:rPr>
                        <m:sty m:val="p"/>
                      </m:rPr>
                      <a:rPr lang="en-US" sz="3200" b="0" i="0" smtClean="0">
                        <a:solidFill>
                          <a:srgbClr val="C00000"/>
                        </a:solidFill>
                        <a:latin typeface="Cambria Math" panose="02040503050406030204" pitchFamily="18" charset="0"/>
                      </a:rPr>
                      <m:t>exp</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m:t>
                        </m:r>
                        <m:f>
                          <m:fPr>
                            <m:ctrlPr>
                              <a:rPr lang="en-US" sz="3200" b="0" i="1" smtClean="0">
                                <a:solidFill>
                                  <a:srgbClr val="C00000"/>
                                </a:solidFill>
                                <a:latin typeface="Cambria Math" panose="02040503050406030204" pitchFamily="18" charset="0"/>
                              </a:rPr>
                            </m:ctrlPr>
                          </m:fPr>
                          <m:num>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𝑥</m:t>
                                </m:r>
                              </m:e>
                            </m:d>
                          </m:num>
                          <m:den>
                            <m:r>
                              <a:rPr lang="en-US" sz="3200" b="0" i="1" smtClean="0">
                                <a:solidFill>
                                  <a:srgbClr val="C00000"/>
                                </a:solidFill>
                                <a:latin typeface="Cambria Math" panose="02040503050406030204" pitchFamily="18" charset="0"/>
                              </a:rPr>
                              <m:t>𝑏</m:t>
                            </m:r>
                          </m:den>
                        </m:f>
                      </m:e>
                    </m:d>
                    <m:r>
                      <a:rPr lang="en-US" sz="3200" b="0" i="0" smtClean="0">
                        <a:solidFill>
                          <a:srgbClr val="C00000"/>
                        </a:solidFill>
                        <a:latin typeface="Cambria Math" panose="02040503050406030204" pitchFamily="18" charset="0"/>
                      </a:rPr>
                      <m:t>=</m:t>
                    </m:r>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2</m:t>
                        </m:r>
                        <m:r>
                          <a:rPr lang="en-US" sz="3200" b="0" i="1" smtClean="0">
                            <a:solidFill>
                              <a:srgbClr val="C00000"/>
                            </a:solidFill>
                            <a:latin typeface="Cambria Math" panose="02040503050406030204" pitchFamily="18" charset="0"/>
                          </a:rPr>
                          <m:t>𝑏</m:t>
                        </m:r>
                      </m:den>
                    </m:f>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𝑒</m:t>
                        </m:r>
                      </m:e>
                      <m:sup>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m:t>
                            </m:r>
                            <m:f>
                              <m:fPr>
                                <m:ctrlPr>
                                  <a:rPr lang="en-US" sz="3200" b="0" i="1" smtClean="0">
                                    <a:solidFill>
                                      <a:srgbClr val="C00000"/>
                                    </a:solidFill>
                                    <a:latin typeface="Cambria Math" panose="02040503050406030204" pitchFamily="18" charset="0"/>
                                  </a:rPr>
                                </m:ctrlPr>
                              </m:fPr>
                              <m:num>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𝑥</m:t>
                                    </m:r>
                                  </m:e>
                                </m:d>
                              </m:num>
                              <m:den>
                                <m:r>
                                  <a:rPr lang="en-US" sz="3200" b="0" i="1" smtClean="0">
                                    <a:solidFill>
                                      <a:srgbClr val="C00000"/>
                                    </a:solidFill>
                                    <a:latin typeface="Cambria Math" panose="02040503050406030204" pitchFamily="18" charset="0"/>
                                  </a:rPr>
                                  <m:t>𝑏</m:t>
                                </m:r>
                              </m:den>
                            </m:f>
                          </m:e>
                        </m:d>
                      </m:sup>
                    </m:sSup>
                  </m:oMath>
                </a14:m>
                <a:endParaRPr lang="en-US" sz="32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6790765" cy="4342094"/>
              </a:xfrm>
              <a:blipFill>
                <a:blip r:embed="rId3"/>
                <a:stretch>
                  <a:fillRect l="-2066" t="-280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CC55C3D6-EDCC-71F0-6EBD-C424A21343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8817" y="2253596"/>
            <a:ext cx="4648200" cy="3486150"/>
          </a:xfrm>
          <a:prstGeom prst="rect">
            <a:avLst/>
          </a:prstGeom>
        </p:spPr>
      </p:pic>
    </p:spTree>
    <p:extLst>
      <p:ext uri="{BB962C8B-B14F-4D97-AF65-F5344CB8AC3E}">
        <p14:creationId xmlns:p14="http://schemas.microsoft.com/office/powerpoint/2010/main" val="1826214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Composition Theorems</a:t>
            </a:r>
          </a:p>
        </p:txBody>
      </p:sp>
      <mc:AlternateContent xmlns:mc="http://schemas.openxmlformats.org/markup-compatibility/2006">
        <mc:Choice xmlns:a14="http://schemas.microsoft.com/office/drawing/2010/main"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4261411"/>
              </a:xfrm>
            </p:spPr>
            <p:txBody>
              <a:bodyPr>
                <a:noAutofit/>
              </a:bodyPr>
              <a:lstStyle/>
              <a:p>
                <a:pPr>
                  <a:buClr>
                    <a:schemeClr val="tx1"/>
                  </a:buClr>
                </a:pPr>
                <a:r>
                  <a:rPr lang="en-US" sz="3200" dirty="0">
                    <a:solidFill>
                      <a:srgbClr val="00B050"/>
                    </a:solidFill>
                  </a:rPr>
                  <a:t>Basic composition</a:t>
                </a:r>
                <a:r>
                  <a:rPr lang="en-US" sz="3200" dirty="0"/>
                  <a:t>: Suppose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ℳ</m:t>
                        </m:r>
                      </m:e>
                      <m:sub>
                        <m:r>
                          <a:rPr lang="en-US" sz="3200" b="0" i="1" smtClean="0">
                            <a:solidFill>
                              <a:srgbClr val="C00000"/>
                            </a:solidFill>
                            <a:latin typeface="Cambria Math" panose="02040503050406030204" pitchFamily="18" charset="0"/>
                          </a:rPr>
                          <m:t>𝑖</m:t>
                        </m:r>
                      </m:sub>
                    </m:sSub>
                  </m:oMath>
                </a14:m>
                <a:r>
                  <a:rPr lang="en-US" sz="3200" dirty="0"/>
                  <a:t> is an </a:t>
                </a:r>
                <a14:m>
                  <m:oMath xmlns:m="http://schemas.openxmlformats.org/officeDocument/2006/math">
                    <m:d>
                      <m:dPr>
                        <m:ctrlPr>
                          <a:rPr lang="en-US" sz="3200" b="0" i="0"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𝜀</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𝛿</m:t>
                            </m:r>
                          </m:e>
                          <m:sub>
                            <m:r>
                              <a:rPr lang="en-US" sz="3200" b="0" i="1" smtClean="0">
                                <a:solidFill>
                                  <a:srgbClr val="C00000"/>
                                </a:solidFill>
                                <a:latin typeface="Cambria Math" panose="02040503050406030204" pitchFamily="18" charset="0"/>
                              </a:rPr>
                              <m:t>𝑖</m:t>
                            </m:r>
                          </m:sub>
                        </m:sSub>
                      </m:e>
                    </m:d>
                  </m:oMath>
                </a14:m>
                <a:r>
                  <a:rPr lang="en-US" sz="3200" dirty="0"/>
                  <a:t>-differentially private algorithm for </a:t>
                </a:r>
                <a14:m>
                  <m:oMath xmlns:m="http://schemas.openxmlformats.org/officeDocument/2006/math">
                    <m: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m:t>
                    </m:r>
                  </m:oMath>
                </a14:m>
                <a:r>
                  <a:rPr lang="en-US" sz="3200" dirty="0"/>
                  <a:t>. Then </a:t>
                </a:r>
                <a14:m>
                  <m:oMath xmlns:m="http://schemas.openxmlformats.org/officeDocument/2006/math">
                    <m:r>
                      <a:rPr lang="en-US" sz="3200" b="0" i="1" smtClean="0">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ℳ</m:t>
                        </m:r>
                      </m:e>
                      <m:sub>
                        <m:r>
                          <a:rPr lang="en-US" sz="3200" b="0" i="1" smtClean="0">
                            <a:solidFill>
                              <a:srgbClr val="C00000"/>
                            </a:solidFill>
                            <a:latin typeface="Cambria Math" panose="02040503050406030204" pitchFamily="18" charset="0"/>
                          </a:rPr>
                          <m:t>1</m:t>
                        </m:r>
                      </m:sub>
                    </m:sSub>
                    <m:r>
                      <a:rPr lang="en-US" sz="3200" b="0" i="0"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ℳ</m:t>
                        </m:r>
                      </m:e>
                      <m:sub>
                        <m:r>
                          <a:rPr lang="en-US" sz="3200" b="0" i="1" smtClean="0">
                            <a:solidFill>
                              <a:srgbClr val="C00000"/>
                            </a:solidFill>
                            <a:latin typeface="Cambria Math" panose="02040503050406030204" pitchFamily="18" charset="0"/>
                          </a:rPr>
                          <m:t>𝑘</m:t>
                        </m:r>
                      </m:sub>
                    </m:sSub>
                    <m:r>
                      <a:rPr lang="en-US" sz="3200" b="0" i="0" smtClean="0">
                        <a:solidFill>
                          <a:srgbClr val="C00000"/>
                        </a:solidFill>
                        <a:latin typeface="Cambria Math" panose="02040503050406030204" pitchFamily="18" charset="0"/>
                      </a:rPr>
                      <m:t>)</m:t>
                    </m:r>
                  </m:oMath>
                </a14:m>
                <a:r>
                  <a:rPr lang="en-US" sz="3200" dirty="0"/>
                  <a:t> is </a:t>
                </a:r>
                <a14:m>
                  <m:oMath xmlns:m="http://schemas.openxmlformats.org/officeDocument/2006/math">
                    <m:d>
                      <m:dPr>
                        <m:ctrlPr>
                          <a:rPr lang="en-US" sz="3200" i="1">
                            <a:solidFill>
                              <a:srgbClr val="C00000"/>
                            </a:solidFill>
                            <a:latin typeface="Cambria Math" panose="02040503050406030204" pitchFamily="18" charset="0"/>
                          </a:rPr>
                        </m:ctrlPr>
                      </m:d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𝜀</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𝜀</m:t>
                            </m:r>
                          </m:e>
                          <m:sub>
                            <m:r>
                              <a:rPr lang="en-US" sz="3200" b="0" i="1" smtClean="0">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𝛿</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𝛿</m:t>
                            </m:r>
                          </m:e>
                          <m:sub>
                            <m:r>
                              <a:rPr lang="en-US" sz="3200" b="0" i="1" smtClean="0">
                                <a:solidFill>
                                  <a:srgbClr val="C00000"/>
                                </a:solidFill>
                                <a:latin typeface="Cambria Math" panose="02040503050406030204" pitchFamily="18" charset="0"/>
                              </a:rPr>
                              <m:t>𝑘</m:t>
                            </m:r>
                          </m:sub>
                        </m:sSub>
                      </m:e>
                    </m:d>
                  </m:oMath>
                </a14:m>
                <a:r>
                  <a:rPr lang="en-US" sz="3200" dirty="0"/>
                  <a:t>-differentially private</a:t>
                </a:r>
              </a:p>
              <a:p>
                <a:pPr marL="0" indent="0">
                  <a:buClr>
                    <a:schemeClr val="tx1"/>
                  </a:buClr>
                  <a:buNone/>
                </a:pPr>
                <a:endParaRPr lang="en-US" sz="3200" dirty="0"/>
              </a:p>
              <a:p>
                <a:pPr>
                  <a:buClr>
                    <a:schemeClr val="tx1"/>
                  </a:buClr>
                </a:pPr>
                <a:r>
                  <a:rPr lang="en-US" sz="3200" dirty="0">
                    <a:solidFill>
                      <a:srgbClr val="00B050"/>
                    </a:solidFill>
                  </a:rPr>
                  <a:t>Advanced composition</a:t>
                </a:r>
                <a:r>
                  <a:rPr lang="en-US" sz="3200" dirty="0"/>
                  <a:t>: Suppose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ℳ</m:t>
                        </m:r>
                      </m:e>
                      <m:sub>
                        <m:r>
                          <a:rPr lang="en-US" sz="3200" b="0" i="1" smtClean="0">
                            <a:solidFill>
                              <a:srgbClr val="C00000"/>
                            </a:solidFill>
                            <a:latin typeface="Cambria Math" panose="02040503050406030204" pitchFamily="18" charset="0"/>
                          </a:rPr>
                          <m:t>𝑖</m:t>
                        </m:r>
                      </m:sub>
                    </m:sSub>
                  </m:oMath>
                </a14:m>
                <a:r>
                  <a:rPr lang="en-US" sz="3200" dirty="0"/>
                  <a:t> is an </a:t>
                </a:r>
                <a14:m>
                  <m:oMath xmlns:m="http://schemas.openxmlformats.org/officeDocument/2006/math">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𝜀</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𝛿</m:t>
                            </m:r>
                          </m:e>
                          <m:sub>
                            <m:r>
                              <a:rPr lang="en-US" sz="3200" b="0" i="1" smtClean="0">
                                <a:solidFill>
                                  <a:srgbClr val="C00000"/>
                                </a:solidFill>
                                <a:latin typeface="Cambria Math" panose="02040503050406030204" pitchFamily="18" charset="0"/>
                              </a:rPr>
                              <m:t>𝑖</m:t>
                            </m:r>
                          </m:sub>
                        </m:sSub>
                      </m:e>
                    </m:d>
                  </m:oMath>
                </a14:m>
                <a:r>
                  <a:rPr lang="en-US" sz="3200" dirty="0"/>
                  <a:t>-differentially private algorithm for </a:t>
                </a:r>
                <a14:m>
                  <m:oMath xmlns:m="http://schemas.openxmlformats.org/officeDocument/2006/math">
                    <m: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m:t>
                    </m:r>
                  </m:oMath>
                </a14:m>
                <a:r>
                  <a:rPr lang="en-US" sz="3200" dirty="0"/>
                  <a:t>. Then </a:t>
                </a:r>
                <a14:m>
                  <m:oMath xmlns:m="http://schemas.openxmlformats.org/officeDocument/2006/math">
                    <m:r>
                      <a:rPr lang="en-US" sz="3200" b="0" i="1" smtClean="0">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ℳ</m:t>
                        </m:r>
                      </m:e>
                      <m:sub>
                        <m:r>
                          <a:rPr lang="en-US" sz="3200" b="0" i="1" smtClean="0">
                            <a:solidFill>
                              <a:srgbClr val="C00000"/>
                            </a:solidFill>
                            <a:latin typeface="Cambria Math" panose="02040503050406030204" pitchFamily="18" charset="0"/>
                          </a:rPr>
                          <m:t>1</m:t>
                        </m:r>
                      </m:sub>
                    </m:sSub>
                    <m:r>
                      <a:rPr lang="en-US" sz="3200" b="0" i="0"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ℳ</m:t>
                        </m:r>
                      </m:e>
                      <m:sub>
                        <m:r>
                          <a:rPr lang="en-US" sz="3200" b="0" i="1" smtClean="0">
                            <a:solidFill>
                              <a:srgbClr val="C00000"/>
                            </a:solidFill>
                            <a:latin typeface="Cambria Math" panose="02040503050406030204" pitchFamily="18" charset="0"/>
                          </a:rPr>
                          <m:t>𝑘</m:t>
                        </m:r>
                      </m:sub>
                    </m:sSub>
                    <m:r>
                      <a:rPr lang="en-US" sz="3200" b="0" i="0" smtClean="0">
                        <a:solidFill>
                          <a:srgbClr val="C00000"/>
                        </a:solidFill>
                        <a:latin typeface="Cambria Math" panose="02040503050406030204" pitchFamily="18" charset="0"/>
                      </a:rPr>
                      <m:t>)</m:t>
                    </m:r>
                  </m:oMath>
                </a14:m>
                <a:r>
                  <a:rPr lang="en-US" sz="3200" dirty="0"/>
                  <a:t> is </a:t>
                </a:r>
                <a14:m>
                  <m:oMath xmlns:m="http://schemas.openxmlformats.org/officeDocument/2006/math">
                    <m:d>
                      <m:dPr>
                        <m:ctrlPr>
                          <a:rPr lang="en-US" sz="3200" i="1">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𝛿</m:t>
                        </m:r>
                        <m:r>
                          <a:rPr lang="en-US" sz="3200" b="0" i="1" smtClean="0">
                            <a:solidFill>
                              <a:srgbClr val="C00000"/>
                            </a:solidFill>
                            <a:latin typeface="Cambria Math" panose="02040503050406030204" pitchFamily="18" charset="0"/>
                          </a:rPr>
                          <m:t>+</m:t>
                        </m:r>
                        <m:r>
                          <a:rPr lang="en-US" sz="3200" i="1" smtClean="0">
                            <a:solidFill>
                              <a:srgbClr val="C00000"/>
                            </a:solidFill>
                            <a:latin typeface="Cambria Math" panose="02040503050406030204" pitchFamily="18" charset="0"/>
                          </a:rPr>
                          <m:t>𝛿</m:t>
                        </m:r>
                        <m:r>
                          <a:rPr lang="en-US" sz="3200" b="0" i="1" smtClean="0">
                            <a:solidFill>
                              <a:srgbClr val="C00000"/>
                            </a:solidFill>
                            <a:latin typeface="Cambria Math" panose="02040503050406030204" pitchFamily="18" charset="0"/>
                          </a:rPr>
                          <m:t>′</m:t>
                        </m:r>
                      </m:e>
                    </m:d>
                  </m:oMath>
                </a14:m>
                <a:r>
                  <a:rPr lang="en-US" sz="3200" dirty="0"/>
                  <a:t>-differentially private, for </a:t>
                </a:r>
              </a:p>
            </p:txBody>
          </p:sp>
        </mc:Choice>
        <mc:Fallback>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4261411"/>
              </a:xfrm>
              <a:blipFill>
                <a:blip r:embed="rId3"/>
                <a:stretch>
                  <a:fillRect l="-1369" t="-28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63486E4-BC41-27AE-DE03-608F2CDC1892}"/>
                  </a:ext>
                </a:extLst>
              </p:cNvPr>
              <p:cNvSpPr txBox="1"/>
              <p:nvPr/>
            </p:nvSpPr>
            <p:spPr>
              <a:xfrm>
                <a:off x="2911577" y="5470037"/>
                <a:ext cx="6096000" cy="6887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m:t>
                          </m:r>
                        </m:sup>
                      </m:sSup>
                      <m:r>
                        <a:rPr lang="en-US" sz="3200" b="0" i="1" smtClean="0">
                          <a:solidFill>
                            <a:srgbClr val="C00000"/>
                          </a:solidFill>
                          <a:latin typeface="Cambria Math" panose="02040503050406030204" pitchFamily="18" charset="0"/>
                        </a:rPr>
                        <m:t>=</m:t>
                      </m:r>
                      <m:rad>
                        <m:radPr>
                          <m:degHide m:val="on"/>
                          <m:ctrlPr>
                            <a:rPr lang="en-US" sz="3200" b="0" i="1" smtClean="0">
                              <a:solidFill>
                                <a:srgbClr val="C00000"/>
                              </a:solidFill>
                              <a:latin typeface="Cambria Math" panose="02040503050406030204" pitchFamily="18" charset="0"/>
                            </a:rPr>
                          </m:ctrlPr>
                        </m:radPr>
                        <m:deg/>
                        <m:e>
                          <m:r>
                            <a:rPr lang="en-US" sz="3200" b="0" i="1" smtClean="0">
                              <a:solidFill>
                                <a:srgbClr val="C00000"/>
                              </a:solidFill>
                              <a:latin typeface="Cambria Math" panose="02040503050406030204" pitchFamily="18" charset="0"/>
                            </a:rPr>
                            <m:t>2</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 </m:t>
                          </m:r>
                          <m:r>
                            <m:rPr>
                              <m:sty m:val="p"/>
                            </m:rPr>
                            <a:rPr lang="en-US" sz="3200" b="0" i="0" smtClean="0">
                              <a:solidFill>
                                <a:srgbClr val="C00000"/>
                              </a:solidFill>
                              <a:latin typeface="Cambria Math" panose="02040503050406030204" pitchFamily="18" charset="0"/>
                            </a:rPr>
                            <m:t>ln</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𝛿</m:t>
                              </m:r>
                              <m:r>
                                <a:rPr lang="en-US" sz="3200" b="0" i="1" smtClean="0">
                                  <a:solidFill>
                                    <a:srgbClr val="C00000"/>
                                  </a:solidFill>
                                  <a:latin typeface="Cambria Math" panose="02040503050406030204" pitchFamily="18" charset="0"/>
                                </a:rPr>
                                <m:t>′</m:t>
                              </m:r>
                            </m:e>
                          </m:d>
                        </m:e>
                      </m:rad>
                      <m:r>
                        <a:rPr lang="en-US" sz="3200" b="0" i="1" smtClean="0">
                          <a:solidFill>
                            <a:srgbClr val="C00000"/>
                          </a:solidFill>
                          <a:latin typeface="Cambria Math" panose="02040503050406030204" pitchFamily="18" charset="0"/>
                        </a:rPr>
                        <m:t>𝜀</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𝜀</m:t>
                      </m:r>
                      <m:d>
                        <m:dPr>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𝑒</m:t>
                              </m:r>
                            </m:e>
                            <m:sup>
                              <m:r>
                                <a:rPr lang="en-US" sz="3200" b="0" i="1" smtClean="0">
                                  <a:solidFill>
                                    <a:srgbClr val="C00000"/>
                                  </a:solidFill>
                                  <a:latin typeface="Cambria Math" panose="02040503050406030204" pitchFamily="18" charset="0"/>
                                </a:rPr>
                                <m:t>𝜀</m:t>
                              </m:r>
                            </m:sup>
                          </m:sSup>
                          <m:r>
                            <a:rPr lang="en-US" sz="3200" b="0" i="1" smtClean="0">
                              <a:solidFill>
                                <a:srgbClr val="C00000"/>
                              </a:solidFill>
                              <a:latin typeface="Cambria Math" panose="02040503050406030204" pitchFamily="18" charset="0"/>
                            </a:rPr>
                            <m:t>−1</m:t>
                          </m:r>
                        </m:e>
                      </m:d>
                    </m:oMath>
                  </m:oMathPara>
                </a14:m>
                <a:endParaRPr lang="en-US" sz="3200" dirty="0"/>
              </a:p>
            </p:txBody>
          </p:sp>
        </mc:Choice>
        <mc:Fallback>
          <p:sp>
            <p:nvSpPr>
              <p:cNvPr id="8" name="TextBox 7">
                <a:extLst>
                  <a:ext uri="{FF2B5EF4-FFF2-40B4-BE49-F238E27FC236}">
                    <a16:creationId xmlns:a16="http://schemas.microsoft.com/office/drawing/2014/main" id="{763486E4-BC41-27AE-DE03-608F2CDC1892}"/>
                  </a:ext>
                </a:extLst>
              </p:cNvPr>
              <p:cNvSpPr txBox="1">
                <a:spLocks noRot="1" noChangeAspect="1" noMove="1" noResize="1" noEditPoints="1" noAdjustHandles="1" noChangeArrowheads="1" noChangeShapeType="1" noTextEdit="1"/>
              </p:cNvSpPr>
              <p:nvPr/>
            </p:nvSpPr>
            <p:spPr>
              <a:xfrm>
                <a:off x="2911577" y="5470037"/>
                <a:ext cx="6096000" cy="68871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49546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Heavy-Hitters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600D81D-0252-476F-8A28-E78DFD4FAB04}"/>
                  </a:ext>
                </a:extLst>
              </p:cNvPr>
              <p:cNvSpPr txBox="1"/>
              <p:nvPr/>
            </p:nvSpPr>
            <p:spPr>
              <a:xfrm>
                <a:off x="2154216" y="3429000"/>
                <a:ext cx="7262181"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1 1 2 1 2 1 1 2 3 </a:t>
                </a: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3" panose="05040102010807070707" pitchFamily="18" charset="2"/>
                  </a:rPr>
                  <a:t> </a:t>
                </a:r>
                <a14:m>
                  <m:oMath xmlns:m="http://schemas.openxmlformats.org/officeDocument/2006/math">
                    <m:d>
                      <m:dPr>
                        <m:begChr m:val="["/>
                        <m:endChr m:val="]"/>
                        <m:ctrlPr>
                          <a:rPr kumimoji="0" lang="en-US" sz="40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ctrlPr>
                      </m:dPr>
                      <m:e>
                        <m:r>
                          <a:rPr kumimoji="0" lang="en-US" sz="40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5, 3, 1, 0</m:t>
                        </m:r>
                      </m:e>
                    </m:d>
                    <m:r>
                      <a:rPr kumimoji="0" lang="en-US" sz="40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m:t>
                    </m:r>
                    <m:r>
                      <a:rPr kumimoji="0" lang="en-US" sz="40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𝑓</m:t>
                    </m:r>
                  </m:oMath>
                </a14:m>
                <a:endPar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 name="TextBox 4">
                <a:extLst>
                  <a:ext uri="{FF2B5EF4-FFF2-40B4-BE49-F238E27FC236}">
                    <a16:creationId xmlns:a16="http://schemas.microsoft.com/office/drawing/2014/main" id="{2600D81D-0252-476F-8A28-E78DFD4FAB04}"/>
                  </a:ext>
                </a:extLst>
              </p:cNvPr>
              <p:cNvSpPr txBox="1">
                <a:spLocks noRot="1" noChangeAspect="1" noMove="1" noResize="1" noEditPoints="1" noAdjustHandles="1" noChangeArrowheads="1" noChangeShapeType="1" noTextEdit="1"/>
              </p:cNvSpPr>
              <p:nvPr/>
            </p:nvSpPr>
            <p:spPr>
              <a:xfrm>
                <a:off x="2154216" y="3429000"/>
                <a:ext cx="7262181" cy="707886"/>
              </a:xfrm>
              <a:prstGeom prst="rect">
                <a:avLst/>
              </a:prstGeom>
              <a:blipFill>
                <a:blip r:embed="rId3"/>
                <a:stretch>
                  <a:fillRect l="-2936" t="-17241" b="-36207"/>
                </a:stretch>
              </a:blipFill>
            </p:spPr>
            <p:txBody>
              <a:bodyPr/>
              <a:lstStyle/>
              <a:p>
                <a:r>
                  <a:rPr lang="en-US">
                    <a:noFill/>
                  </a:rPr>
                  <a:t> </a:t>
                </a:r>
              </a:p>
            </p:txBody>
          </p:sp>
        </mc:Fallback>
      </mc:AlternateContent>
    </p:spTree>
    <p:extLst>
      <p:ext uri="{BB962C8B-B14F-4D97-AF65-F5344CB8AC3E}">
        <p14:creationId xmlns:p14="http://schemas.microsoft.com/office/powerpoint/2010/main" val="37572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Heavy-Hitters</a:t>
            </a:r>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a:xfrm>
                <a:off x="838200" y="1825625"/>
                <a:ext cx="10242755" cy="4859260"/>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be the norm of the frequency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 threshold </a:t>
                </a:r>
                <a14:m>
                  <m:oMath xmlns:m="http://schemas.openxmlformats.org/officeDocument/2006/math">
                    <m:r>
                      <a:rPr lang="en-US" b="0" i="1" smtClean="0">
                        <a:solidFill>
                          <a:srgbClr val="C00000"/>
                        </a:solidFill>
                        <a:latin typeface="Cambria Math" panose="02040503050406030204" pitchFamily="18" charset="0"/>
                      </a:rPr>
                      <m:t>𝜀</m:t>
                    </m:r>
                  </m:oMath>
                </a14:m>
                <a:r>
                  <a:rPr lang="en-US" dirty="0">
                    <a:solidFill>
                      <a:schemeClr val="tx1"/>
                    </a:solidFill>
                  </a:rPr>
                  <a:t>, output the elements </a:t>
                </a:r>
                <a14:m>
                  <m:oMath xmlns:m="http://schemas.openxmlformats.org/officeDocument/2006/math">
                    <m:r>
                      <a:rPr lang="en-US" i="1" smtClean="0">
                        <a:solidFill>
                          <a:srgbClr val="C00000"/>
                        </a:solidFill>
                        <a:latin typeface="Cambria Math" panose="02040503050406030204" pitchFamily="18" charset="0"/>
                      </a:rPr>
                      <m:t>𝑖</m:t>
                    </m:r>
                  </m:oMath>
                </a14:m>
                <a:r>
                  <a:rPr lang="en-US" dirty="0">
                    <a:solidFill>
                      <a:schemeClr val="tx1"/>
                    </a:solidFill>
                  </a:rPr>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&gt;</m:t>
                    </m:r>
                  </m:oMath>
                </a14:m>
                <a:r>
                  <a:rPr lang="en-US" dirty="0">
                    <a:solidFill>
                      <a:srgbClr val="C00000"/>
                    </a:solidFill>
                  </a:rPr>
                  <a:t> </a:t>
                </a:r>
                <a14:m>
                  <m:oMath xmlns:m="http://schemas.openxmlformats.org/officeDocument/2006/math">
                    <m:r>
                      <a:rPr lang="en-US" i="1" smtClean="0">
                        <a:solidFill>
                          <a:srgbClr val="C00000"/>
                        </a:solidFill>
                        <a:latin typeface="Cambria Math" panose="02040503050406030204" pitchFamily="18" charset="0"/>
                      </a:rPr>
                      <m:t>𝜀</m:t>
                    </m:r>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r>
                  <a:rPr lang="en-US" dirty="0"/>
                  <a:t>...and no elements </a:t>
                </a:r>
                <a14:m>
                  <m:oMath xmlns:m="http://schemas.openxmlformats.org/officeDocument/2006/math">
                    <m:r>
                      <a:rPr lang="en-US" b="0" i="1" smtClean="0">
                        <a:solidFill>
                          <a:srgbClr val="C00000"/>
                        </a:solidFill>
                        <a:latin typeface="Cambria Math" panose="02040503050406030204" pitchFamily="18" charset="0"/>
                      </a:rPr>
                      <m:t>𝑗</m:t>
                    </m:r>
                  </m:oMath>
                </a14:m>
                <a:r>
                  <a:rPr lang="en-US" dirty="0"/>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𝑗</m:t>
                        </m:r>
                      </m:sub>
                    </m:sSub>
                    <m:r>
                      <a:rPr lang="en-US" b="0" i="1" smtClean="0">
                        <a:solidFill>
                          <a:srgbClr val="C00000"/>
                        </a:solidFill>
                        <a:latin typeface="Cambria Math" panose="02040503050406030204" pitchFamily="18" charset="0"/>
                      </a:rPr>
                      <m:t>&lt;</m:t>
                    </m:r>
                  </m:oMath>
                </a14:m>
                <a:r>
                  <a:rPr lang="en-US" dirty="0">
                    <a:solidFill>
                      <a:srgbClr val="C00000"/>
                    </a:solidFill>
                  </a:rPr>
                  <a: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i="1" smtClean="0">
                            <a:solidFill>
                              <a:srgbClr val="C00000"/>
                            </a:solidFill>
                            <a:latin typeface="Cambria Math" panose="02040503050406030204" pitchFamily="18" charset="0"/>
                          </a:rPr>
                          <m:t>𝜀</m:t>
                        </m:r>
                      </m:num>
                      <m:den>
                        <m:r>
                          <a:rPr lang="en-US" b="0" i="0" smtClean="0">
                            <a:solidFill>
                              <a:srgbClr val="C00000"/>
                            </a:solidFill>
                            <a:latin typeface="Cambria Math" panose="02040503050406030204" pitchFamily="18" charset="0"/>
                          </a:rPr>
                          <m:t>16</m:t>
                        </m:r>
                      </m:den>
                    </m:f>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DDoS prevention, iceberg queries</a:t>
                </a:r>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r="-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DE5084D-A1B2-4D22-92B3-FEB7B458DCC7}"/>
                  </a:ext>
                </a:extLst>
              </p:cNvPr>
              <p:cNvSpPr/>
              <p:nvPr/>
            </p:nvSpPr>
            <p:spPr>
              <a:xfrm>
                <a:off x="2369574" y="3263998"/>
                <a:ext cx="6253315" cy="109446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𝐿</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2</m:t>
                          </m:r>
                        </m:sub>
                      </m:s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m:t>
                      </m:r>
                      <m:rad>
                        <m:radPr>
                          <m:degHide m:val="on"/>
                          <m:ctrlP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ctrlPr>
                        </m:radPr>
                        <m:deg/>
                        <m:e>
                          <m:sSubSup>
                            <m:sSubSupPr>
                              <m:ctrlP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bSup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1</m:t>
                              </m:r>
                            </m:sub>
                            <m: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2</m:t>
                              </m:r>
                            </m:sup>
                          </m:sSub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m:t>
                          </m:r>
                          <m:sSubSup>
                            <m:sSubSupPr>
                              <m:ctrlP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bSup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2</m:t>
                              </m:r>
                            </m:sub>
                            <m: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2</m:t>
                              </m:r>
                            </m:sup>
                          </m:sSub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m:t>
                          </m:r>
                          <m:sSubSup>
                            <m:sSubSupPr>
                              <m:ctrlP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bSup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𝑛</m:t>
                              </m:r>
                            </m:sub>
                            <m: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2</m:t>
                              </m:r>
                            </m:sup>
                          </m:sSubSup>
                        </m:e>
                      </m:rad>
                    </m:oMath>
                  </m:oMathPara>
                </a14:m>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 name="Rectangle 1">
                <a:extLst>
                  <a:ext uri="{FF2B5EF4-FFF2-40B4-BE49-F238E27FC236}">
                    <a16:creationId xmlns:a16="http://schemas.microsoft.com/office/drawing/2014/main" id="{8DE5084D-A1B2-4D22-92B3-FEB7B458DCC7}"/>
                  </a:ext>
                </a:extLst>
              </p:cNvPr>
              <p:cNvSpPr>
                <a:spLocks noRot="1" noChangeAspect="1" noMove="1" noResize="1" noEditPoints="1" noAdjustHandles="1" noChangeArrowheads="1" noChangeShapeType="1" noTextEdit="1"/>
              </p:cNvSpPr>
              <p:nvPr/>
            </p:nvSpPr>
            <p:spPr>
              <a:xfrm>
                <a:off x="2369574" y="3263998"/>
                <a:ext cx="6253315" cy="109446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387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Frequency Moments</a:t>
            </a:r>
            <a:endParaRPr lang="en-US" dirty="0"/>
          </a:p>
        </p:txBody>
      </p:sp>
      <mc:AlternateContent xmlns:mc="http://schemas.openxmlformats.org/markup-compatibility/2006">
        <mc:Choice xmlns:a14="http://schemas.microsoft.com/office/drawing/2010/main"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4734973"/>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be the frequency moment of the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an accuracy parameter </a:t>
                </a:r>
                <a14:m>
                  <m:oMath xmlns:m="http://schemas.openxmlformats.org/officeDocument/2006/math">
                    <m:r>
                      <a:rPr lang="en-US" b="0" i="1" smtClean="0">
                        <a:solidFill>
                          <a:srgbClr val="C00000"/>
                        </a:solidFill>
                        <a:latin typeface="Cambria Math" panose="02040503050406030204" pitchFamily="18" charset="0"/>
                      </a:rPr>
                      <m:t>𝜀</m:t>
                    </m:r>
                  </m:oMath>
                </a14:m>
                <a:r>
                  <a:rPr lang="en-US" dirty="0">
                    <a:solidFill>
                      <a:schemeClr val="tx1"/>
                    </a:solidFill>
                  </a:rPr>
                  <a:t>, output a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solidFill>
                      <a:schemeClr val="tx1"/>
                    </a:solidFill>
                  </a:rPr>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Entropy estimation, linear regression</a:t>
                </a:r>
              </a:p>
            </p:txBody>
          </p:sp>
        </mc:Choice>
        <mc:Fallback>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4734973"/>
              </a:xfrm>
              <a:blipFill>
                <a:blip r:embed="rId2"/>
                <a:stretch>
                  <a:fillRect l="-1071" t="-2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3263654" y="3369518"/>
                <a:ext cx="6253315" cy="63177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𝐹</m:t>
                        </m:r>
                      </m:e>
                      <m: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𝑝</m:t>
                        </m:r>
                      </m:sub>
                    </m:s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m:t>
                    </m:r>
                  </m:oMath>
                </a14:m>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 </a:t>
                </a:r>
                <a14:m>
                  <m:oMath xmlns:m="http://schemas.openxmlformats.org/officeDocument/2006/math">
                    <m:sSubSup>
                      <m:sSubSupPr>
                        <m:ctrlP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bSup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1</m:t>
                        </m:r>
                      </m:sub>
                      <m:sup>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𝑝</m:t>
                        </m:r>
                      </m:sup>
                    </m:sSub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m:t>
                    </m:r>
                    <m:sSubSup>
                      <m:sSubSupPr>
                        <m:ctrlP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bSup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2</m:t>
                        </m:r>
                      </m:sub>
                      <m:sup>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𝑝</m:t>
                        </m:r>
                      </m:sup>
                    </m:sSub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m:t>
                    </m:r>
                    <m:sSubSup>
                      <m:sSubSupPr>
                        <m:ctrlP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bSup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𝑛</m:t>
                        </m:r>
                      </m:sub>
                      <m:sup>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𝑝</m:t>
                        </m:r>
                      </m:sup>
                    </m:sSubSup>
                  </m:oMath>
                </a14:m>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263654" y="3369518"/>
                <a:ext cx="6253315" cy="6317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65986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Distinct Elements</a:t>
            </a:r>
            <a:endParaRPr lang="en-US" dirty="0"/>
          </a:p>
        </p:txBody>
      </p:sp>
      <mc:AlternateContent xmlns:mc="http://schemas.openxmlformats.org/markup-compatibility/2006">
        <mc:Choice xmlns:a14="http://schemas.microsoft.com/office/drawing/2010/main"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be the frequency moment of the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an accuracy parameter </a:t>
                </a:r>
                <a14:m>
                  <m:oMath xmlns:m="http://schemas.openxmlformats.org/officeDocument/2006/math">
                    <m:r>
                      <a:rPr lang="en-US" b="0" i="1" smtClean="0">
                        <a:solidFill>
                          <a:srgbClr val="C00000"/>
                        </a:solidFill>
                        <a:latin typeface="Cambria Math" panose="02040503050406030204" pitchFamily="18" charset="0"/>
                      </a:rPr>
                      <m:t>𝜀</m:t>
                    </m:r>
                  </m:oMath>
                </a14:m>
                <a:r>
                  <a:rPr lang="en-US" dirty="0">
                    <a:solidFill>
                      <a:schemeClr val="tx1"/>
                    </a:solidFill>
                  </a:rPr>
                  <a:t>, output a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solidFill>
                      <a:schemeClr val="tx1"/>
                    </a:solidFill>
                  </a:rPr>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Traffic monitoring</a:t>
                </a:r>
              </a:p>
            </p:txBody>
          </p:sp>
        </mc:Choice>
        <mc:Fallback>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2"/>
                <a:stretch>
                  <a:fillRect l="-1071"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3842774" y="3314798"/>
                <a:ext cx="6253315"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𝐹</m:t>
                        </m:r>
                      </m:e>
                      <m: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0</m:t>
                        </m:r>
                      </m:sub>
                    </m:s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m:t>
                    </m:r>
                  </m:oMath>
                </a14:m>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 </a:t>
                </a:r>
                <a14:m>
                  <m:oMath xmlns:m="http://schemas.openxmlformats.org/officeDocument/2006/math">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m:t>
                    </m:r>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𝑖</m:t>
                    </m:r>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 :</m:t>
                    </m:r>
                    <m:sSub>
                      <m:sSubPr>
                        <m:ctrlP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𝑖</m:t>
                        </m:r>
                      </m:sub>
                    </m:s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≠0}|</m:t>
                    </m:r>
                  </m:oMath>
                </a14:m>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842774" y="3314798"/>
                <a:ext cx="6253315"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241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-Approximation Streaming Algorithms</a:t>
                </a:r>
                <a:endParaRPr lang="en-US" dirty="0"/>
              </a:p>
            </p:txBody>
          </p:sp>
        </mc:Choice>
        <mc:Fallback>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r="-8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a:rPr lang="en-US" b="0" i="0" smtClean="0">
                                <a:solidFill>
                                  <a:srgbClr val="C00000"/>
                                </a:solidFill>
                                <a:latin typeface="Cambria Math" panose="02040503050406030204" pitchFamily="18" charset="0"/>
                              </a:rPr>
                              <m:t>+</m:t>
                            </m:r>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a:t>
                </a:r>
                <a:r>
                  <a:rPr lang="en-US" dirty="0">
                    <a:solidFill>
                      <a:srgbClr val="00B0F0"/>
                    </a:solidFill>
                  </a:rPr>
                  <a:t>[KaneNelsonWoodruff10], [Blasiok20]</a:t>
                </a:r>
                <a:r>
                  <a:rPr lang="en-US" dirty="0"/>
                  <a:t> </a:t>
                </a:r>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r>
                  <a:rPr lang="en-US" dirty="0"/>
                  <a:t> </a:t>
                </a:r>
                <a:r>
                  <a:rPr lang="en-US" dirty="0">
                    <a:solidFill>
                      <a:srgbClr val="00B0F0"/>
                    </a:solidFill>
                  </a:rPr>
                  <a:t>[BlasiokDingNelson17]</a:t>
                </a:r>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1" smtClean="0">
                                    <a:solidFill>
                                      <a:srgbClr val="C00000"/>
                                    </a:solidFill>
                                    <a:latin typeface="Cambria Math" panose="02040503050406030204" pitchFamily="18" charset="0"/>
                                  </a:rPr>
                                  <m:t>2</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 </a:t>
                </a:r>
                <a:r>
                  <a:rPr lang="en-US" dirty="0">
                    <a:solidFill>
                      <a:srgbClr val="00B0F0"/>
                    </a:solidFill>
                  </a:rPr>
                  <a:t>[Ganguly11, GangulyWoodruff18]</a:t>
                </a:r>
                <a:endParaRPr lang="en-US" dirty="0"/>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 </a:t>
                </a:r>
                <a:r>
                  <a:rPr lang="en-US" dirty="0">
                    <a:solidFill>
                      <a:srgbClr val="00B0F0"/>
                    </a:solidFill>
                  </a:rPr>
                  <a:t>[BravermanChestnutIvkinNelsonWangWoodruff17]</a:t>
                </a:r>
                <a:endParaRPr lang="en-US" b="0" i="1" dirty="0">
                  <a:solidFill>
                    <a:srgbClr val="00B0F0"/>
                  </a:solidFill>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r="-812"/>
                </a:stretch>
              </a:blipFill>
            </p:spPr>
            <p:txBody>
              <a:bodyPr/>
              <a:lstStyle/>
              <a:p>
                <a:r>
                  <a:rPr lang="en-US">
                    <a:noFill/>
                  </a:rPr>
                  <a:t> </a:t>
                </a:r>
              </a:p>
            </p:txBody>
          </p:sp>
        </mc:Fallback>
      </mc:AlternateContent>
    </p:spTree>
    <p:extLst>
      <p:ext uri="{BB962C8B-B14F-4D97-AF65-F5344CB8AC3E}">
        <p14:creationId xmlns:p14="http://schemas.microsoft.com/office/powerpoint/2010/main" val="2468774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44435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B050"/>
                </a:solidFill>
                <a:effectLst/>
                <a:uLnTx/>
                <a:uFillTx/>
                <a:latin typeface="Calibri" panose="020F0502020204030204"/>
                <a:ea typeface="+mn-ea"/>
                <a:cs typeface="+mn-cs"/>
              </a:rPr>
              <a:t>1</a:t>
            </a:r>
          </a:p>
        </p:txBody>
      </p:sp>
    </p:spTree>
    <p:extLst>
      <p:ext uri="{BB962C8B-B14F-4D97-AF65-F5344CB8AC3E}">
        <p14:creationId xmlns:p14="http://schemas.microsoft.com/office/powerpoint/2010/main" val="147130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0"/>
                                  </p:iterate>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70403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10</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B050"/>
                </a:solidFill>
                <a:effectLst/>
                <a:uLnTx/>
                <a:uFillTx/>
                <a:latin typeface="Calibri" panose="020F0502020204030204"/>
                <a:ea typeface="+mn-ea"/>
                <a:cs typeface="+mn-cs"/>
              </a:rPr>
              <a:t>1</a:t>
            </a:r>
          </a:p>
        </p:txBody>
      </p:sp>
    </p:spTree>
    <p:extLst>
      <p:ext uri="{BB962C8B-B14F-4D97-AF65-F5344CB8AC3E}">
        <p14:creationId xmlns:p14="http://schemas.microsoft.com/office/powerpoint/2010/main" val="229431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1769</Words>
  <Application>Microsoft Office PowerPoint</Application>
  <PresentationFormat>Widescreen</PresentationFormat>
  <Paragraphs>148</Paragraphs>
  <Slides>21</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Wingdings</vt:lpstr>
      <vt:lpstr>Office Theme</vt:lpstr>
      <vt:lpstr>Adversarial Robustness in the Streaming Model</vt:lpstr>
      <vt:lpstr>Model #1: Streaming Model</vt:lpstr>
      <vt:lpstr>Heavy-Hitters</vt:lpstr>
      <vt:lpstr>Heavy-Hitters</vt:lpstr>
      <vt:lpstr>Frequency Moments</vt:lpstr>
      <vt:lpstr>Distinct Elements</vt:lpstr>
      <vt:lpstr>(1+ε)-Approximation Streaming Algorithms</vt:lpstr>
      <vt:lpstr>Model #2: Adversarially Robust Streaming</vt:lpstr>
      <vt:lpstr>Model #2: Adversarially Robust Streaming</vt:lpstr>
      <vt:lpstr>Model #2: Adversarially Robust Streaming</vt:lpstr>
      <vt:lpstr>Model #2: Adversarially Robust Streaming</vt:lpstr>
      <vt:lpstr>Model #2: Adversarially Robust Streaming</vt:lpstr>
      <vt:lpstr>Model #2: Adversarially Robust Streaming</vt:lpstr>
      <vt:lpstr>(1+ε)-Robust Algorithms [Ben-EliezerJayaramWoodruffYogev20]</vt:lpstr>
      <vt:lpstr>“What’s an epsilon between friends?</vt:lpstr>
      <vt:lpstr>(1+ε)-Robust Algorithms [HassidimKaplanMansourMatiasStemmer20]</vt:lpstr>
      <vt:lpstr>Differential Privacy</vt:lpstr>
      <vt:lpstr>Differential Privacy</vt:lpstr>
      <vt:lpstr>Sensitivity</vt:lpstr>
      <vt:lpstr>Laplace Mechanism</vt:lpstr>
      <vt:lpstr>Composition Theorems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Adversarial Robutness in the Streaming Model</dc:title>
  <dc:creator>Samson Zhou</dc:creator>
  <cp:lastModifiedBy>Samson Zhou</cp:lastModifiedBy>
  <cp:revision>4</cp:revision>
  <dcterms:created xsi:type="dcterms:W3CDTF">2024-03-18T15:07:25Z</dcterms:created>
  <dcterms:modified xsi:type="dcterms:W3CDTF">2024-03-18T15:51:07Z</dcterms:modified>
</cp:coreProperties>
</file>