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861" r:id="rId2"/>
    <p:sldId id="989" r:id="rId3"/>
    <p:sldId id="1122" r:id="rId4"/>
    <p:sldId id="1118" r:id="rId5"/>
    <p:sldId id="1116" r:id="rId6"/>
    <p:sldId id="1127" r:id="rId7"/>
    <p:sldId id="1128" r:id="rId8"/>
    <p:sldId id="1119" r:id="rId9"/>
    <p:sldId id="1120" r:id="rId10"/>
    <p:sldId id="1131" r:id="rId11"/>
    <p:sldId id="1129" r:id="rId12"/>
    <p:sldId id="1133" r:id="rId13"/>
    <p:sldId id="1132" r:id="rId14"/>
    <p:sldId id="1145" r:id="rId15"/>
    <p:sldId id="1134" r:id="rId16"/>
    <p:sldId id="1141" r:id="rId17"/>
    <p:sldId id="1144" r:id="rId18"/>
    <p:sldId id="1142" r:id="rId19"/>
    <p:sldId id="1135" r:id="rId20"/>
    <p:sldId id="1137" r:id="rId21"/>
    <p:sldId id="1140" r:id="rId22"/>
    <p:sldId id="1146" r:id="rId23"/>
    <p:sldId id="1108" r:id="rId24"/>
    <p:sldId id="1148" r:id="rId25"/>
    <p:sldId id="1157" r:id="rId26"/>
    <p:sldId id="1158" r:id="rId27"/>
    <p:sldId id="1152" r:id="rId28"/>
    <p:sldId id="1147" r:id="rId29"/>
    <p:sldId id="1149" r:id="rId30"/>
    <p:sldId id="1150" r:id="rId31"/>
    <p:sldId id="1151" r:id="rId32"/>
    <p:sldId id="1154" r:id="rId33"/>
    <p:sldId id="1153" r:id="rId34"/>
    <p:sldId id="1155" r:id="rId35"/>
    <p:sldId id="1156" r:id="rId36"/>
    <p:sldId id="1098" r:id="rId37"/>
    <p:sldId id="1101" r:id="rId38"/>
    <p:sldId id="1099" r:id="rId39"/>
    <p:sldId id="1100" r:id="rId40"/>
    <p:sldId id="257" r:id="rId41"/>
    <p:sldId id="258" r:id="rId42"/>
    <p:sldId id="635" r:id="rId43"/>
    <p:sldId id="636" r:id="rId44"/>
    <p:sldId id="634" r:id="rId45"/>
    <p:sldId id="637" r:id="rId46"/>
    <p:sldId id="643" r:id="rId47"/>
    <p:sldId id="665" r:id="rId48"/>
    <p:sldId id="644" r:id="rId49"/>
    <p:sldId id="639" r:id="rId50"/>
    <p:sldId id="641" r:id="rId51"/>
    <p:sldId id="649" r:id="rId52"/>
    <p:sldId id="642" r:id="rId53"/>
    <p:sldId id="645" r:id="rId54"/>
    <p:sldId id="647" r:id="rId55"/>
    <p:sldId id="652" r:id="rId56"/>
    <p:sldId id="648" r:id="rId57"/>
    <p:sldId id="651" r:id="rId58"/>
    <p:sldId id="654" r:id="rId59"/>
    <p:sldId id="653" r:id="rId60"/>
    <p:sldId id="646" r:id="rId61"/>
    <p:sldId id="650" r:id="rId62"/>
    <p:sldId id="655" r:id="rId63"/>
    <p:sldId id="664" r:id="rId64"/>
    <p:sldId id="656" r:id="rId65"/>
    <p:sldId id="657" r:id="rId66"/>
    <p:sldId id="662" r:id="rId67"/>
    <p:sldId id="663" r:id="rId68"/>
    <p:sldId id="658" r:id="rId69"/>
    <p:sldId id="659" r:id="rId70"/>
    <p:sldId id="660" r:id="rId71"/>
    <p:sldId id="661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9D2D9-2202-4E18-9E72-FC3942BD9A4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B871A-5A07-4726-BE9E-1C244A029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9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1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67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3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21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47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62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1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2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13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75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91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6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67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94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83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1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49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1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1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18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325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4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08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3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63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8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60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2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8866-9981-28D5-9DBD-A7D11D0E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8700E-28D0-D297-F74F-6B7E7545A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44D52-9CC2-1725-ECC9-B7FD24F8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DCAA6-0745-4461-5313-136E2418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250A3-E513-0DAE-5471-0570B779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6961-FA4D-8285-09BE-967F27E5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E3E2B-CCB2-7A9D-7992-468995B25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025B-C879-F814-8802-7FD318FF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585E8-AFE0-33DF-22F4-6782F2F1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F24B-1310-F6F8-160F-9FEFDC5B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5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4BBA2-9CA0-D7E4-EE51-B7BBC1FAA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AC2DA-E37C-8185-78F4-4C604DC6F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627D-4101-EA47-A5F2-EC3D8B2F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59670-D670-CBA2-355E-6ACA38B9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1290-D6D5-3CE9-BC93-7E1FCC38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68BB-76A5-7D45-ED49-38D765F3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ED78-7D62-5909-507F-7CB9B9F1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D088-0A25-BC3F-1776-17BF418A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DDC73-ACE1-F1E1-7727-24CFCF81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C59E9-C001-9E05-40EB-925FC0CD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4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96BF-DDD5-42F5-33F6-1FB975D4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9024E-DA94-C29B-20E7-CF1B85DB1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C851-42AB-94A8-D014-F440280C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8B6C-2D36-FE4C-65CF-4F194218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91DA-0C18-01FA-66AB-D60B6D02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D44C-DCA3-FD73-6C89-5AADC1C7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FE80-1060-27AA-D22B-609719FAA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D1755-7C9D-1C18-082F-D6E524C91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22B14-F809-9583-039C-7E6F2444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8BEC9-EDD6-8B2E-9461-67F8CD51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F169F-2D98-7BEC-1E42-28858ECC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7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6AF8-5FE6-8731-1CC6-23132446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36BC6-9707-672F-09B1-2BC8498EE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8CEE0-FA0E-B3AD-8677-54CB3BC5D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87648-62BE-C6ED-3CB8-1C826660F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6B370-52A5-B88E-6094-AA0DE9CE0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C4F94-D69F-4A51-CA3F-DB1B7B4D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E77EC-D95A-61EB-7CAD-1BA95A68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11155-C191-A30E-F5DC-F40228B5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3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C757-2833-5436-1AFC-F7BDD92F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CF6A7-FC8D-1522-7B86-37C987AA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C6B74-6241-FF70-D2DF-B42EF45C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A48B6-24CB-EB7D-8BF6-554BA8B2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7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25E3F-08B1-A255-590F-08093FF6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5F7E0-BF0D-9190-E641-611D6102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3CBC4-9489-E72D-AA94-28ED4DD9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0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FF3B-65BB-B303-54A0-5B06ED53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8E6D-4F26-8E54-7BE0-1D0D42EC6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4595B-4003-9669-50AC-79101C74C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13CAE-FE6E-A78F-1B97-C9192A54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E460F-8A42-971D-C537-CFB54E53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64694-F193-14A8-F097-D97B8656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5872-DD65-425A-188B-2D392138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08B25-34BD-374E-F6AA-7966CAC00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A34A5-B055-CB48-68CD-F3B863730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AF682-33EE-C508-7618-18B4DC4D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2001E-20E1-C24C-A57B-ADD0C7B0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66AB7-C1E7-A740-0237-39F1C6D7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5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AECC8-6A27-B041-2CCC-9BCED0C7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69764-6D7A-039F-D9DF-845571EDB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96EDC-2D96-CDF9-8D7E-7E8155266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BB317-BA67-FD66-4B3E-A02C97785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B859F-8E8D-D54E-28B2-8C07EE4BD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213.png"/><Relationship Id="rId4" Type="http://schemas.openxmlformats.org/officeDocument/2006/relationships/image" Target="../media/image31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710.png"/><Relationship Id="rId4" Type="http://schemas.openxmlformats.org/officeDocument/2006/relationships/image" Target="../media/image31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00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0.png"/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1.png"/><Relationship Id="rId7" Type="http://schemas.openxmlformats.org/officeDocument/2006/relationships/image" Target="../media/image30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151.png"/><Relationship Id="rId7" Type="http://schemas.openxmlformats.org/officeDocument/2006/relationships/image" Target="../media/image18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20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Maximal </a:t>
            </a:r>
            <a:r>
              <a:rPr lang="en-US" dirty="0">
                <a:solidFill>
                  <a:srgbClr val="C00000"/>
                </a:solidFill>
              </a:rPr>
              <a:t>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Each maximal matching is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to the maximum matching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can be incident to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edges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of the maximum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must be incident to some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 any maximal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19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65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Maximal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Each maximal matching is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to the maximum matching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of the maximum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must be incident to some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 any maximal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BUT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can be incident to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edges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02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Maximal </a:t>
            </a:r>
            <a:r>
              <a:rPr lang="en-US" dirty="0">
                <a:solidFill>
                  <a:srgbClr val="C00000"/>
                </a:solidFill>
              </a:rPr>
              <a:t>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Charging argument</a:t>
                </a:r>
                <a:r>
                  <a:rPr lang="en-US" dirty="0"/>
                  <a:t>: Give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 the maximal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two dollars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95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Maximal </a:t>
            </a:r>
            <a:r>
              <a:rPr lang="en-US" dirty="0">
                <a:solidFill>
                  <a:srgbClr val="C00000"/>
                </a:solidFill>
              </a:rPr>
              <a:t>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Charging argument</a:t>
                </a:r>
                <a:r>
                  <a:rPr lang="en-US" dirty="0"/>
                  <a:t>: Give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 the maximal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two dollars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can be incident to at most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edges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Enough money for each edge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to pay for the adjacent edges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of the maximum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must be incident to some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 any maximal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All edges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have been paid by some edge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19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88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Maximal </a:t>
            </a:r>
            <a:r>
              <a:rPr lang="en-US" dirty="0">
                <a:solidFill>
                  <a:srgbClr val="C00000"/>
                </a:solidFill>
              </a:rPr>
              <a:t>Matching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153445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be the incident edges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(we can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empty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not incident to two edges)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1534455"/>
              </a:xfrm>
              <a:blipFill>
                <a:blip r:embed="rId3"/>
                <a:stretch>
                  <a:fillRect l="-1071" t="-6349" r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345B83-EF39-EC59-8DE5-518D0A041ACA}"/>
                  </a:ext>
                </a:extLst>
              </p:cNvPr>
              <p:cNvSpPr txBox="1"/>
              <p:nvPr/>
            </p:nvSpPr>
            <p:spPr>
              <a:xfrm>
                <a:off x="2868706" y="3429000"/>
                <a:ext cx="4177554" cy="590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345B83-EF39-EC59-8DE5-518D0A041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06" y="3429000"/>
                <a:ext cx="4177554" cy="590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ED7AB4-9D54-32B2-B7BB-E29CE0A754BF}"/>
                  </a:ext>
                </a:extLst>
              </p:cNvPr>
              <p:cNvSpPr txBox="1"/>
              <p:nvPr/>
            </p:nvSpPr>
            <p:spPr>
              <a:xfrm>
                <a:off x="3827929" y="3967687"/>
                <a:ext cx="6096000" cy="1083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ED7AB4-9D54-32B2-B7BB-E29CE0A75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29" y="3967687"/>
                <a:ext cx="6096000" cy="1083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401D60-26D6-7307-E3B3-9EE371C4616B}"/>
                  </a:ext>
                </a:extLst>
              </p:cNvPr>
              <p:cNvSpPr txBox="1"/>
              <p:nvPr/>
            </p:nvSpPr>
            <p:spPr>
              <a:xfrm>
                <a:off x="4222375" y="4963455"/>
                <a:ext cx="12909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401D60-26D6-7307-E3B3-9EE371C4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75" y="4963455"/>
                <a:ext cx="129091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04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 in the 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Geedy algorithm is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to the maximum matching that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115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 in the 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 a weighted graph, each edge can have weights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weight of a matching is the sum of the weights of the edges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we run the greedy algorithm? </a:t>
                </a:r>
                <a:r>
                  <a:rPr lang="en-US" dirty="0">
                    <a:solidFill>
                      <a:srgbClr val="FF0000"/>
                    </a:solidFill>
                  </a:rPr>
                  <a:t>NO </a:t>
                </a:r>
                <a:r>
                  <a:rPr lang="en-US" dirty="0"/>
                  <a:t>/ </a:t>
                </a:r>
                <a:r>
                  <a:rPr lang="en-US" dirty="0">
                    <a:solidFill>
                      <a:srgbClr val="00B050"/>
                    </a:solidFill>
                  </a:rPr>
                  <a:t>YES</a:t>
                </a: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14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 in the 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000129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=0,1,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…, 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be the </a:t>
                </a:r>
                <a:r>
                  <a:rPr lang="en-US" dirty="0" err="1"/>
                  <a:t>substream</a:t>
                </a:r>
                <a:r>
                  <a:rPr lang="en-US" dirty="0"/>
                  <a:t> that contains edges with weights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a maximal matching obtained by using greedy algorithm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obtained by greedily adding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,…,1,0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of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can “block” at most two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each of these two edges </a:t>
                </a:r>
                <a:r>
                  <a:rPr lang="en-US"/>
                  <a:t>can “block” </a:t>
                </a:r>
                <a:r>
                  <a:rPr lang="en-US" dirty="0"/>
                  <a:t>at most two edges in the best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000129" cy="4859260"/>
              </a:xfrm>
              <a:blipFill>
                <a:blip r:embed="rId3"/>
                <a:stretch>
                  <a:fillRect l="-1098" t="-1754" r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05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 in the 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000129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=0,1,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…, 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be the </a:t>
                </a:r>
                <a:r>
                  <a:rPr lang="en-US" dirty="0" err="1"/>
                  <a:t>substream</a:t>
                </a:r>
                <a:r>
                  <a:rPr lang="en-US" dirty="0"/>
                  <a:t> that contains edges with weights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a maximal matching obtained by using greedy algorithm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obtained by greedily adding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,…,1,0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Algorithm is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the maximum weighted matching in the semi-streaming model </a:t>
                </a:r>
                <a:r>
                  <a:rPr lang="en-US" dirty="0">
                    <a:solidFill>
                      <a:schemeClr val="accent1"/>
                    </a:solidFill>
                  </a:rPr>
                  <a:t>[PazSchwartzman17]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000129" cy="4859260"/>
              </a:xfrm>
              <a:blipFill>
                <a:blip r:embed="rId3"/>
                <a:stretch>
                  <a:fillRect l="-1098" t="-1754" r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780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 in the 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Geedy algorithm is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to the maximum matching that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OPEN</a:t>
                </a:r>
                <a:r>
                  <a:rPr lang="en-US" dirty="0"/>
                  <a:t>: Is it possible to achieve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-approximation to the maximum (cardinality) matching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29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 in the 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 a weighted graph, each edge can have weights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weight of a matching is the sum of the weights of the edges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OPEN</a:t>
                </a:r>
                <a:r>
                  <a:rPr lang="en-US" dirty="0"/>
                  <a:t>: Is it possible to achieve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-approximation to the maximum weighted matching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dirty="0"/>
                  <a:t>?</a:t>
                </a:r>
                <a:endParaRPr lang="en-US" b="1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There exists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the maximum weighted matching in the semi-streaming model </a:t>
                </a:r>
                <a:r>
                  <a:rPr lang="en-US" dirty="0">
                    <a:solidFill>
                      <a:schemeClr val="accent1"/>
                    </a:solidFill>
                  </a:rPr>
                  <a:t>[PazSchwartzman17]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613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 in the 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 function is submodular if it satisfies the “diminishing gains” property: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Maximize a submodular function across all matchings on a graph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OPEN</a:t>
                </a:r>
                <a:r>
                  <a:rPr lang="en-US" dirty="0"/>
                  <a:t>: Is it possible to achieve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-approximation to the maximum submodular matching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dirty="0"/>
                  <a:t>?</a:t>
                </a:r>
                <a:endParaRPr lang="en-US" b="1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There exists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3+2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≈5.828</m:t>
                    </m:r>
                  </m:oMath>
                </a14:m>
                <a:r>
                  <a:rPr lang="en-US" dirty="0"/>
                  <a:t>-approximation to the maximum weighted matching in the semi-streaming model </a:t>
                </a:r>
                <a:r>
                  <a:rPr lang="en-US" dirty="0">
                    <a:solidFill>
                      <a:schemeClr val="accent1"/>
                    </a:solidFill>
                  </a:rPr>
                  <a:t>[LevinWajc21]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928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Connectivity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Connected graph</a:t>
                </a:r>
                <a:r>
                  <a:rPr lang="en-US" dirty="0"/>
                  <a:t>: There exists a path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for any pair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of vertices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connected graph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708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45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77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Connectivity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18319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Transportation networks</a:t>
            </a:r>
            <a:r>
              <a:rPr lang="en-US" dirty="0"/>
              <a:t>: Analyzing the connectivity of transportation networks, e.g., roads, railways, flight routes, is critical for optimizing routes, planning public transportation, identifying congested areas, and ensuring efficient travel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AE00A-F382-0C53-42B2-2BD3C4408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308" y="3466621"/>
            <a:ext cx="5158692" cy="3009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1F6B81-7372-9391-8C20-D6D534889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23" y="3792537"/>
            <a:ext cx="6878678" cy="27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52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Connectivity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18319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Electrical power grids</a:t>
            </a:r>
            <a:r>
              <a:rPr lang="en-US" dirty="0"/>
              <a:t>: Determining the connectivity of an electric power grid is essential for ensuring a reliable and resilient power supply. Identifying isolated components helps in quickly restoring power after outages.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F57EB-101E-BE54-B87A-B30BFC475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57" y="3937747"/>
            <a:ext cx="4107797" cy="2292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23007-DE8F-85F7-349F-2BCBA6FDF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40" y="3821805"/>
            <a:ext cx="3489511" cy="252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48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Spanning Forest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Spanning tree</a:t>
                </a:r>
                <a:r>
                  <a:rPr lang="en-US" dirty="0"/>
                  <a:t>: A subgraph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that is a tree and contains all the vertices of the graph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Spanning forest</a:t>
                </a:r>
                <a:r>
                  <a:rPr lang="en-US" dirty="0"/>
                  <a:t>: A subgraph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that is a union of trees that contains all the vertices of the graph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921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Spanning Forest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Spanning tree</a:t>
                </a:r>
                <a:r>
                  <a:rPr lang="en-US" dirty="0"/>
                  <a:t>: A subgraph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that is a tree and contains all the vertices of the graph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Spanning forest</a:t>
                </a:r>
                <a:r>
                  <a:rPr lang="en-US" dirty="0"/>
                  <a:t>: A subgraph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that is a union of trees that contains all the vertices of the graph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A graph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connected </a:t>
                </a:r>
                <a:r>
                  <a:rPr lang="en-US" dirty="0">
                    <a:solidFill>
                      <a:srgbClr val="FF0000"/>
                    </a:solidFill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a spanning tree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579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4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we have a g</a:t>
                </a:r>
                <a:r>
                  <a:rPr lang="en-US" sz="2800" dirty="0"/>
                  <a:t>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edges of the graph arrive sequentially, i.e., insertion-only model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are allowed to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Enough to store a matching,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/>
                  <a:t> enough to store entire graph,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can be as large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23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521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Spanning Tree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find a spanning tree in the offline setting?</a:t>
            </a:r>
          </a:p>
        </p:txBody>
      </p:sp>
    </p:spTree>
    <p:extLst>
      <p:ext uri="{BB962C8B-B14F-4D97-AF65-F5344CB8AC3E}">
        <p14:creationId xmlns:p14="http://schemas.microsoft.com/office/powerpoint/2010/main" val="2610595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Spanning Tree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find a spanning tree in the offline setting?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Minimum spanning tree algorithms (Kruskal, Prim)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Kruskal: Greedily add minimum weight edge to spanning forest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Prim: Greedily grow 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3586896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Connectivity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2800" dirty="0"/>
                  <a:t>: Greedily add edges to minimum spanning forest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Algorithm</a:t>
                </a:r>
                <a:r>
                  <a:rPr lang="en-US" sz="2800" dirty="0"/>
                  <a:t>:</a:t>
                </a:r>
                <a:r>
                  <a:rPr lang="en-US" dirty="0"/>
                  <a:t>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For each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does not contain a cycle, add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, return GRAPH IS CONNECTED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Return GRAPH IS NOT CONNECTED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Connectivity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Algorithm can keep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edges, so the total space usage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words of space. 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521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93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104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436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Associate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28B2E-7D28-CAB4-DFCB-B610A96DF027}"/>
                  </a:ext>
                </a:extLst>
              </p:cNvPr>
              <p:cNvSpPr txBox="1"/>
              <p:nvPr/>
            </p:nvSpPr>
            <p:spPr>
              <a:xfrm>
                <a:off x="2812409" y="491584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28B2E-7D28-CAB4-DFCB-B610A96DF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09" y="491584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21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Maximum Matching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find maximum matching?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i="1" dirty="0">
                <a:solidFill>
                  <a:srgbClr val="00B050"/>
                </a:solidFill>
              </a:rPr>
              <a:t>alternating path</a:t>
            </a:r>
            <a:r>
              <a:rPr lang="en-US" dirty="0"/>
              <a:t> is any path of edges that alternates between edges in and not in the matching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i="1" dirty="0">
                <a:solidFill>
                  <a:srgbClr val="00B050"/>
                </a:solidFill>
              </a:rPr>
              <a:t>augmenting path</a:t>
            </a:r>
            <a:r>
              <a:rPr lang="en-US" dirty="0"/>
              <a:t> is any alternating path of edges that does not start and does not end at a vertex in the matching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“Flipping” all the edges in an augmenting path increases the matching size</a:t>
            </a:r>
          </a:p>
        </p:txBody>
      </p:sp>
    </p:spTree>
    <p:extLst>
      <p:ext uri="{BB962C8B-B14F-4D97-AF65-F5344CB8AC3E}">
        <p14:creationId xmlns:p14="http://schemas.microsoft.com/office/powerpoint/2010/main" val="2560229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2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C17854-9262-1C16-296C-EE1E261DFBFF}"/>
              </a:ext>
            </a:extLst>
          </p:cNvPr>
          <p:cNvSpPr txBox="1">
            <a:spLocks/>
          </p:cNvSpPr>
          <p:nvPr/>
        </p:nvSpPr>
        <p:spPr>
          <a:xfrm>
            <a:off x="1858142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A13D8E-0EDD-635F-54D0-2AECF42ACC37}"/>
              </a:ext>
            </a:extLst>
          </p:cNvPr>
          <p:cNvSpPr txBox="1">
            <a:spLocks/>
          </p:cNvSpPr>
          <p:nvPr/>
        </p:nvSpPr>
        <p:spPr>
          <a:xfrm>
            <a:off x="6717013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7  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9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651B126-9636-70EA-722E-46F422BDE095}"/>
              </a:ext>
            </a:extLst>
          </p:cNvPr>
          <p:cNvSpPr/>
          <p:nvPr/>
        </p:nvSpPr>
        <p:spPr>
          <a:xfrm>
            <a:off x="4216134" y="488925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/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/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40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Linear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“Least squares” optimization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a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  <a:blipFill>
                <a:blip r:embed="rId2"/>
                <a:stretch>
                  <a:fillRect l="-2018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757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3197952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25F0D91-8AB3-D3DD-4CFA-411FFFDF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15" y="392020"/>
            <a:ext cx="5937526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/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</a:t>
                </a:r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Application depends on task!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  <a:blipFill>
                <a:blip r:embed="rId5"/>
                <a:stretch>
                  <a:fillRect l="-2209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1E60DF-579A-7047-0BF0-50011FF87A9B}"/>
              </a:ext>
            </a:extLst>
          </p:cNvPr>
          <p:cNvCxnSpPr>
            <a:cxnSpLocks/>
          </p:cNvCxnSpPr>
          <p:nvPr/>
        </p:nvCxnSpPr>
        <p:spPr>
          <a:xfrm flipH="1" flipV="1">
            <a:off x="7885169" y="2067420"/>
            <a:ext cx="1327659" cy="837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C04FD2-7F51-4FCA-C6AA-FA1807D167EF}"/>
              </a:ext>
            </a:extLst>
          </p:cNvPr>
          <p:cNvSpPr/>
          <p:nvPr/>
        </p:nvSpPr>
        <p:spPr>
          <a:xfrm>
            <a:off x="9212828" y="1894014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Sketching, Johnson-</a:t>
            </a:r>
            <a:r>
              <a:rPr lang="en-US" sz="2400" dirty="0" err="1">
                <a:solidFill>
                  <a:schemeClr val="tx1"/>
                </a:solidFill>
              </a:rPr>
              <a:t>Lindenstrauss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IsoMap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0E133B-DD62-A294-BEEE-19AFA29BF969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584141" y="2904565"/>
            <a:ext cx="68829" cy="599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3E9A745-1959-CB3C-7AA4-1DCB46D4B45F}"/>
              </a:ext>
            </a:extLst>
          </p:cNvPr>
          <p:cNvSpPr/>
          <p:nvPr/>
        </p:nvSpPr>
        <p:spPr>
          <a:xfrm>
            <a:off x="6266478" y="3503727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</a:t>
            </a:r>
          </a:p>
        </p:txBody>
      </p:sp>
    </p:spTree>
    <p:extLst>
      <p:ext uri="{BB962C8B-B14F-4D97-AF65-F5344CB8AC3E}">
        <p14:creationId xmlns:p14="http://schemas.microsoft.com/office/powerpoint/2010/main" val="4202478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rows of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given task with “score”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  <a:blipFill>
                <a:blip r:embed="rId2"/>
                <a:stretch>
                  <a:fillRect l="-3716" t="-2069" b="-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7CB3874-B073-BA50-2AA5-5D0CF7779D33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F17CD86-9219-314C-5606-68964F4C48D7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94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 (Formal 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in a query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  <a:blipFill>
                <a:blip r:embed="rId2"/>
                <a:stretch>
                  <a:fillRect l="-1218" t="-3550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/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25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8" y="1785331"/>
            <a:ext cx="98073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Lots of different constructions with various tradeoffs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accuracy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computation time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interpretability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Average-case vs. worst-case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63249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uniformly at random and scale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  <a:blipFill>
                <a:blip r:embed="rId2"/>
                <a:stretch>
                  <a:fillRect l="-3752" t="-1458" r="-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95F612-8808-796A-AE68-E328CB4D5976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7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Maximal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 maximal matching is a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such that any additional edges would no longer be a matching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389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178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737E-D1C3-B6CE-BFF8-B06F5718B31F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5614B-C27B-0316-65D8-1B991D3D0B3D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50E90E-7D79-37B1-7FA0-560516F533C9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955E7A-5799-3D84-5907-7DB632584DBC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1BB655A-D7E7-C2EF-2CDB-EDCAACD29892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7DE72A-1C35-28B9-40AE-A8BD40C9C141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9CCB47-52DB-E41E-3C89-B129872E616D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D4A281-01D4-5865-7EF3-37B2916DD3A5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63F8B3-D84F-4F27-4547-1AB1EF536BED}"/>
              </a:ext>
            </a:extLst>
          </p:cNvPr>
          <p:cNvCxnSpPr>
            <a:stCxn id="20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041954-621F-AEA5-7EE9-A0CB08807BD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ECC866-8747-7514-9283-DAA61D83FE72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F9EC5D-DCBB-1E4A-20DF-F6064BFFC2A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817C3B-4709-A753-341E-5D998B9C5F6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400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the first row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sampled?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  <a:blipFill>
                <a:blip r:embed="rId2"/>
                <a:stretch>
                  <a:fillRect l="-2611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2989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intuitively simple, simple to implement, fast, good on uniform or “average-case”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bad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65706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50650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if we do not sample uniformly at random?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is the probability that each row should be sampled?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744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  <a:blipFill>
                <a:blip r:embed="rId2"/>
                <a:stretch>
                  <a:fillRect l="-2508" t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22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If there were just two different rows, each row should be “maximally” important,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  <a:blipFill>
                <a:blip r:embed="rId2"/>
                <a:stretch>
                  <a:fillRect l="-2059" t="-1617" r="-1970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4911260" y="3496462"/>
            <a:ext cx="2391129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4911260" y="3496462"/>
            <a:ext cx="2067907" cy="104281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C9A922-F590-8A26-13A3-B0C807F49680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154F2-85DC-E469-AED8-00C77AC98FD5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8492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  <a:blipFill>
                <a:blip r:embed="rId2"/>
                <a:stretch>
                  <a:fillRect l="-2050" t="-2649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4B1873-EBE2-DC39-7FCC-09EE26F4638B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A6226-2206-27A7-12BB-F9711677A83B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8795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that each row should be sampled?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Proportional to importance!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  <a:blipFill>
                <a:blip r:embed="rId2"/>
                <a:stretch>
                  <a:fillRect l="-2508" r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7362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  <a:blipFill>
                <a:blip r:embed="rId2"/>
                <a:stretch>
                  <a:fillRect l="-2508" t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32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Maximal </a:t>
            </a:r>
            <a:r>
              <a:rPr lang="en-US" dirty="0">
                <a:solidFill>
                  <a:srgbClr val="C00000"/>
                </a:solidFill>
              </a:rPr>
              <a:t>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if we just wanted to find a maximal matching?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Greedy algorithm</a:t>
                </a:r>
                <a:r>
                  <a:rPr lang="en-US" dirty="0"/>
                  <a:t>: Add each unmatched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stream to the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0408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3" y="32723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  <a:blipFill>
                <a:blip r:embed="rId2"/>
                <a:stretch>
                  <a:fillRect l="-3397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  <a:blipFill>
                <a:blip r:embed="rId6"/>
                <a:stretch>
                  <a:fillRect l="-5357" t="-3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2"/>
            <a:ext cx="2094041" cy="287849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  <a:blipFill>
                <a:blip r:embed="rId8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634778"/>
            <a:ext cx="1322887" cy="25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71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  <a:blipFill>
                <a:blip r:embed="rId2"/>
                <a:stretch>
                  <a:fillRect l="-2508" t="-206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2605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called the sensitivity of the row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is called the total sensitivity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can be much smaller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  <a:blipFill>
                <a:blip r:embed="rId2"/>
                <a:stretch>
                  <a:fillRect l="-1409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700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 (Formal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/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[Feldman, Schmidt,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Sohler</a:t>
                </a:r>
                <a:r>
                  <a:rPr lang="en-US" sz="2800" dirty="0">
                    <a:solidFill>
                      <a:srgbClr val="7030A0"/>
                    </a:solidFill>
                  </a:rPr>
                  <a:t> 2020]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be a universal constant and 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be a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-approximation to the sensitivity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 any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. Then sensitivity sampling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points with replacement, i.e., choosing each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points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with probability proportional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then rescaling by the sampling probability, outputs a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-coreset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clustering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blipFill>
                <a:blip r:embed="rId2"/>
                <a:stretch>
                  <a:fillRect l="-1215" t="-1094" b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/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805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size is always better than uniform sampling and MUCH better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estimating the sensitivities can be a difficult design choice, computing the total sensitivity can be </a:t>
            </a:r>
            <a:r>
              <a:rPr lang="en-US" sz="3200" dirty="0">
                <a:solidFill>
                  <a:srgbClr val="FF0000"/>
                </a:solidFill>
              </a:rPr>
              <a:t>mathematically challenging</a:t>
            </a:r>
            <a:r>
              <a:rPr lang="en-US" sz="3200" dirty="0"/>
              <a:t>, larger runtime</a:t>
            </a:r>
          </a:p>
        </p:txBody>
      </p:sp>
    </p:spTree>
    <p:extLst>
      <p:ext uri="{BB962C8B-B14F-4D97-AF65-F5344CB8AC3E}">
        <p14:creationId xmlns:p14="http://schemas.microsoft.com/office/powerpoint/2010/main" val="4522363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E9DC0D9-AD19-8E60-02BA-048D4F71C7C9}"/>
              </a:ext>
            </a:extLst>
          </p:cNvPr>
          <p:cNvGraphicFramePr>
            <a:graphicFrameLocks noGrp="1"/>
          </p:cNvGraphicFramePr>
          <p:nvPr/>
        </p:nvGraphicFramePr>
        <p:xfrm>
          <a:off x="1576294" y="1508561"/>
          <a:ext cx="9039411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071">
                  <a:extLst>
                    <a:ext uri="{9D8B030D-6E8A-4147-A177-3AD203B41FA5}">
                      <a16:colId xmlns:a16="http://schemas.microsoft.com/office/drawing/2014/main" val="412905476"/>
                    </a:ext>
                  </a:extLst>
                </a:gridCol>
                <a:gridCol w="1963270">
                  <a:extLst>
                    <a:ext uri="{9D8B030D-6E8A-4147-A177-3AD203B41FA5}">
                      <a16:colId xmlns:a16="http://schemas.microsoft.com/office/drawing/2014/main" val="3107082354"/>
                    </a:ext>
                  </a:extLst>
                </a:gridCol>
                <a:gridCol w="2395070">
                  <a:extLst>
                    <a:ext uri="{9D8B030D-6E8A-4147-A177-3AD203B41FA5}">
                      <a16:colId xmlns:a16="http://schemas.microsoft.com/office/drawing/2014/main" val="299702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Uniform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Sensitivity 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8444"/>
                  </a:ext>
                </a:extLst>
              </a:tr>
              <a:tr h="4920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2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Worst-case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Ease of implementation</a:t>
                      </a:r>
                    </a:p>
                    <a:p>
                      <a:pPr algn="ctr"/>
                      <a:r>
                        <a:rPr lang="en-US" sz="2800" dirty="0"/>
                        <a:t>Computation of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1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2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0974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Group / Stratified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812225"/>
            <a:ext cx="5943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Separate the data into “groups” and then perform uniform sampling on each group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If the data is uniform in each group, this is essentially sensitivity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4980-FD61-A0B4-F836-44EECCEAD2A1}"/>
              </a:ext>
            </a:extLst>
          </p:cNvPr>
          <p:cNvSpPr txBox="1">
            <a:spLocks/>
          </p:cNvSpPr>
          <p:nvPr/>
        </p:nvSpPr>
        <p:spPr>
          <a:xfrm>
            <a:off x="7511025" y="55822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AF745-EF9C-CD14-3B30-8FD5D941247E}"/>
              </a:ext>
            </a:extLst>
          </p:cNvPr>
          <p:cNvSpPr/>
          <p:nvPr/>
        </p:nvSpPr>
        <p:spPr>
          <a:xfrm>
            <a:off x="7511025" y="55822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/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/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/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08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33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99508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5808820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BF16C-368B-E057-2387-CFC7741A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00" y="896470"/>
            <a:ext cx="7311100" cy="5457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4849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03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Maximal </a:t>
            </a:r>
            <a:r>
              <a:rPr lang="en-US" dirty="0">
                <a:solidFill>
                  <a:srgbClr val="C00000"/>
                </a:solidFill>
              </a:rPr>
              <a:t>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Each maximal matching is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to the maximum matching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505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3711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661A6-2600-F7CA-3897-3235103D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76" y="917361"/>
            <a:ext cx="71628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671A7-336B-7CB6-B276-5D7C191C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6" y="2541993"/>
            <a:ext cx="5924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90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90C63-65C2-C288-0A35-DE610C0A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61" y="901794"/>
            <a:ext cx="7743825" cy="442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20" y="1785332"/>
            <a:ext cx="3085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232690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7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0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3493</Words>
  <Application>Microsoft Office PowerPoint</Application>
  <PresentationFormat>Widescreen</PresentationFormat>
  <Paragraphs>650</Paragraphs>
  <Slides>71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Presentation Schedule</vt:lpstr>
      <vt:lpstr>Last Time: Semi-streaming Model</vt:lpstr>
      <vt:lpstr>Last Time: Maximum Matching</vt:lpstr>
      <vt:lpstr>Maximal Matching</vt:lpstr>
      <vt:lpstr>Maximal Matching</vt:lpstr>
      <vt:lpstr>Maximal Matching</vt:lpstr>
      <vt:lpstr>PowerPoint Presentation</vt:lpstr>
      <vt:lpstr>PowerPoint Presentation</vt:lpstr>
      <vt:lpstr>Maximal Matching</vt:lpstr>
      <vt:lpstr>Maximal Matching</vt:lpstr>
      <vt:lpstr>Maximal Matching</vt:lpstr>
      <vt:lpstr>Maximal Matching</vt:lpstr>
      <vt:lpstr>Maximal Matching</vt:lpstr>
      <vt:lpstr>Matchings in the Semi-Streaming Model</vt:lpstr>
      <vt:lpstr>Matchings in the Semi-Streaming Model</vt:lpstr>
      <vt:lpstr>Matchings in the Semi-Streaming Model</vt:lpstr>
      <vt:lpstr>Matchings in the Semi-Streaming Model</vt:lpstr>
      <vt:lpstr>Matchings in the Semi-Streaming Model</vt:lpstr>
      <vt:lpstr>Matchings in the Semi-Streaming Model</vt:lpstr>
      <vt:lpstr>Matchings in the Semi-Streaming Model</vt:lpstr>
      <vt:lpstr>Connectivity</vt:lpstr>
      <vt:lpstr>PowerPoint Presentation</vt:lpstr>
      <vt:lpstr>PowerPoint Presentation</vt:lpstr>
      <vt:lpstr>Connectivity</vt:lpstr>
      <vt:lpstr>Connectivity</vt:lpstr>
      <vt:lpstr>Spanning Forest</vt:lpstr>
      <vt:lpstr>Spanning Forest</vt:lpstr>
      <vt:lpstr>PowerPoint Presentation</vt:lpstr>
      <vt:lpstr>PowerPoint Presentation</vt:lpstr>
      <vt:lpstr>PowerPoint Presentation</vt:lpstr>
      <vt:lpstr>Spanning Tree</vt:lpstr>
      <vt:lpstr>Spanning Tree</vt:lpstr>
      <vt:lpstr>Connectivity</vt:lpstr>
      <vt:lpstr>Connectivity</vt:lpstr>
      <vt:lpstr>Clustering</vt:lpstr>
      <vt:lpstr>k-Clustering</vt:lpstr>
      <vt:lpstr>k-Clustering</vt:lpstr>
      <vt:lpstr>k-Clustering</vt:lpstr>
      <vt:lpstr>PowerPoint Presentation</vt:lpstr>
      <vt:lpstr>PowerPoint Presentation</vt:lpstr>
      <vt:lpstr>PowerPoint Presentation</vt:lpstr>
      <vt:lpstr>PowerPoint Presentation</vt:lpstr>
      <vt:lpstr>Linear Regression</vt:lpstr>
      <vt:lpstr>Dimensionality Reduction</vt:lpstr>
      <vt:lpstr>Coreset</vt:lpstr>
      <vt:lpstr>Coreset (Formal Definition)</vt:lpstr>
      <vt:lpstr>Coreset</vt:lpstr>
      <vt:lpstr>Uniform Sampling</vt:lpstr>
      <vt:lpstr>Uniform Sampling</vt:lpstr>
      <vt:lpstr>Uniform Sampling</vt:lpstr>
      <vt:lpstr>Uniform Sampling</vt:lpstr>
      <vt:lpstr>Uniform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Sensitivity Sampling</vt:lpstr>
      <vt:lpstr>Sensitivity Sampling (Formal Theorem)</vt:lpstr>
      <vt:lpstr>Sensitivity Sampling</vt:lpstr>
      <vt:lpstr>PowerPoint Presentation</vt:lpstr>
      <vt:lpstr>Group / Stratified Sampling</vt:lpstr>
      <vt:lpstr>PowerPoint Presentation</vt:lpstr>
      <vt:lpstr>Coresets</vt:lpstr>
      <vt:lpstr>Coresets</vt:lpstr>
      <vt:lpstr>Coresets</vt:lpstr>
      <vt:lpstr>Coresets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16</cp:revision>
  <dcterms:created xsi:type="dcterms:W3CDTF">2023-10-16T19:52:29Z</dcterms:created>
  <dcterms:modified xsi:type="dcterms:W3CDTF">2023-10-18T18:41:38Z</dcterms:modified>
</cp:coreProperties>
</file>