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1" r:id="rId2"/>
    <p:sldId id="1057" r:id="rId3"/>
    <p:sldId id="989" r:id="rId4"/>
    <p:sldId id="1061" r:id="rId5"/>
    <p:sldId id="1002" r:id="rId6"/>
    <p:sldId id="1004" r:id="rId7"/>
    <p:sldId id="1005" r:id="rId8"/>
    <p:sldId id="1060" r:id="rId9"/>
    <p:sldId id="990" r:id="rId10"/>
    <p:sldId id="1006" r:id="rId11"/>
    <p:sldId id="1008" r:id="rId12"/>
    <p:sldId id="1009" r:id="rId13"/>
    <p:sldId id="1010" r:id="rId14"/>
    <p:sldId id="1012" r:id="rId15"/>
    <p:sldId id="1011" r:id="rId16"/>
    <p:sldId id="991" r:id="rId17"/>
    <p:sldId id="1013" r:id="rId18"/>
    <p:sldId id="1015" r:id="rId19"/>
    <p:sldId id="1016" r:id="rId20"/>
    <p:sldId id="1059" r:id="rId21"/>
    <p:sldId id="992" r:id="rId22"/>
    <p:sldId id="1058" r:id="rId23"/>
    <p:sldId id="1017" r:id="rId24"/>
    <p:sldId id="1018" r:id="rId25"/>
    <p:sldId id="1062" r:id="rId26"/>
    <p:sldId id="993" r:id="rId27"/>
    <p:sldId id="1020" r:id="rId28"/>
    <p:sldId id="1021" r:id="rId29"/>
    <p:sldId id="1022" r:id="rId30"/>
    <p:sldId id="1023" r:id="rId31"/>
    <p:sldId id="1063" r:id="rId32"/>
    <p:sldId id="994" r:id="rId33"/>
    <p:sldId id="1025" r:id="rId34"/>
    <p:sldId id="1026" r:id="rId35"/>
    <p:sldId id="1027" r:id="rId36"/>
    <p:sldId id="1028" r:id="rId37"/>
    <p:sldId id="1029" r:id="rId38"/>
    <p:sldId id="995" r:id="rId39"/>
    <p:sldId id="1030" r:id="rId40"/>
    <p:sldId id="1031" r:id="rId41"/>
    <p:sldId id="1033" r:id="rId42"/>
    <p:sldId id="1035" r:id="rId43"/>
    <p:sldId id="1032" r:id="rId44"/>
    <p:sldId id="996" r:id="rId45"/>
    <p:sldId id="1037" r:id="rId46"/>
    <p:sldId id="1038" r:id="rId47"/>
    <p:sldId id="1039" r:id="rId48"/>
    <p:sldId id="1040" r:id="rId49"/>
    <p:sldId id="1036" r:id="rId50"/>
    <p:sldId id="997" r:id="rId51"/>
    <p:sldId id="1041" r:id="rId52"/>
    <p:sldId id="1042" r:id="rId53"/>
    <p:sldId id="1064" r:id="rId54"/>
    <p:sldId id="1065" r:id="rId55"/>
    <p:sldId id="998" r:id="rId56"/>
    <p:sldId id="1043" r:id="rId57"/>
    <p:sldId id="1055" r:id="rId58"/>
    <p:sldId id="1044" r:id="rId59"/>
    <p:sldId id="999" r:id="rId60"/>
    <p:sldId id="1045" r:id="rId61"/>
    <p:sldId id="1048" r:id="rId62"/>
    <p:sldId id="1046" r:id="rId63"/>
    <p:sldId id="1052" r:id="rId64"/>
    <p:sldId id="1053" r:id="rId65"/>
    <p:sldId id="1054" r:id="rId66"/>
    <p:sldId id="1000" r:id="rId67"/>
    <p:sldId id="1001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238E-FD1F-BCB1-6190-28C69D80F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49165-F143-3B62-15B1-15778ACF4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1D07-3C84-D70F-D5E1-54A8D3C2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D462-89C9-01F3-7034-5166F175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C587-F8CB-B550-DCC8-59C21208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2B5E-441B-84D0-C023-BBA86FDF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D1A0-3D22-1262-0FE0-D90D9FA6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EA73-0DE8-6105-693C-4AE50F7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DBFB-9F1E-EBD3-B115-A949544B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02C6-DD09-2BE5-D402-9DAF4A2C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AE208-A8EC-DCFC-DDBE-DF973FB2B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D45D2-C38D-A885-736E-321C462D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D83E-3843-2866-4670-957DE14F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F086-97D2-9D66-6D49-24E27845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3E4F-C52B-409A-57EC-64012348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5CD8-7279-6C84-1D19-467317FF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FFF3-F764-158F-8FB8-5CF1AAF9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9E6C-6653-0160-8773-CB3A484E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458D-FE02-E82A-AC60-C0AD27B7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021A-9EE5-163C-22CE-ACC6B589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D92F-08E7-3786-EAFE-865EEE92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22A1-2749-BED2-3F68-CBF27803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EAD5-A30F-2032-36AC-1CE654BE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FD8E-9194-C70F-0B56-F0C28C9B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6CF6-A560-69A1-4A9E-406A468C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C9E5-0851-561E-393F-EA1A9DCE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8966-82A8-2F28-412A-CF27C228D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90448-1ABF-B905-28DC-9C818B92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A504-29D8-91D6-04F3-7569DF80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8A642-6FCF-5A99-D79C-9D0F722E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72556-4A1C-C12D-AAB6-99FA534A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193C-DE54-365B-56D9-4B81E0A1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31657-E5D8-3CB5-0DEC-E99E8930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DF9E-EABA-D985-6F8D-CB205CE6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2AD53-EDA7-C484-37CA-67870A7B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3F5DE-FFA4-DE44-15CA-6B970054D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4CDB8-BF00-3074-A461-4A094300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927E4-5B36-73BB-8149-FCC4D08C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FAA2B-927C-0814-19D7-FB24B3E6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59-37C4-EF0A-5835-3979A6F2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EBDAF-07A3-4C7E-FCC8-9E10A307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62457-B981-BE17-133E-CB1A0283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6B7EA-AF44-AB61-90C7-8B7A15B9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50C9E-EA07-C22D-D135-A334227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47D9C-E3D0-9A4A-36A8-C546530A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B6F78-639C-8FFD-AFD8-F7ED55AB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4376-0851-A72A-FF4E-6CC88216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800F-A681-3082-F314-21E523DA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286A5-ABCF-D4D3-F859-9C9681B7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5DADE-8703-7FD9-AF6D-31C60392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77823-8918-E9FA-A677-B89443F0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3114D-ECDE-C5B6-4E0E-18DE0724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0348-AEFD-A39D-25CE-2FCA8BF7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0A022-1955-B88B-0371-2B062E754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1CCE3-1B81-4472-43D9-CFD8E0D9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C80C9-54DE-E099-8034-D13CAD8C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7D22-DEBA-8B26-962E-8C19ED10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738FD-9EA2-7689-2A8E-6AA3E76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2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11E1D-BCEA-C0C7-57E7-28B43690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45D8-54BA-3CBD-01BE-1A484A8B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8933-2E75-E4D6-E492-FFB908E3E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DF50-3266-4D42-95F5-4BEC4179B01E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0AFC-BA27-DA35-6770-184F8A187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FB99-803F-EBD9-3C66-3D12B7720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TAMU Math Circle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Week 1: Advanced Quadratic Equations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998CE-0C31-CB6A-9300-0835D6A7E7FF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998CE-0C31-CB6A-9300-0835D6A7E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9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Unique implies that there is only one solution for each, so the discriminants must be 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EB035-856A-C801-52D0-5E94936C469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EB035-856A-C801-52D0-5E94936C4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2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Unique implies that there is only one solution for each, so the discriminants must be 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/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16−4⋅3⋅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−80=0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00−4⋅2⋅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−60=0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27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Unique implies that there is only one solution for each, so the discriminants must be 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/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16−4⋅3⋅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−80=0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00−4⋅2⋅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−60=0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1951B-E4D5-79DB-3158-4091DC65D8A8}"/>
                  </a:ext>
                </a:extLst>
              </p:cNvPr>
              <p:cNvSpPr txBox="1"/>
              <p:nvPr/>
            </p:nvSpPr>
            <p:spPr>
              <a:xfrm>
                <a:off x="9744126" y="5354157"/>
                <a:ext cx="1073524" cy="78617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1951B-E4D5-79DB-3158-4091DC65D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126" y="5354157"/>
                <a:ext cx="1073524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95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+8=20/3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+20=15/2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90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Solving the above equation gives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=−2/3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=−5/2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+8=20/3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+20=15/2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6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4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Adding the system together, we have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/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35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Adding the system together,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Completing the square,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/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45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/>
              <p:nvPr/>
            </p:nvSpPr>
            <p:spPr>
              <a:xfrm>
                <a:off x="376518" y="5717003"/>
                <a:ext cx="110803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+16+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+4=−45+16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8" y="5717003"/>
                <a:ext cx="110803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3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Completing the square,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Thus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/>
              <p:nvPr/>
            </p:nvSpPr>
            <p:spPr>
              <a:xfrm>
                <a:off x="622539" y="4269021"/>
                <a:ext cx="110803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9" y="4269021"/>
                <a:ext cx="110803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0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Material collected from Art of Problem Solving, Intermediate Algebra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54858B4-D3A6-A9A0-978A-EE2B2808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994" y="2911568"/>
            <a:ext cx="9525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8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key to this problem was recognizing the having one unique solution meant that we could break the original equation up into two quadratics that each had only one solution.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We merely needed to manipulate the constant that each quadratic was equal to in order to make the discriminants equal to 0.</a:t>
            </a:r>
          </a:p>
        </p:txBody>
      </p:sp>
    </p:spTree>
    <p:extLst>
      <p:ext uri="{BB962C8B-B14F-4D97-AF65-F5344CB8AC3E}">
        <p14:creationId xmlns:p14="http://schemas.microsoft.com/office/powerpoint/2010/main" val="185486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Some algebra problems are not solved by looking for roots to equations or plugging into well-known formulas.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They simply require insight and experience and here will examine a couple of these types of problems.</a:t>
            </a:r>
          </a:p>
        </p:txBody>
      </p:sp>
    </p:spTree>
    <p:extLst>
      <p:ext uri="{BB962C8B-B14F-4D97-AF65-F5344CB8AC3E}">
        <p14:creationId xmlns:p14="http://schemas.microsoft.com/office/powerpoint/2010/main" val="5629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3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Multiplying two at a time: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/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9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Multiplying two at a time: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so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/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6B43F3-7244-35F5-C1DD-172A6CD946A0}"/>
                  </a:ext>
                </a:extLst>
              </p:cNvPr>
              <p:cNvSpPr txBox="1"/>
              <p:nvPr/>
            </p:nvSpPr>
            <p:spPr>
              <a:xfrm>
                <a:off x="2787007" y="5010385"/>
                <a:ext cx="6177698" cy="957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6B43F3-7244-35F5-C1DD-172A6CD94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07" y="5010385"/>
                <a:ext cx="6177698" cy="957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5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Isolating variables often helps us get a grip on what we can do with them.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One of the most important lessons in algebraic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3141139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740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Collecting terms,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/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45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Collecting terms,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Grouping terms,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/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/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40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Collecting terms,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Grouping terms,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/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/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/>
              <p:nvPr/>
            </p:nvSpPr>
            <p:spPr>
              <a:xfrm>
                <a:off x="2858725" y="5353377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5353377"/>
                <a:ext cx="674247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5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Though you are all familiar with the quadratic equation, you may not be familiar with every way in which it can be employed.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Today we will examine a number of problems that can be creatively attacked by a student with a solid understanding of the quadratic formula.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Some problems that require no math more difficult than the quadratic formula might be tougher than you think.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Grouping terms,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thus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/>
              <p:nvPr/>
            </p:nvSpPr>
            <p:spPr>
              <a:xfrm>
                <a:off x="2856990" y="3643406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90" y="3643406"/>
                <a:ext cx="67424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/>
              <p:nvPr/>
            </p:nvSpPr>
            <p:spPr>
              <a:xfrm>
                <a:off x="2957337" y="4224989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37" y="4224989"/>
                <a:ext cx="67424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273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When facing an equation that does not immediately look familiar, try rearranging the terms. Sometimes easier to work with expressions such as perfect squares will present themselves.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Of course, you must be able to recognize them when they are present. Recognition is largely a matter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4014144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56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34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i="1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201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Could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37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Could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6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Could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06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859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27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Jenny stands on a cliff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280</m:t>
                    </m:r>
                  </m:oMath>
                </a14:m>
                <a:r>
                  <a:rPr lang="en-US" dirty="0"/>
                  <a:t> feet above a canyon.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She throws a rock off the edge.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Jenny knows from studying physics that the height of the rocks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measured in seconds.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Jenny determines how long the rock will be in the air by the time it comes to rest at the bottom of the canyon.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much time does Jenny determine that the rock will fall before it lands?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4086890" y="3429000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=280−5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90" y="3429000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71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803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363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+45=0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183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+45=0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75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3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0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297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−36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511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−36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−36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46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−36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−36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3+2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4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are looking 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/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=280−5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203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Find the value 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384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145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e>
                                </m:rad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63+8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=628+95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e>
                                </m:rad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628+95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698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b="0" dirty="0"/>
                  <a:t>Consider the equation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does it look like on the plane?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05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b="0" dirty="0"/>
                  <a:t>Consider the equation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does it look like on the plane?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14C236E-8BDF-1788-8C52-2E42DBE8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49" y="2686050"/>
            <a:ext cx="4895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93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110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+21=2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3=2</m:t>
                    </m:r>
                    <m:sSup>
                      <m:sSup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64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C9207-85A5-EA70-F03D-5DCC8BFF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88" y="0"/>
            <a:ext cx="833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95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+21=2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3=2</m:t>
                    </m:r>
                    <m:sSup>
                      <m:sSup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, with equality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8303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Consider the two functions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where the constants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may be considered as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-plane.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of such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for which the 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do NOT intersect (in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-plane).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b="0" dirty="0"/>
                  <a:t>, 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are looking 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/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−280=0</m:t>
                    </m:r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59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Consider the two functions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where the constants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may be considered as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-plane.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of such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for which the 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do NOT intersect (in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-plane).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b="0" dirty="0"/>
                  <a:t>, 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269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383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0493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/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679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the points that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/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3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the points that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Circle with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/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8922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766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geometric progression with common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an arithmetic sequence, what is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15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are looking 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/>
              <p:nvPr/>
            </p:nvSpPr>
            <p:spPr>
              <a:xfrm>
                <a:off x="770965" y="2254623"/>
                <a:ext cx="9762564" cy="999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−5±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25+17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920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−5±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rad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5" y="2254623"/>
                <a:ext cx="9762564" cy="999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94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time after Jenny throws the rock CANNOT be less than 0. Only the positive solution works. For practical purposes a physicist would probably plug these numbers into a calculator or otherwise estimate the answer.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This problem demonstrates that it is important to pay attention to the restrictions on a problem. Work within the context of the problem and pay careful attention to the domain of the quadratic (in this case nonnegative reals).</a:t>
            </a:r>
          </a:p>
        </p:txBody>
      </p:sp>
    </p:spTree>
    <p:extLst>
      <p:ext uri="{BB962C8B-B14F-4D97-AF65-F5344CB8AC3E}">
        <p14:creationId xmlns:p14="http://schemas.microsoft.com/office/powerpoint/2010/main" val="145868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1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2933</Words>
  <Application>Microsoft Office PowerPoint</Application>
  <PresentationFormat>Widescreen</PresentationFormat>
  <Paragraphs>450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Office Theme</vt:lpstr>
      <vt:lpstr>TAMU Math Circle</vt:lpstr>
      <vt:lpstr>Disclaimer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Graphing Quadratics</vt:lpstr>
      <vt:lpstr>Graphing Quadratics</vt:lpstr>
      <vt:lpstr>Graphing Quadratics</vt:lpstr>
      <vt:lpstr>Graphing Quadratics</vt:lpstr>
      <vt:lpstr>PowerPoint Presentation</vt:lpstr>
      <vt:lpstr>Graphing Quadratics</vt:lpstr>
      <vt:lpstr>Graphing Quadratics</vt:lpstr>
      <vt:lpstr>Graphing Quadratics</vt:lpstr>
      <vt:lpstr>Graphing Quadratics</vt:lpstr>
      <vt:lpstr>Graphing Quadratics</vt:lpstr>
      <vt:lpstr>Graphing Quadratics</vt:lpstr>
      <vt:lpstr>Graphing Quadratics</vt:lpstr>
      <vt:lpstr>Graphing Quadratics</vt:lpstr>
      <vt:lpstr>Challenge Problems</vt:lpstr>
      <vt:lpstr>Challenge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Equations</dc:title>
  <dc:creator>Samson Zhou</dc:creator>
  <cp:lastModifiedBy>Samson Zhou</cp:lastModifiedBy>
  <cp:revision>54</cp:revision>
  <dcterms:created xsi:type="dcterms:W3CDTF">2023-09-22T22:21:14Z</dcterms:created>
  <dcterms:modified xsi:type="dcterms:W3CDTF">2023-09-23T19:44:15Z</dcterms:modified>
</cp:coreProperties>
</file>