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4"/>
  </p:notesMasterIdLst>
  <p:sldIdLst>
    <p:sldId id="788" r:id="rId2"/>
    <p:sldId id="984" r:id="rId3"/>
    <p:sldId id="982" r:id="rId4"/>
    <p:sldId id="983" r:id="rId5"/>
    <p:sldId id="985" r:id="rId6"/>
    <p:sldId id="864" r:id="rId7"/>
    <p:sldId id="866" r:id="rId8"/>
    <p:sldId id="867" r:id="rId9"/>
    <p:sldId id="868" r:id="rId10"/>
    <p:sldId id="641" r:id="rId11"/>
    <p:sldId id="869" r:id="rId12"/>
    <p:sldId id="491" r:id="rId13"/>
    <p:sldId id="870" r:id="rId14"/>
    <p:sldId id="863" r:id="rId15"/>
    <p:sldId id="970" r:id="rId16"/>
    <p:sldId id="971" r:id="rId17"/>
    <p:sldId id="972" r:id="rId18"/>
    <p:sldId id="974" r:id="rId19"/>
    <p:sldId id="973" r:id="rId20"/>
    <p:sldId id="975" r:id="rId21"/>
    <p:sldId id="976" r:id="rId22"/>
    <p:sldId id="977" r:id="rId23"/>
    <p:sldId id="978" r:id="rId24"/>
    <p:sldId id="979" r:id="rId25"/>
    <p:sldId id="980" r:id="rId26"/>
    <p:sldId id="981" r:id="rId27"/>
    <p:sldId id="264" r:id="rId28"/>
    <p:sldId id="874" r:id="rId29"/>
    <p:sldId id="879" r:id="rId30"/>
    <p:sldId id="878" r:id="rId31"/>
    <p:sldId id="872" r:id="rId32"/>
    <p:sldId id="877" r:id="rId33"/>
    <p:sldId id="893" r:id="rId34"/>
    <p:sldId id="880" r:id="rId35"/>
    <p:sldId id="881" r:id="rId36"/>
    <p:sldId id="883" r:id="rId37"/>
    <p:sldId id="896" r:id="rId38"/>
    <p:sldId id="882" r:id="rId39"/>
    <p:sldId id="884" r:id="rId40"/>
    <p:sldId id="895" r:id="rId41"/>
    <p:sldId id="885" r:id="rId42"/>
    <p:sldId id="886" r:id="rId43"/>
    <p:sldId id="887" r:id="rId44"/>
    <p:sldId id="888" r:id="rId45"/>
    <p:sldId id="889" r:id="rId46"/>
    <p:sldId id="890" r:id="rId47"/>
    <p:sldId id="892" r:id="rId48"/>
    <p:sldId id="891" r:id="rId49"/>
    <p:sldId id="894" r:id="rId50"/>
    <p:sldId id="897" r:id="rId51"/>
    <p:sldId id="898" r:id="rId52"/>
    <p:sldId id="899" r:id="rId53"/>
    <p:sldId id="900" r:id="rId54"/>
    <p:sldId id="901" r:id="rId55"/>
    <p:sldId id="902" r:id="rId56"/>
    <p:sldId id="903" r:id="rId57"/>
    <p:sldId id="904" r:id="rId58"/>
    <p:sldId id="905" r:id="rId59"/>
    <p:sldId id="906" r:id="rId60"/>
    <p:sldId id="907" r:id="rId61"/>
    <p:sldId id="908" r:id="rId62"/>
    <p:sldId id="909" r:id="rId63"/>
    <p:sldId id="912" r:id="rId64"/>
    <p:sldId id="913" r:id="rId65"/>
    <p:sldId id="914" r:id="rId66"/>
    <p:sldId id="915" r:id="rId67"/>
    <p:sldId id="916" r:id="rId68"/>
    <p:sldId id="917" r:id="rId69"/>
    <p:sldId id="918" r:id="rId70"/>
    <p:sldId id="919" r:id="rId71"/>
    <p:sldId id="920" r:id="rId72"/>
    <p:sldId id="921" r:id="rId73"/>
    <p:sldId id="922" r:id="rId74"/>
    <p:sldId id="923" r:id="rId75"/>
    <p:sldId id="924" r:id="rId76"/>
    <p:sldId id="925" r:id="rId77"/>
    <p:sldId id="926" r:id="rId78"/>
    <p:sldId id="927" r:id="rId79"/>
    <p:sldId id="928" r:id="rId80"/>
    <p:sldId id="929" r:id="rId81"/>
    <p:sldId id="930" r:id="rId82"/>
    <p:sldId id="931" r:id="rId83"/>
    <p:sldId id="932" r:id="rId84"/>
    <p:sldId id="933" r:id="rId85"/>
    <p:sldId id="934" r:id="rId86"/>
    <p:sldId id="935" r:id="rId87"/>
    <p:sldId id="936" r:id="rId88"/>
    <p:sldId id="937" r:id="rId89"/>
    <p:sldId id="938" r:id="rId90"/>
    <p:sldId id="939" r:id="rId91"/>
    <p:sldId id="940" r:id="rId92"/>
    <p:sldId id="941" r:id="rId93"/>
    <p:sldId id="942" r:id="rId94"/>
    <p:sldId id="945" r:id="rId95"/>
    <p:sldId id="943" r:id="rId96"/>
    <p:sldId id="946" r:id="rId97"/>
    <p:sldId id="947" r:id="rId98"/>
    <p:sldId id="948" r:id="rId99"/>
    <p:sldId id="950" r:id="rId100"/>
    <p:sldId id="944" r:id="rId101"/>
    <p:sldId id="949" r:id="rId102"/>
    <p:sldId id="951" r:id="rId10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50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34120-E461-4F82-8D90-DBB98BCB3A9E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1F2B8-8E3C-4A7A-9220-B3F8795DB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87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234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55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27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08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212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764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951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4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909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442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90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38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886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484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706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596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024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187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029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942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899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71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240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110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281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115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500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481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613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873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690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813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83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3786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034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2766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1435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0229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368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5531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9437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0014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0191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97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7068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2024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9993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3999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6902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5568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5935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8483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6750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2153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51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1605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8015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4337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6336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3672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3066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613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1662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7242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6317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68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2079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2164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0153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4040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9075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9750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6934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0797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2150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2514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08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8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71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9AE6A-CB62-DBF9-423A-AE316A3BA2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9B1393-08F8-C8A5-8E2C-738FA8E45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10A4B-1220-FC20-21BD-F3AFBEE37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B809-ED34-41DB-835C-55E25B93CD03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20ECF-CFBE-A461-1D3A-1CB7F625E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84936-6D95-ED30-6FB7-500987F7A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418A5-D511-40C8-9971-DD7A4B120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13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1EDF-FB94-AF05-599F-F17E4A568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D8129-26A2-3422-CED3-92674ABE9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48649-4CFA-0035-D716-8277956AD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B809-ED34-41DB-835C-55E25B93CD03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9E260-CDDD-F34A-285A-A8F7A4A9E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36A64-1EFE-120F-76ED-7CDD8EC62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418A5-D511-40C8-9971-DD7A4B120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47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ECE90E-69CF-EAE5-57C4-49B56D6446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9E6766-4099-6A6B-F32A-4333060B5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AEAC2-7F0E-C639-5C75-5E219B363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B809-ED34-41DB-835C-55E25B93CD03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A8A02-8BE6-0A87-5CF0-5530D4635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5ECA7-6D99-398E-E365-D3C646F73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418A5-D511-40C8-9971-DD7A4B120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18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4AA6D-3404-3D92-4AF0-3F1881EA9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0EC2A-E550-536F-90F7-729903BCD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4A0C3-30FC-80DD-834A-9C80F5E03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B809-ED34-41DB-835C-55E25B93CD03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DEDD4-907B-1A39-4FA5-0FFEE7A3A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ECE75-20AD-3358-CD05-2E2294B51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418A5-D511-40C8-9971-DD7A4B120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0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62438-94F8-DFE0-5615-30E275CDA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8D1B0-B551-C86A-3887-DD742B4A6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6EF97-DE40-887A-7616-EA29639ED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B809-ED34-41DB-835C-55E25B93CD03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95FAF-D56D-9838-369F-32BDD67D8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E1741-DFF6-7D07-696F-33F34141D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418A5-D511-40C8-9971-DD7A4B120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73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C611E-1677-2705-8004-A668E4A5B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B21BD-38B1-0F77-4FD7-8366691E89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55015D-8748-16FF-87BD-266861105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B29AB-2148-8B6B-0115-810838E27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B809-ED34-41DB-835C-55E25B93CD03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C78510-0D4A-976D-E335-A27129E26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2B1DEC-A942-9146-B331-FF85A52A1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418A5-D511-40C8-9971-DD7A4B120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3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F34B9-E3C9-2CEC-B07F-8A34A983C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584BE-5E22-CFC5-D72D-CF8FBD0C1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6DCE-2543-800E-6944-9E652D6AE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69B360-05BA-2425-38C1-1DF8CA824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E0CCEE-4B74-E9E7-D5EB-D4BAEFCE92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76979E-CFA1-974A-1FFC-742B55DD9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B809-ED34-41DB-835C-55E25B93CD03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361AD1-73EE-D15C-B533-92384AB85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B1A840-4C79-C6B4-BC94-9A0787D90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418A5-D511-40C8-9971-DD7A4B120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8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40CB0-D643-8D9E-B180-5F5D83A45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DB0114-4018-8A3A-21A1-30174E023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B809-ED34-41DB-835C-55E25B93CD03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4AD7E5-6A53-2749-3DF5-C4BF3AF1D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4170B-F61E-929C-3BC6-ADF286CCF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418A5-D511-40C8-9971-DD7A4B120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48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DC56B2-BBA3-BABC-7EC0-53799FAB3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B809-ED34-41DB-835C-55E25B93CD03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3AA22D-948D-37C6-5B95-86A0BFA18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85756-2290-C976-4F9E-2AE0093B1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418A5-D511-40C8-9971-DD7A4B120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07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893CE-B2C3-A60A-1F4D-75B41372A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E2FAA-3FA0-E576-092C-FD4B19280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0D433B-7943-C3A0-9BAB-6025EE416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55105-0557-AA3B-B4AA-2754CB45A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B809-ED34-41DB-835C-55E25B93CD03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01620-AE2F-0201-A700-31C2BDB7D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5B9DE-EB7C-7393-80F5-1E02D67A0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418A5-D511-40C8-9971-DD7A4B120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43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4EB05-ABA0-7113-03FA-4E2722764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F412E3-CA15-1767-09C8-DAE4ED5984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7A5D9-91B1-892D-D648-3562CD525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AF3-09BC-54FC-D8E7-FA4F650EF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AB809-ED34-41DB-835C-55E25B93CD03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07229-FCF9-91E9-1E94-CF4B2A84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67106-0664-F263-773E-51E5B7080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418A5-D511-40C8-9971-DD7A4B120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33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A32521-A38E-8874-FF67-5D5350244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17F4A-47A9-32D2-40FB-6C3F88529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863A8-5C9F-3DBE-EDCD-F94083A44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AB809-ED34-41DB-835C-55E25B93CD03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669C3-1A7F-3B68-309A-A6BEB2E3E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8A9A1-3A3C-ADA3-9778-B44D6F41F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418A5-D511-40C8-9971-DD7A4B120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12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eb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6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8.png"/><Relationship Id="rId7" Type="http://schemas.openxmlformats.org/officeDocument/2006/relationships/image" Target="../media/image4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76.png"/><Relationship Id="rId5" Type="http://schemas.openxmlformats.org/officeDocument/2006/relationships/image" Target="../media/image41.png"/><Relationship Id="rId10" Type="http://schemas.openxmlformats.org/officeDocument/2006/relationships/image" Target="../media/image75.png"/><Relationship Id="rId4" Type="http://schemas.openxmlformats.org/officeDocument/2006/relationships/image" Target="../media/image39.png"/><Relationship Id="rId9" Type="http://schemas.openxmlformats.org/officeDocument/2006/relationships/image" Target="../media/image7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0.png"/><Relationship Id="rId4" Type="http://schemas.openxmlformats.org/officeDocument/2006/relationships/image" Target="../media/image3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0.png"/><Relationship Id="rId4" Type="http://schemas.openxmlformats.org/officeDocument/2006/relationships/image" Target="../media/image3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8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0.png"/><Relationship Id="rId4" Type="http://schemas.openxmlformats.org/officeDocument/2006/relationships/image" Target="../media/image41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41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43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0.png"/><Relationship Id="rId4" Type="http://schemas.openxmlformats.org/officeDocument/2006/relationships/image" Target="../media/image43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0.png"/><Relationship Id="rId4" Type="http://schemas.openxmlformats.org/officeDocument/2006/relationships/image" Target="../media/image46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0.png"/><Relationship Id="rId4" Type="http://schemas.openxmlformats.org/officeDocument/2006/relationships/image" Target="../media/image460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0.png"/><Relationship Id="rId4" Type="http://schemas.openxmlformats.org/officeDocument/2006/relationships/image" Target="../media/image48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50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3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53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5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0.png"/><Relationship Id="rId4" Type="http://schemas.openxmlformats.org/officeDocument/2006/relationships/image" Target="../media/image5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0.png"/><Relationship Id="rId4" Type="http://schemas.openxmlformats.org/officeDocument/2006/relationships/image" Target="../media/image57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0.png"/><Relationship Id="rId4" Type="http://schemas.openxmlformats.org/officeDocument/2006/relationships/image" Target="../media/image57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0.png"/><Relationship Id="rId4" Type="http://schemas.openxmlformats.org/officeDocument/2006/relationships/image" Target="../media/image59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5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6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0.png"/><Relationship Id="rId4" Type="http://schemas.openxmlformats.org/officeDocument/2006/relationships/image" Target="../media/image61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0.png"/><Relationship Id="rId4" Type="http://schemas.openxmlformats.org/officeDocument/2006/relationships/image" Target="../media/image63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63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65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0.png"/><Relationship Id="rId4" Type="http://schemas.openxmlformats.org/officeDocument/2006/relationships/image" Target="../media/image65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0.png"/><Relationship Id="rId4" Type="http://schemas.openxmlformats.org/officeDocument/2006/relationships/image" Target="../media/image67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0.png"/><Relationship Id="rId4" Type="http://schemas.openxmlformats.org/officeDocument/2006/relationships/image" Target="../media/image67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0.png"/><Relationship Id="rId4" Type="http://schemas.openxmlformats.org/officeDocument/2006/relationships/image" Target="../media/image69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72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72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0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0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0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1" y="1534740"/>
            <a:ext cx="11689977" cy="12174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658: Randomized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7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12337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60B2D6D-0486-0D95-97DB-A340DA51A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188258"/>
            <a:ext cx="5522260" cy="41416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3A2E71-6589-1B61-6C35-37753D785C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484" y="40575"/>
            <a:ext cx="5588373" cy="38457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EE8040-4FB0-B7AF-8DD0-2BDE6C66D354}"/>
              </a:ext>
            </a:extLst>
          </p:cNvPr>
          <p:cNvSpPr txBox="1"/>
          <p:nvPr/>
        </p:nvSpPr>
        <p:spPr>
          <a:xfrm>
            <a:off x="10174941" y="3900648"/>
            <a:ext cx="18646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330 billion daily e-mails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06C890-B4AC-5F03-29C9-AAEC8A3542EC}"/>
              </a:ext>
            </a:extLst>
          </p:cNvPr>
          <p:cNvSpPr txBox="1"/>
          <p:nvPr/>
        </p:nvSpPr>
        <p:spPr>
          <a:xfrm>
            <a:off x="10174941" y="5321594"/>
            <a:ext cx="1864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8.5 billion daily Google searches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803179-F9DB-ECAD-C97B-5C4D7DB8A8F5}"/>
              </a:ext>
            </a:extLst>
          </p:cNvPr>
          <p:cNvSpPr txBox="1"/>
          <p:nvPr/>
        </p:nvSpPr>
        <p:spPr>
          <a:xfrm>
            <a:off x="493060" y="4751293"/>
            <a:ext cx="1864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 billion monthly active users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4C4EE7-7C25-D097-54D9-CDF05558F1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8156" y="3886337"/>
            <a:ext cx="6741832" cy="287051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782F42ED-29ED-A183-D11B-153C8E12809A}"/>
              </a:ext>
            </a:extLst>
          </p:cNvPr>
          <p:cNvSpPr/>
          <p:nvPr/>
        </p:nvSpPr>
        <p:spPr>
          <a:xfrm>
            <a:off x="306184" y="4630842"/>
            <a:ext cx="2008190" cy="1441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44F0442-0414-E4F3-CD85-B1B603CF0EB4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1310279" y="4149627"/>
            <a:ext cx="0" cy="4812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13357995-C405-729D-913E-88B3674AA7F8}"/>
              </a:ext>
            </a:extLst>
          </p:cNvPr>
          <p:cNvSpPr/>
          <p:nvPr/>
        </p:nvSpPr>
        <p:spPr>
          <a:xfrm>
            <a:off x="9877626" y="5231007"/>
            <a:ext cx="2008190" cy="1441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C470227-30A0-6AB1-004D-CACF81ECDB4B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9209988" y="5951622"/>
            <a:ext cx="66763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DB24F3B-87F4-C25F-29D3-569268712B14}"/>
              </a:ext>
            </a:extLst>
          </p:cNvPr>
          <p:cNvSpPr/>
          <p:nvPr/>
        </p:nvSpPr>
        <p:spPr>
          <a:xfrm>
            <a:off x="10013771" y="3776112"/>
            <a:ext cx="2008190" cy="11076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D7B999-26FA-205D-F91E-40126903614A}"/>
              </a:ext>
            </a:extLst>
          </p:cNvPr>
          <p:cNvCxnSpPr>
            <a:cxnSpLocks/>
            <a:stCxn id="19" idx="2"/>
          </p:cNvCxnSpPr>
          <p:nvPr/>
        </p:nvCxnSpPr>
        <p:spPr>
          <a:xfrm flipH="1" flipV="1">
            <a:off x="9543807" y="3886337"/>
            <a:ext cx="469964" cy="4436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91200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Misra Gries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with count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increment counter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decrement all counters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sz="2800" dirty="0"/>
                  <a:t>for 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Output coordinates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897143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Misra Gries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For all estimated frequencies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by Misra-Gries, we have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and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Returning coordinates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means:</a:t>
                </a:r>
              </a:p>
              <a:p>
                <a:pPr lvl="1"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800" dirty="0"/>
                  <a:t> will be returned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>
                    <a:solidFill>
                      <a:srgbClr val="FF0000"/>
                    </a:solidFill>
                  </a:rPr>
                  <a:t>NO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will be returned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/>
              <p:nvPr/>
            </p:nvSpPr>
            <p:spPr>
              <a:xfrm>
                <a:off x="3137648" y="2456677"/>
                <a:ext cx="6096000" cy="830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648" y="2456677"/>
                <a:ext cx="6096000" cy="8302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010301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Misra Gries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Summary</a:t>
                </a:r>
                <a:r>
                  <a:rPr lang="en-US" dirty="0"/>
                  <a:t>: Misra-Gries can be used to solve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-frequent items problem</a:t>
                </a:r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Misra-Gries uses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800" dirty="0"/>
                  <a:t> bits of space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Misra-Gries is a deterministic algorithm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Misra-Gries </a:t>
                </a:r>
                <a:r>
                  <a:rPr lang="en-US" sz="2800" i="1" dirty="0"/>
                  <a:t>never </a:t>
                </a:r>
                <a:r>
                  <a:rPr lang="en-US" sz="2800" dirty="0"/>
                  <a:t>overestimates the true frequency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0065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Streaming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Scenario</a:t>
            </a:r>
            <a:r>
              <a:rPr lang="en-US" dirty="0"/>
              <a:t>: We are given a massive dataset that arrives in a continuous stream, which we would like to analyze – but we do not have enough space to store all the items</a:t>
            </a:r>
            <a:endParaRPr lang="en-US" dirty="0">
              <a:solidFill>
                <a:srgbClr val="00B050"/>
              </a:solidFill>
            </a:endParaRPr>
          </a:p>
          <a:p>
            <a:pPr>
              <a:buClr>
                <a:schemeClr val="tx1"/>
              </a:buClr>
            </a:pPr>
            <a:endParaRPr lang="en-US" dirty="0">
              <a:solidFill>
                <a:srgbClr val="00B050"/>
              </a:solidFill>
            </a:endParaRPr>
          </a:p>
          <a:p>
            <a:pPr>
              <a:buClr>
                <a:schemeClr val="tx1"/>
              </a:buClr>
            </a:pP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Typically the data must be compressed on-the-fly</a:t>
            </a:r>
          </a:p>
          <a:p>
            <a:r>
              <a:rPr lang="en-US" dirty="0"/>
              <a:t>Store a data structure from which we can still learn useful information</a:t>
            </a:r>
          </a:p>
        </p:txBody>
      </p:sp>
    </p:spTree>
    <p:extLst>
      <p:ext uri="{BB962C8B-B14F-4D97-AF65-F5344CB8AC3E}">
        <p14:creationId xmlns:p14="http://schemas.microsoft.com/office/powerpoint/2010/main" val="3227545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Streaming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Input</a:t>
                </a:r>
                <a:r>
                  <a:rPr lang="en-US" dirty="0"/>
                  <a:t>: Elements of an underlying data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which arrive sequentially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Output</a:t>
                </a:r>
                <a:r>
                  <a:rPr lang="en-US" dirty="0"/>
                  <a:t>: Evaluation (or approximation) of a given function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Use space </a:t>
                </a:r>
                <a:r>
                  <a:rPr lang="en-US" i="1" dirty="0">
                    <a:solidFill>
                      <a:srgbClr val="7030A0"/>
                    </a:solidFill>
                  </a:rPr>
                  <a:t>sublinear</a:t>
                </a:r>
                <a:r>
                  <a:rPr lang="en-US" i="1" dirty="0"/>
                  <a:t> </a:t>
                </a:r>
                <a:r>
                  <a:rPr lang="en-US" dirty="0"/>
                  <a:t>in the size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the input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7C0A9B5-50C8-4BD1-80DA-70EEE4824FAD}"/>
              </a:ext>
            </a:extLst>
          </p:cNvPr>
          <p:cNvSpPr txBox="1"/>
          <p:nvPr/>
        </p:nvSpPr>
        <p:spPr>
          <a:xfrm>
            <a:off x="6024880" y="5469077"/>
            <a:ext cx="30700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1 0 1 1 1 0 0 1</a:t>
            </a:r>
          </a:p>
        </p:txBody>
      </p:sp>
    </p:spTree>
    <p:extLst>
      <p:ext uri="{BB962C8B-B14F-4D97-AF65-F5344CB8AC3E}">
        <p14:creationId xmlns:p14="http://schemas.microsoft.com/office/powerpoint/2010/main" val="11538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CF0CE3E-D29B-9D14-FF3C-2F1C53C55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957" y="290535"/>
            <a:ext cx="7369219" cy="627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783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Streaming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Input</a:t>
                </a:r>
                <a:r>
                  <a:rPr lang="en-US" dirty="0"/>
                  <a:t>: Elements of an underlying data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which arrive sequentially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Output</a:t>
                </a:r>
                <a:r>
                  <a:rPr lang="en-US" dirty="0"/>
                  <a:t>: Evaluation (or approximation) of a given function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Use space </a:t>
                </a:r>
                <a:r>
                  <a:rPr lang="en-US" i="1" dirty="0">
                    <a:solidFill>
                      <a:srgbClr val="7030A0"/>
                    </a:solidFill>
                  </a:rPr>
                  <a:t>sublinear</a:t>
                </a:r>
                <a:r>
                  <a:rPr lang="en-US" i="1" dirty="0"/>
                  <a:t> </a:t>
                </a:r>
                <a:r>
                  <a:rPr lang="en-US" dirty="0"/>
                  <a:t>in the size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the input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Compared to traditional algorithmic design, which focuses on minimizing runtime, the big question here is how much space is needed to answer queries of interest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8616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see a stream of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 How do we uniformly sample one of the positions of the stream?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87183FD-C4DE-5E91-525E-340938F97BA0}"/>
              </a:ext>
            </a:extLst>
          </p:cNvPr>
          <p:cNvSpPr txBox="1"/>
          <p:nvPr/>
        </p:nvSpPr>
        <p:spPr>
          <a:xfrm>
            <a:off x="609600" y="3559593"/>
            <a:ext cx="10954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47 72 81 10 14 33 51 29 54 9 36 46 10</a:t>
            </a:r>
          </a:p>
        </p:txBody>
      </p:sp>
    </p:spTree>
    <p:extLst>
      <p:ext uri="{BB962C8B-B14F-4D97-AF65-F5344CB8AC3E}">
        <p14:creationId xmlns:p14="http://schemas.microsoft.com/office/powerpoint/2010/main" val="236245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see a stream of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 How do we uniformly sample one of the positions of the stream?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87183FD-C4DE-5E91-525E-340938F97BA0}"/>
              </a:ext>
            </a:extLst>
          </p:cNvPr>
          <p:cNvSpPr txBox="1"/>
          <p:nvPr/>
        </p:nvSpPr>
        <p:spPr>
          <a:xfrm>
            <a:off x="609600" y="3559593"/>
            <a:ext cx="10954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47 72 81 10 14 33 51 29 54 9 36 46 10</a:t>
            </a:r>
          </a:p>
        </p:txBody>
      </p:sp>
    </p:spTree>
    <p:extLst>
      <p:ext uri="{BB962C8B-B14F-4D97-AF65-F5344CB8AC3E}">
        <p14:creationId xmlns:p14="http://schemas.microsoft.com/office/powerpoint/2010/main" val="1274556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Reservoir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see a stream of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 How do we uniformly sample one of the positions of the stream?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70C0"/>
                    </a:solidFill>
                  </a:rPr>
                  <a:t>[Vitter 1985]</a:t>
                </a:r>
                <a:r>
                  <a:rPr lang="en-US" dirty="0"/>
                  <a:t>: 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=⊥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On the arrival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replace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87183FD-C4DE-5E91-525E-340938F97BA0}"/>
              </a:ext>
            </a:extLst>
          </p:cNvPr>
          <p:cNvSpPr txBox="1"/>
          <p:nvPr/>
        </p:nvSpPr>
        <p:spPr>
          <a:xfrm>
            <a:off x="618564" y="4455705"/>
            <a:ext cx="10954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47 72 81 10 14 33 51 29 54 9 36 46 10</a:t>
            </a:r>
          </a:p>
        </p:txBody>
      </p:sp>
    </p:spTree>
    <p:extLst>
      <p:ext uri="{BB962C8B-B14F-4D97-AF65-F5344CB8AC3E}">
        <p14:creationId xmlns:p14="http://schemas.microsoft.com/office/powerpoint/2010/main" val="2386297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Reservoir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the stream has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. What is the probability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for fixed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87183FD-C4DE-5E91-525E-340938F97BA0}"/>
              </a:ext>
            </a:extLst>
          </p:cNvPr>
          <p:cNvSpPr txBox="1"/>
          <p:nvPr/>
        </p:nvSpPr>
        <p:spPr>
          <a:xfrm>
            <a:off x="618564" y="4455705"/>
            <a:ext cx="10954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47 72 81 10 14 33 51 29 54 9 36 46 10</a:t>
            </a:r>
          </a:p>
        </p:txBody>
      </p:sp>
    </p:spTree>
    <p:extLst>
      <p:ext uri="{BB962C8B-B14F-4D97-AF65-F5344CB8AC3E}">
        <p14:creationId xmlns:p14="http://schemas.microsoft.com/office/powerpoint/2010/main" val="27867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Reservoir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the stream has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. What is the probability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for fixed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Must have chosen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AND must have never updated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afterwards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87183FD-C4DE-5E91-525E-340938F97BA0}"/>
              </a:ext>
            </a:extLst>
          </p:cNvPr>
          <p:cNvSpPr txBox="1"/>
          <p:nvPr/>
        </p:nvSpPr>
        <p:spPr>
          <a:xfrm>
            <a:off x="618564" y="4455705"/>
            <a:ext cx="10954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47 72 81 10 14 33 51 29 54 9 36 46 10</a:t>
            </a:r>
          </a:p>
        </p:txBody>
      </p:sp>
    </p:spTree>
    <p:extLst>
      <p:ext uri="{BB962C8B-B14F-4D97-AF65-F5344CB8AC3E}">
        <p14:creationId xmlns:p14="http://schemas.microsoft.com/office/powerpoint/2010/main" val="165319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3EDD0B-C77A-E8CB-0636-B0B38C746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93" y="539167"/>
            <a:ext cx="10840852" cy="602788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41F24B0-9BC2-FB12-5756-3DE88BCEB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1436" y="161926"/>
            <a:ext cx="408626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Previous Lecture</a:t>
            </a:r>
          </a:p>
        </p:txBody>
      </p:sp>
    </p:spTree>
    <p:extLst>
      <p:ext uri="{BB962C8B-B14F-4D97-AF65-F5344CB8AC3E}">
        <p14:creationId xmlns:p14="http://schemas.microsoft.com/office/powerpoint/2010/main" val="1258413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Reservoir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the stream has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. What is the probability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for fixed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Must have chosen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AND must have never updated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afterwards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Must have chosen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AND did not update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/>
                  <a:t> 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 dirty="0"/>
                  <a:t> AND … 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611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Reservoir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Must have chosen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…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12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Reservoir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Must have chosen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…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477DE1-0FDA-BEA0-7590-9EFF97C2FCE9}"/>
                  </a:ext>
                </a:extLst>
              </p:cNvPr>
              <p:cNvSpPr/>
              <p:nvPr/>
            </p:nvSpPr>
            <p:spPr>
              <a:xfrm>
                <a:off x="7717536" y="1082612"/>
                <a:ext cx="3291840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477DE1-0FDA-BEA0-7590-9EFF97C2F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536" y="1082612"/>
                <a:ext cx="3291840" cy="121615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7559EE-B23C-7091-2EE4-D04424221448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364224" y="1690688"/>
            <a:ext cx="1353312" cy="3392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144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Reservoir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Must have chosen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…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477DE1-0FDA-BEA0-7590-9EFF97C2FCE9}"/>
                  </a:ext>
                </a:extLst>
              </p:cNvPr>
              <p:cNvSpPr/>
              <p:nvPr/>
            </p:nvSpPr>
            <p:spPr>
              <a:xfrm>
                <a:off x="7717536" y="1082612"/>
                <a:ext cx="3291840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477DE1-0FDA-BEA0-7590-9EFF97C2F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536" y="1082612"/>
                <a:ext cx="3291840" cy="121615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7559EE-B23C-7091-2EE4-D04424221448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364224" y="1690688"/>
            <a:ext cx="1353312" cy="3392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66064E0-CADE-D059-BFA1-BC44CA2C0C35}"/>
                  </a:ext>
                </a:extLst>
              </p:cNvPr>
              <p:cNvSpPr/>
              <p:nvPr/>
            </p:nvSpPr>
            <p:spPr>
              <a:xfrm>
                <a:off x="8418576" y="2433701"/>
                <a:ext cx="3651504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66064E0-CADE-D059-BFA1-BC44CA2C0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576" y="2433701"/>
                <a:ext cx="3651504" cy="121615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D53C41-A460-D0B7-2DD7-02FF362C1777}"/>
              </a:ext>
            </a:extLst>
          </p:cNvPr>
          <p:cNvCxnSpPr>
            <a:cxnSpLocks/>
            <a:stCxn id="5" idx="2"/>
          </p:cNvCxnSpPr>
          <p:nvPr/>
        </p:nvCxnSpPr>
        <p:spPr>
          <a:xfrm flipH="1" flipV="1">
            <a:off x="6510528" y="2560320"/>
            <a:ext cx="1908048" cy="4814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683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Reservoir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Must have chosen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…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477DE1-0FDA-BEA0-7590-9EFF97C2FCE9}"/>
                  </a:ext>
                </a:extLst>
              </p:cNvPr>
              <p:cNvSpPr/>
              <p:nvPr/>
            </p:nvSpPr>
            <p:spPr>
              <a:xfrm>
                <a:off x="7717536" y="1082612"/>
                <a:ext cx="3291840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477DE1-0FDA-BEA0-7590-9EFF97C2F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536" y="1082612"/>
                <a:ext cx="3291840" cy="121615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7559EE-B23C-7091-2EE4-D04424221448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364224" y="1690688"/>
            <a:ext cx="1353312" cy="3392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66064E0-CADE-D059-BFA1-BC44CA2C0C35}"/>
                  </a:ext>
                </a:extLst>
              </p:cNvPr>
              <p:cNvSpPr/>
              <p:nvPr/>
            </p:nvSpPr>
            <p:spPr>
              <a:xfrm>
                <a:off x="8418576" y="2433701"/>
                <a:ext cx="3651504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66064E0-CADE-D059-BFA1-BC44CA2C0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576" y="2433701"/>
                <a:ext cx="3651504" cy="121615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D53C41-A460-D0B7-2DD7-02FF362C1777}"/>
              </a:ext>
            </a:extLst>
          </p:cNvPr>
          <p:cNvCxnSpPr>
            <a:cxnSpLocks/>
            <a:stCxn id="5" idx="2"/>
          </p:cNvCxnSpPr>
          <p:nvPr/>
        </p:nvCxnSpPr>
        <p:spPr>
          <a:xfrm flipH="1" flipV="1">
            <a:off x="6510528" y="2560320"/>
            <a:ext cx="1908048" cy="4814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6F56CED-7177-0F55-4C86-DF5FED15F93D}"/>
                  </a:ext>
                </a:extLst>
              </p:cNvPr>
              <p:cNvSpPr/>
              <p:nvPr/>
            </p:nvSpPr>
            <p:spPr>
              <a:xfrm>
                <a:off x="8418576" y="3752216"/>
                <a:ext cx="3651504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6F56CED-7177-0F55-4C86-DF5FED15F9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576" y="3752216"/>
                <a:ext cx="3651504" cy="121615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42591D-F94A-D3EE-BF2A-7852505CFB7A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510528" y="3176714"/>
            <a:ext cx="1908048" cy="11835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522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Reservoir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Must have chosen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…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477DE1-0FDA-BEA0-7590-9EFF97C2FCE9}"/>
                  </a:ext>
                </a:extLst>
              </p:cNvPr>
              <p:cNvSpPr/>
              <p:nvPr/>
            </p:nvSpPr>
            <p:spPr>
              <a:xfrm>
                <a:off x="7717536" y="1082612"/>
                <a:ext cx="3291840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477DE1-0FDA-BEA0-7590-9EFF97C2F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536" y="1082612"/>
                <a:ext cx="3291840" cy="121615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7559EE-B23C-7091-2EE4-D04424221448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364224" y="1690688"/>
            <a:ext cx="1353312" cy="3392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66064E0-CADE-D059-BFA1-BC44CA2C0C35}"/>
                  </a:ext>
                </a:extLst>
              </p:cNvPr>
              <p:cNvSpPr/>
              <p:nvPr/>
            </p:nvSpPr>
            <p:spPr>
              <a:xfrm>
                <a:off x="8418576" y="2433701"/>
                <a:ext cx="3651504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66064E0-CADE-D059-BFA1-BC44CA2C0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576" y="2433701"/>
                <a:ext cx="3651504" cy="121615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D53C41-A460-D0B7-2DD7-02FF362C1777}"/>
              </a:ext>
            </a:extLst>
          </p:cNvPr>
          <p:cNvCxnSpPr>
            <a:cxnSpLocks/>
            <a:stCxn id="5" idx="2"/>
          </p:cNvCxnSpPr>
          <p:nvPr/>
        </p:nvCxnSpPr>
        <p:spPr>
          <a:xfrm flipH="1" flipV="1">
            <a:off x="6510528" y="2560320"/>
            <a:ext cx="1908048" cy="4814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6F56CED-7177-0F55-4C86-DF5FED15F93D}"/>
                  </a:ext>
                </a:extLst>
              </p:cNvPr>
              <p:cNvSpPr/>
              <p:nvPr/>
            </p:nvSpPr>
            <p:spPr>
              <a:xfrm>
                <a:off x="8418576" y="3752216"/>
                <a:ext cx="3651504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6F56CED-7177-0F55-4C86-DF5FED15F9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576" y="3752216"/>
                <a:ext cx="3651504" cy="121615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42591D-F94A-D3EE-BF2A-7852505CFB7A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510528" y="3176714"/>
            <a:ext cx="1908048" cy="11835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F090CE6-B34D-9BB0-4D8B-27E58C83B637}"/>
                  </a:ext>
                </a:extLst>
              </p:cNvPr>
              <p:cNvSpPr/>
              <p:nvPr/>
            </p:nvSpPr>
            <p:spPr>
              <a:xfrm>
                <a:off x="8061960" y="5276723"/>
                <a:ext cx="3651504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F090CE6-B34D-9BB0-4D8B-27E58C83B6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960" y="5276723"/>
                <a:ext cx="3651504" cy="121615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6EC2AA-E031-5AD1-1B3D-55F5130BC135}"/>
              </a:ext>
            </a:extLst>
          </p:cNvPr>
          <p:cNvCxnSpPr>
            <a:cxnSpLocks/>
            <a:stCxn id="10" idx="2"/>
          </p:cNvCxnSpPr>
          <p:nvPr/>
        </p:nvCxnSpPr>
        <p:spPr>
          <a:xfrm flipH="1" flipV="1">
            <a:off x="6096000" y="4764024"/>
            <a:ext cx="1965960" cy="11207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8659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Reservoir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Must have chosen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…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477DE1-0FDA-BEA0-7590-9EFF97C2FCE9}"/>
                  </a:ext>
                </a:extLst>
              </p:cNvPr>
              <p:cNvSpPr/>
              <p:nvPr/>
            </p:nvSpPr>
            <p:spPr>
              <a:xfrm>
                <a:off x="7717536" y="1082612"/>
                <a:ext cx="3291840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477DE1-0FDA-BEA0-7590-9EFF97C2F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536" y="1082612"/>
                <a:ext cx="3291840" cy="121615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7559EE-B23C-7091-2EE4-D04424221448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364224" y="1690688"/>
            <a:ext cx="1353312" cy="3392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66064E0-CADE-D059-BFA1-BC44CA2C0C35}"/>
                  </a:ext>
                </a:extLst>
              </p:cNvPr>
              <p:cNvSpPr/>
              <p:nvPr/>
            </p:nvSpPr>
            <p:spPr>
              <a:xfrm>
                <a:off x="8418576" y="2433701"/>
                <a:ext cx="3651504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66064E0-CADE-D059-BFA1-BC44CA2C0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576" y="2433701"/>
                <a:ext cx="3651504" cy="121615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D53C41-A460-D0B7-2DD7-02FF362C1777}"/>
              </a:ext>
            </a:extLst>
          </p:cNvPr>
          <p:cNvCxnSpPr>
            <a:cxnSpLocks/>
            <a:stCxn id="5" idx="2"/>
          </p:cNvCxnSpPr>
          <p:nvPr/>
        </p:nvCxnSpPr>
        <p:spPr>
          <a:xfrm flipH="1" flipV="1">
            <a:off x="6510528" y="2560320"/>
            <a:ext cx="1908048" cy="4814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6F56CED-7177-0F55-4C86-DF5FED15F93D}"/>
                  </a:ext>
                </a:extLst>
              </p:cNvPr>
              <p:cNvSpPr/>
              <p:nvPr/>
            </p:nvSpPr>
            <p:spPr>
              <a:xfrm>
                <a:off x="8418576" y="3752216"/>
                <a:ext cx="3651504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6F56CED-7177-0F55-4C86-DF5FED15F9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576" y="3752216"/>
                <a:ext cx="3651504" cy="121615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42591D-F94A-D3EE-BF2A-7852505CFB7A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510528" y="3176714"/>
            <a:ext cx="1908048" cy="11835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F090CE6-B34D-9BB0-4D8B-27E58C83B637}"/>
                  </a:ext>
                </a:extLst>
              </p:cNvPr>
              <p:cNvSpPr/>
              <p:nvPr/>
            </p:nvSpPr>
            <p:spPr>
              <a:xfrm>
                <a:off x="8061960" y="5276723"/>
                <a:ext cx="3651504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F090CE6-B34D-9BB0-4D8B-27E58C83B6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960" y="5276723"/>
                <a:ext cx="3651504" cy="121615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6EC2AA-E031-5AD1-1B3D-55F5130BC135}"/>
              </a:ext>
            </a:extLst>
          </p:cNvPr>
          <p:cNvCxnSpPr>
            <a:cxnSpLocks/>
            <a:stCxn id="10" idx="2"/>
          </p:cNvCxnSpPr>
          <p:nvPr/>
        </p:nvCxnSpPr>
        <p:spPr>
          <a:xfrm flipH="1" flipV="1">
            <a:off x="6096000" y="4764024"/>
            <a:ext cx="1965960" cy="11207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BE4456-E1E9-7E7F-F820-FA2EFBE8C28C}"/>
                  </a:ext>
                </a:extLst>
              </p:cNvPr>
              <p:cNvSpPr txBox="1"/>
              <p:nvPr/>
            </p:nvSpPr>
            <p:spPr>
              <a:xfrm>
                <a:off x="71628" y="5798348"/>
                <a:ext cx="7645908" cy="9089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×…×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BE4456-E1E9-7E7F-F820-FA2EFBE8C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" y="5798348"/>
                <a:ext cx="7645908" cy="90896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00146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Frequency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2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00D81D-0252-476F-8A28-E78DFD4FAB04}"/>
                  </a:ext>
                </a:extLst>
              </p:cNvPr>
              <p:cNvSpPr txBox="1"/>
              <p:nvPr/>
            </p:nvSpPr>
            <p:spPr>
              <a:xfrm>
                <a:off x="2154216" y="3429000"/>
                <a:ext cx="726218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1 1 2 1 2 1 1 2 3 </a:t>
                </a:r>
                <a:r>
                  <a:rPr lang="en-US" sz="4000" dirty="0">
                    <a:sym typeface="Wingdings 3" panose="05040102010807070707" pitchFamily="18" charset="2"/>
                  </a:rPr>
                  <a:t>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4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5, 3, 1, 0</m:t>
                        </m:r>
                      </m:e>
                    </m:d>
                    <m:r>
                      <a:rPr lang="en-US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00D81D-0252-476F-8A28-E78DFD4FA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216" y="3429000"/>
                <a:ext cx="7262181" cy="707886"/>
              </a:xfrm>
              <a:prstGeom prst="rect">
                <a:avLst/>
              </a:prstGeom>
              <a:blipFill>
                <a:blip r:embed="rId3"/>
                <a:stretch>
                  <a:fillRect l="-2936" t="-17241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0693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Frequent Items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that induces a frequency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find the “large” coordinates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660481" y="2772584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8836036"/>
                  </p:ext>
                </p:extLst>
              </p:nvPr>
            </p:nvGraphicFramePr>
            <p:xfrm>
              <a:off x="1660481" y="2772584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930630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Frequent Items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Data mining</a:t>
            </a:r>
            <a:r>
              <a:rPr lang="en-US" dirty="0"/>
              <a:t>: Finding top products/viral objects, e.g., Google searches, Amazon products, YouTube videos, etc.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Traffic network monitoring</a:t>
            </a:r>
            <a:r>
              <a:rPr lang="en-US" dirty="0"/>
              <a:t>: Finding IP addresses with high volume traffic, e.g., detecting distributed denial of service (DDoS) attacks, network anomalies) 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Database design</a:t>
            </a:r>
            <a:r>
              <a:rPr lang="en-US" dirty="0"/>
              <a:t>: Finding iceberg queries, i.e., items in a database with high volume of queries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Want fast response and running list of frequent items, i.e., cannot process entire database for each query/update</a:t>
            </a:r>
          </a:p>
        </p:txBody>
      </p:sp>
    </p:spTree>
    <p:extLst>
      <p:ext uri="{BB962C8B-B14F-4D97-AF65-F5344CB8AC3E}">
        <p14:creationId xmlns:p14="http://schemas.microsoft.com/office/powerpoint/2010/main" val="393489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an accuracy parameter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∈(0,1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there exists a linear map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with  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so that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then for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Moreover, if each entry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is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satisfies the guarantee with high probability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550162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550162"/>
                <a:ext cx="9319931" cy="723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06869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Frequent Items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with the largest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Return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elements with the largest frequency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Natural approach: store the count for each item and return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elements with the largest frequency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660481" y="2772584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660481" y="2772584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691368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Frequent Items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with the largest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Return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elements with the largest frequency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Natural approach: store the count for each item and return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elements with the largest frequency, uses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space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MUST USE LINEAR SPACE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660481" y="2772584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5913494"/>
                  </p:ext>
                </p:extLst>
              </p:nvPr>
            </p:nvGraphicFramePr>
            <p:xfrm>
              <a:off x="1660481" y="2772584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890082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Frequent Items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the items </a:t>
                </a:r>
                <a:r>
                  <a:rPr lang="en-US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How many items can be returned?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coordinates with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dirty="0"/>
                  <a:t>, want items that are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5%</m:t>
                    </m:r>
                  </m:oMath>
                </a14:m>
                <a:r>
                  <a:rPr lang="en-US" dirty="0"/>
                  <a:t> of the stream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88763" y="2907054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3749317"/>
                  </p:ext>
                </p:extLst>
              </p:nvPr>
            </p:nvGraphicFramePr>
            <p:xfrm>
              <a:off x="1588763" y="2907054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2404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92418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Frequent Items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output the items </a:t>
                </a:r>
                <a:r>
                  <a:rPr lang="en-US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Find the item that forms the majority of the stream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3022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12927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05698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36950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50179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2435282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2435282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01415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4853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726253B-032A-93F9-93A2-CF159971A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931" y="1821915"/>
            <a:ext cx="5238261" cy="40882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5803010" cy="4667251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then with high probability, for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is called a random projection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5803010" cy="4667251"/>
              </a:xfrm>
              <a:blipFill>
                <a:blip r:embed="rId3"/>
                <a:stretch>
                  <a:fillRect l="-1893" t="-1958" r="-1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86BF21-4066-85A9-EE5C-A10F7B3E73B7}"/>
                  </a:ext>
                </a:extLst>
              </p:cNvPr>
              <p:cNvSpPr txBox="1"/>
              <p:nvPr/>
            </p:nvSpPr>
            <p:spPr>
              <a:xfrm>
                <a:off x="566920" y="4552004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86BF21-4066-85A9-EE5C-A10F7B3E7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20" y="4552004"/>
                <a:ext cx="9319931" cy="7237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C4B534-C180-B374-0F95-97B1154BFEC3}"/>
                  </a:ext>
                </a:extLst>
              </p:cNvPr>
              <p:cNvSpPr txBox="1"/>
              <p:nvPr/>
            </p:nvSpPr>
            <p:spPr>
              <a:xfrm>
                <a:off x="7270376" y="2598874"/>
                <a:ext cx="20260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C4B534-C180-B374-0F95-97B1154BF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376" y="2598874"/>
                <a:ext cx="202602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9B2764-6B75-601D-8245-0BFDC2B6F833}"/>
                  </a:ext>
                </a:extLst>
              </p:cNvPr>
              <p:cNvSpPr txBox="1"/>
              <p:nvPr/>
            </p:nvSpPr>
            <p:spPr>
              <a:xfrm>
                <a:off x="9393710" y="3511685"/>
                <a:ext cx="20260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9B2764-6B75-601D-8245-0BFDC2B6F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710" y="3511685"/>
                <a:ext cx="2026024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143674-777D-F23D-F46F-09FF661D9F67}"/>
                  </a:ext>
                </a:extLst>
              </p:cNvPr>
              <p:cNvSpPr txBox="1"/>
              <p:nvPr/>
            </p:nvSpPr>
            <p:spPr>
              <a:xfrm>
                <a:off x="10361346" y="2234167"/>
                <a:ext cx="2147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143674-777D-F23D-F46F-09FF661D9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1346" y="2234167"/>
                <a:ext cx="2147291" cy="461665"/>
              </a:xfrm>
              <a:prstGeom prst="rect">
                <a:avLst/>
              </a:prstGeom>
              <a:blipFill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D2E853-31D2-33A7-E5E4-D011CE9DF8BB}"/>
                  </a:ext>
                </a:extLst>
              </p:cNvPr>
              <p:cNvSpPr txBox="1"/>
              <p:nvPr/>
            </p:nvSpPr>
            <p:spPr>
              <a:xfrm>
                <a:off x="7337655" y="3391963"/>
                <a:ext cx="2208455" cy="6450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D2E853-31D2-33A7-E5E4-D011CE9DF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655" y="3391963"/>
                <a:ext cx="2208455" cy="6450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634FE9-0DC2-E0CE-17C3-04315D3B65F8}"/>
                  </a:ext>
                </a:extLst>
              </p:cNvPr>
              <p:cNvSpPr txBox="1"/>
              <p:nvPr/>
            </p:nvSpPr>
            <p:spPr>
              <a:xfrm>
                <a:off x="7615858" y="1395197"/>
                <a:ext cx="1652048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634FE9-0DC2-E0CE-17C3-04315D3B6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858" y="1395197"/>
                <a:ext cx="1652048" cy="4682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E08B2CA-8B1F-68A1-2270-EC07A8067823}"/>
                  </a:ext>
                </a:extLst>
              </p:cNvPr>
              <p:cNvSpPr txBox="1"/>
              <p:nvPr/>
            </p:nvSpPr>
            <p:spPr>
              <a:xfrm>
                <a:off x="9714025" y="1389866"/>
                <a:ext cx="1652048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E08B2CA-8B1F-68A1-2270-EC07A8067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4025" y="1389866"/>
                <a:ext cx="1652048" cy="46820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3E0CA2-1DB1-6E74-A65F-F97489BD9699}"/>
                  </a:ext>
                </a:extLst>
              </p:cNvPr>
              <p:cNvSpPr txBox="1"/>
              <p:nvPr/>
            </p:nvSpPr>
            <p:spPr>
              <a:xfrm>
                <a:off x="10606263" y="1389866"/>
                <a:ext cx="1652048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3E0CA2-1DB1-6E74-A65F-F97489BD9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6263" y="1389866"/>
                <a:ext cx="1652048" cy="4682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217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76903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44296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52407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56243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9755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58742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81234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87466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0567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063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then with high probability, for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Distributional 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, then for any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then with probability at least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313287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313287"/>
                <a:ext cx="9319931" cy="723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FDDD75-BDB4-85DF-2F5F-69795F8B4342}"/>
                  </a:ext>
                </a:extLst>
              </p:cNvPr>
              <p:cNvSpPr txBox="1"/>
              <p:nvPr/>
            </p:nvSpPr>
            <p:spPr>
              <a:xfrm>
                <a:off x="1568262" y="5812835"/>
                <a:ext cx="931993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FDDD75-BDB4-85DF-2F5F-69795F8B4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5812835"/>
                <a:ext cx="931993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02243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Majority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output the items </a:t>
                </a:r>
                <a:r>
                  <a:rPr lang="en-US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Initialize item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with count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increment counter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/>
                  <a:t> by setting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decrement counter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/>
                  <a:t> by setting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81153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Majority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Initialize item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with count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increment counter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/>
                  <a:t> by setting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decrement counter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/>
                  <a:t> by setting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be the true majority element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 a helper variable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800" dirty="0"/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09515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Majority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be the true majority element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 a helper variable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800" dirty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the majority, then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positive at the end of the stream, so algorithm ends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func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bits of space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bits of space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n-US" dirty="0"/>
                  <a:t> for fixed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simplicity, let’s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b="-2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00156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Frequent Items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the items </a:t>
                </a:r>
                <a:r>
                  <a:rPr lang="en-US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3106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Frequent Items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the items </a:t>
                </a:r>
                <a:r>
                  <a:rPr lang="en-US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Initialize item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with count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increment counter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/>
                  <a:t> by setting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decrement counter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/>
                  <a:t> by setting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62181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the items </a:t>
                </a:r>
                <a:r>
                  <a:rPr lang="en-US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with count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increment counter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decrement all counters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sz="2800" dirty="0"/>
                  <a:t>for 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68293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5631227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036520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2494498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66690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728720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00883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7997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Streaming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Scenario</a:t>
            </a:r>
            <a:r>
              <a:rPr lang="en-US" dirty="0"/>
              <a:t>: We are given a massive dataset that arrives in a continuous stream, which we would like to analyze – but we do not have enough space to store all the items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4239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6077959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53735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80450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8607598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560546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42635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3326553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88656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1508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6752455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60260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00714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2252369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796761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16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Streaming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Scientific observations</a:t>
            </a:r>
            <a:r>
              <a:rPr lang="en-US" dirty="0"/>
              <a:t>: images from telescopes (Event Horizon Telescope collected 1 petabyte, i.e., 1024 terabytes, of data from a five-day observing campaign), readings from seismometer arrays monitoring and predicting earthquake activity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0A1279-6E79-4A06-8B3B-2907BEAB6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55" y="3689724"/>
            <a:ext cx="4682457" cy="26221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4719E3-4C5A-A835-8BA2-9AB4693E12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886" y="3669458"/>
            <a:ext cx="3490632" cy="264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8185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6939447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678503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339503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4228695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861621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31922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7655413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785039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795064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4051558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63249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276749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9034701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898755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0886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Streaming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Internet of Things (IoT)</a:t>
            </a:r>
            <a:r>
              <a:rPr lang="en-US" dirty="0"/>
              <a:t>: home automation (security cameras, smart devices), medical care (health monitoring devices, pacemakers), traffic cameras and travel time sensors (smart cities), electrical grid monitoring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9BF2C7-798F-25BE-FD45-02F3FEE429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748" y="3667994"/>
            <a:ext cx="4106675" cy="273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8727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5693990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524131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252280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156772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654253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77404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4299922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20671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549768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5915417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065992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601345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627563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906091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141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Streaming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Financial markets </a:t>
            </a:r>
          </a:p>
          <a:p>
            <a:pPr>
              <a:buClr>
                <a:schemeClr val="tx1"/>
              </a:buClr>
            </a:pPr>
            <a:r>
              <a:rPr lang="en-US" dirty="0"/>
              <a:t>Traffic network monitoring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ED4F93-F231-1E9D-D5C3-A8204DD7C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09" y="3425451"/>
            <a:ext cx="5054654" cy="28306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9CEE77-4F01-64F5-67B2-F40D9D0249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520" y="1930260"/>
            <a:ext cx="614362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29364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6172159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298484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Report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/>
                  <a:t> as frequent items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843520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At the end of the stream</a:t>
                </a:r>
                <a:r>
                  <a:rPr lang="en-US" dirty="0">
                    <a:solidFill>
                      <a:schemeClr val="tx1"/>
                    </a:solidFill>
                  </a:rPr>
                  <a:t>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we report all items with</a:t>
                </a:r>
                <a:r>
                  <a:rPr lang="en-US" dirty="0"/>
                  <a:t>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If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coordinates with frequency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, they will all be tracked and reported, since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counters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there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coordinates with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, we still have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counters for the remaining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, updates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Will have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decrement operations, which is small enough so that frequent items are still stored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b="-1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116901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Drawbacks</a:t>
                </a:r>
                <a:r>
                  <a:rPr lang="en-US" dirty="0"/>
                  <a:t>: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/>
                  <a:t>Misra-Gries may return false positives, i.e., items that are not frequent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 fact, no algorithm using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space can output ONLY the items with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Hard to decide whether coordinate has frequency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302240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Hard to decide whether coordinate has frequency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en-US" dirty="0"/>
                  <a:t>, …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,…,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eft Brace 1">
            <a:extLst>
              <a:ext uri="{FF2B5EF4-FFF2-40B4-BE49-F238E27FC236}">
                <a16:creationId xmlns:a16="http://schemas.microsoft.com/office/drawing/2014/main" id="{3AFB98C4-45BF-5924-C30F-B72293C50409}"/>
              </a:ext>
            </a:extLst>
          </p:cNvPr>
          <p:cNvSpPr/>
          <p:nvPr/>
        </p:nvSpPr>
        <p:spPr>
          <a:xfrm rot="16200000">
            <a:off x="3254595" y="3020118"/>
            <a:ext cx="697855" cy="4984955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7B4536-0205-BB28-71E1-74FB7C7282CB}"/>
                  </a:ext>
                </a:extLst>
              </p:cNvPr>
              <p:cNvSpPr txBox="1"/>
              <p:nvPr/>
            </p:nvSpPr>
            <p:spPr>
              <a:xfrm>
                <a:off x="2841812" y="5803094"/>
                <a:ext cx="2348753" cy="7512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3200" dirty="0"/>
                  <a:t> times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7B4536-0205-BB28-71E1-74FB7C728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812" y="5803094"/>
                <a:ext cx="2348753" cy="751296"/>
              </a:xfrm>
              <a:prstGeom prst="rect">
                <a:avLst/>
              </a:prstGeom>
              <a:blipFill>
                <a:blip r:embed="rId4"/>
                <a:stretch>
                  <a:fillRect t="-1626" b="-13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2067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a list that includes: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The items </a:t>
                </a:r>
                <a:r>
                  <a:rPr lang="en-US" sz="2800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No items with frequency less than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2005" r="-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865290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Misra Gries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with count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increment counter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decrement all counters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sz="2800" dirty="0"/>
                  <a:t>for 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52359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Misra Gries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with count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increment counter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decrement all counters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sz="2800" dirty="0"/>
                  <a:t>for 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56272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Misra Gries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For all estimated frequencies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by Misra-Gries, we have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Have a lot of counters, so relatively few decrements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/>
              <p:nvPr/>
            </p:nvSpPr>
            <p:spPr>
              <a:xfrm>
                <a:off x="3137648" y="2456677"/>
                <a:ext cx="6096000" cy="830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648" y="2456677"/>
                <a:ext cx="6096000" cy="8302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585213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a list that includes: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The items </a:t>
                </a:r>
                <a:r>
                  <a:rPr lang="en-US" sz="2800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No items with frequency less than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2005" r="-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8688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4531</Words>
  <Application>Microsoft Office PowerPoint</Application>
  <PresentationFormat>Widescreen</PresentationFormat>
  <Paragraphs>1143</Paragraphs>
  <Slides>102</Slides>
  <Notes>79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08" baseType="lpstr">
      <vt:lpstr>Arial</vt:lpstr>
      <vt:lpstr>Calibri</vt:lpstr>
      <vt:lpstr>Calibri Light</vt:lpstr>
      <vt:lpstr>Cambria Math</vt:lpstr>
      <vt:lpstr>Wingdings 3</vt:lpstr>
      <vt:lpstr>Office Theme</vt:lpstr>
      <vt:lpstr>CSCE 658: Randomized Algorithms</vt:lpstr>
      <vt:lpstr>Previous Lecture</vt:lpstr>
      <vt:lpstr>Last Time: Johnson-Lindenstrauss Lemma</vt:lpstr>
      <vt:lpstr>Last Time: Johnson-Lindenstrauss Lemma</vt:lpstr>
      <vt:lpstr>Last Time: Johnson-Lindenstrauss Lemma</vt:lpstr>
      <vt:lpstr>The Streaming Model</vt:lpstr>
      <vt:lpstr>The Streaming Model</vt:lpstr>
      <vt:lpstr>The Streaming Model</vt:lpstr>
      <vt:lpstr>The Streaming Model</vt:lpstr>
      <vt:lpstr>PowerPoint Presentation</vt:lpstr>
      <vt:lpstr>The Streaming Model</vt:lpstr>
      <vt:lpstr>The Streaming Model</vt:lpstr>
      <vt:lpstr>PowerPoint Presentation</vt:lpstr>
      <vt:lpstr>The Streaming Model</vt:lpstr>
      <vt:lpstr>Sampling</vt:lpstr>
      <vt:lpstr>Sampling</vt:lpstr>
      <vt:lpstr>Reservoir Sampling</vt:lpstr>
      <vt:lpstr>Reservoir Sampling</vt:lpstr>
      <vt:lpstr>Reservoir Sampling</vt:lpstr>
      <vt:lpstr>Reservoir Sampling</vt:lpstr>
      <vt:lpstr>Reservoir Sampling</vt:lpstr>
      <vt:lpstr>Reservoir Sampling</vt:lpstr>
      <vt:lpstr>Reservoir Sampling</vt:lpstr>
      <vt:lpstr>Reservoir Sampling</vt:lpstr>
      <vt:lpstr>Reservoir Sampling</vt:lpstr>
      <vt:lpstr>Reservoir Sampling</vt:lpstr>
      <vt:lpstr>Frequency Vector</vt:lpstr>
      <vt:lpstr>Frequent Items</vt:lpstr>
      <vt:lpstr>Frequent Items</vt:lpstr>
      <vt:lpstr>Frequent Items</vt:lpstr>
      <vt:lpstr>Frequent Items</vt:lpstr>
      <vt:lpstr>Frequent Items</vt:lpstr>
      <vt:lpstr>Frequent Items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Majority</vt:lpstr>
      <vt:lpstr>Majority</vt:lpstr>
      <vt:lpstr>Majority</vt:lpstr>
      <vt:lpstr>Frequent Items</vt:lpstr>
      <vt:lpstr>Frequent Items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(ε,k)-Frequent Items Problem</vt:lpstr>
      <vt:lpstr>Misra Gries for (ε,k)-Frequent Items Problem</vt:lpstr>
      <vt:lpstr>Misra Gries for (ε,k)-Frequent Items Problem</vt:lpstr>
      <vt:lpstr>Misra Gries for (ε,k)-Frequent Items Problem</vt:lpstr>
      <vt:lpstr>(ε,k)-Frequent Items Problem</vt:lpstr>
      <vt:lpstr>Misra Gries for (ε,k)-Frequent Items Problem</vt:lpstr>
      <vt:lpstr>Misra Gries for (ε,k)-Frequent Items Problem</vt:lpstr>
      <vt:lpstr>Misra Gries for (ε,k)-Frequent Items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658: Randomized Algorithms</dc:title>
  <dc:creator>Samson Zhou</dc:creator>
  <cp:lastModifiedBy>Samson Zhou</cp:lastModifiedBy>
  <cp:revision>1</cp:revision>
  <dcterms:created xsi:type="dcterms:W3CDTF">2024-02-08T20:34:08Z</dcterms:created>
  <dcterms:modified xsi:type="dcterms:W3CDTF">2024-02-08T21:23:27Z</dcterms:modified>
</cp:coreProperties>
</file>