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861" r:id="rId2"/>
    <p:sldId id="989" r:id="rId3"/>
    <p:sldId id="984" r:id="rId4"/>
    <p:sldId id="982" r:id="rId5"/>
    <p:sldId id="983" r:id="rId6"/>
    <p:sldId id="985" r:id="rId7"/>
    <p:sldId id="864" r:id="rId8"/>
    <p:sldId id="866" r:id="rId9"/>
    <p:sldId id="867" r:id="rId10"/>
    <p:sldId id="868" r:id="rId11"/>
    <p:sldId id="641" r:id="rId12"/>
    <p:sldId id="869" r:id="rId13"/>
    <p:sldId id="491" r:id="rId14"/>
    <p:sldId id="870" r:id="rId15"/>
    <p:sldId id="863" r:id="rId16"/>
    <p:sldId id="970" r:id="rId17"/>
    <p:sldId id="971" r:id="rId18"/>
    <p:sldId id="972" r:id="rId19"/>
    <p:sldId id="974" r:id="rId20"/>
    <p:sldId id="973" r:id="rId21"/>
    <p:sldId id="975" r:id="rId22"/>
    <p:sldId id="976" r:id="rId23"/>
    <p:sldId id="977" r:id="rId24"/>
    <p:sldId id="978" r:id="rId25"/>
    <p:sldId id="979" r:id="rId26"/>
    <p:sldId id="980" r:id="rId27"/>
    <p:sldId id="981" r:id="rId28"/>
    <p:sldId id="264" r:id="rId29"/>
    <p:sldId id="874" r:id="rId30"/>
    <p:sldId id="879" r:id="rId31"/>
    <p:sldId id="878" r:id="rId32"/>
    <p:sldId id="872" r:id="rId33"/>
    <p:sldId id="877" r:id="rId34"/>
    <p:sldId id="893" r:id="rId35"/>
    <p:sldId id="880" r:id="rId36"/>
    <p:sldId id="881" r:id="rId37"/>
    <p:sldId id="883" r:id="rId38"/>
    <p:sldId id="896" r:id="rId39"/>
    <p:sldId id="882" r:id="rId40"/>
    <p:sldId id="884" r:id="rId41"/>
    <p:sldId id="895" r:id="rId42"/>
    <p:sldId id="885" r:id="rId43"/>
    <p:sldId id="886" r:id="rId44"/>
    <p:sldId id="887" r:id="rId45"/>
    <p:sldId id="888" r:id="rId46"/>
    <p:sldId id="889" r:id="rId47"/>
    <p:sldId id="890" r:id="rId48"/>
    <p:sldId id="892" r:id="rId49"/>
    <p:sldId id="891" r:id="rId50"/>
    <p:sldId id="894" r:id="rId51"/>
    <p:sldId id="897" r:id="rId52"/>
    <p:sldId id="898" r:id="rId53"/>
    <p:sldId id="899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250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71BEFA-BA2B-47F5-AFED-CD5FD2230E5B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354264-8268-499B-B262-3526DBF69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145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3234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0559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2279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0089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5212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4764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3951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345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9909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6442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6901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0383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4886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8484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2706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2596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7024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2187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6029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4942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88992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9715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0240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6378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4706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1160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8207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480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071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1E03F-5E34-2254-4A2B-1CC24F7EC2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792F7B-9EEF-AA06-52D7-CEFC5CE06D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3E6C7-FD48-DC16-A426-8A1016C78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6D96D-E548-4224-8448-1A65A248F70F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98D0BD-1AC2-B458-3FFD-73EFFAF9E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82314-C138-5263-CD17-6107C8DA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39B66-5F82-4222-ACCD-5E62CE05F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24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FF568-A392-5905-5A93-DAE2556B2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D41B6C-C77F-7DC6-D6A9-BAF4ADB0AD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A3A95-3AFD-2FCE-6A68-33EA3BCB4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6D96D-E548-4224-8448-1A65A248F70F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54F48-96EC-58E9-97BB-69E7C71DC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C0053-CDAC-48C8-9843-8930A170B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39B66-5F82-4222-ACCD-5E62CE05F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393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13D6D6-931A-48BA-CD89-20235A7EE5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EBE2FD-0E9D-BA14-4A94-6DC9E79C6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9DF46-D794-0A4F-5B58-3C64438F8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6D96D-E548-4224-8448-1A65A248F70F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8D3F85-4E95-E03F-DAEB-4DFAC8D87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4FB32-FDFB-C003-E749-27E37584D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39B66-5F82-4222-ACCD-5E62CE05F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189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28C9A-D592-E528-581F-266F76E1B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B7DE9-C669-3140-5064-97808BA27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783F34-6677-74AB-C7A1-13E7B8DBD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6D96D-E548-4224-8448-1A65A248F70F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0B408-2827-1BA1-2DA7-F78D245CD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1D0D6-D3C0-A407-72D2-67CDAC536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39B66-5F82-4222-ACCD-5E62CE05F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830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73044-DECA-0375-ED9B-70C0F517E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37213C-22A3-4649-4FC4-3C18D531E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7A055-E340-69B1-9153-9F79DDBD9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6D96D-E548-4224-8448-1A65A248F70F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3A432F-514C-6A81-1D67-610F6F1F9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ACC03-214E-8E6E-426E-FD5B8D3C1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39B66-5F82-4222-ACCD-5E62CE05F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558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2D2D2-DCE1-1354-69DD-1500C9679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DC782-43C7-2175-DC9E-70FCECA90C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220C11-5F77-1077-559E-33C13B86F0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0516F3-CE4E-08BB-ECDD-CA1ACC07D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6D96D-E548-4224-8448-1A65A248F70F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0DF449-AD97-CA95-87E6-C89820A6D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EB3068-178E-DCDF-599C-B00497C74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39B66-5F82-4222-ACCD-5E62CE05F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273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196C8-3B9E-23AE-8AB5-742A410DC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A657AD-6A62-C51E-96B0-896A64EA6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DFCD62-AF40-F6F5-5D4C-9775A91345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6C629A-A16E-4F53-B2A5-E4A129654B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085041-0969-2ABA-03FC-F5AE9F98B1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C296AB-EAA7-BCC1-BB1E-9FDF24F58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6D96D-E548-4224-8448-1A65A248F70F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5B9274-5AFA-3C1A-59D3-58FDD4936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58BECE-D191-B69A-81D9-97ED5A548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39B66-5F82-4222-ACCD-5E62CE05F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826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4E2B3-DA16-260B-9846-E70F36535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3F6401-EF57-C1F4-B8C4-4E7B83A1D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6D96D-E548-4224-8448-1A65A248F70F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9B445D-FB4D-D520-0587-23861E0DA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163D79-E365-3835-06A5-D53741F0C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39B66-5F82-4222-ACCD-5E62CE05F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586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8238DA-4480-87D0-9E6A-2DA711579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6D96D-E548-4224-8448-1A65A248F70F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5FC882-8881-8A14-7A0F-541CB3DED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4332A9-A98B-58BC-D597-AA2230AD5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39B66-5F82-4222-ACCD-5E62CE05F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725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F75D4-8B38-C332-D1A6-314F1A9DF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8C17B-02D5-9B87-1676-563C8640E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78A59B-9C21-5E37-7572-95B03557BD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C8F4AB-3CEA-D9F3-F399-1EBF88DDB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6D96D-E548-4224-8448-1A65A248F70F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1FC50A-D3FD-1E8F-9CA7-FA9D73F87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D53CE2-EFC4-0F8B-79B7-A35D150F4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39B66-5F82-4222-ACCD-5E62CE05F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851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CAB8F-2E12-B53D-F871-31D1EA6F4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564822-116B-EC6A-5D5F-74AD7334D5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A0B52F-CFC0-BAC1-B947-B2CDFA0D00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83AA5-D9DB-AF06-9BEB-430B4D020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6D96D-E548-4224-8448-1A65A248F70F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01D448-0FFC-6054-7FD1-F5F346E69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AA9971-F94F-D22D-7370-C1241B978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39B66-5F82-4222-ACCD-5E62CE05F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941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9A9D25-251D-2649-3938-50D4F5CA5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703176-9B64-BD05-8BE9-E0CFC2F01A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D937B-EF14-938C-DBC1-623C572BE6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6D96D-E548-4224-8448-1A65A248F70F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D95AA-0D94-1F3F-72B2-919067090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7F711-A9B4-327B-5813-329AC299A1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39B66-5F82-4222-ACCD-5E62CE05F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629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eb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38.png"/><Relationship Id="rId7" Type="http://schemas.openxmlformats.org/officeDocument/2006/relationships/image" Target="../media/image4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76.png"/><Relationship Id="rId5" Type="http://schemas.openxmlformats.org/officeDocument/2006/relationships/image" Target="../media/image41.png"/><Relationship Id="rId10" Type="http://schemas.openxmlformats.org/officeDocument/2006/relationships/image" Target="../media/image75.png"/><Relationship Id="rId4" Type="http://schemas.openxmlformats.org/officeDocument/2006/relationships/image" Target="../media/image39.png"/><Relationship Id="rId9" Type="http://schemas.openxmlformats.org/officeDocument/2006/relationships/image" Target="../media/image74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9558-8CBC-D30A-02F3-65EA383A4C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CSCE 689: Special Topics in Modern Algorithms for Data Science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02CB3-FC8E-C393-0D77-33E8A17F6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89797"/>
          </a:xfrm>
        </p:spPr>
        <p:txBody>
          <a:bodyPr>
            <a:normAutofit/>
          </a:bodyPr>
          <a:lstStyle/>
          <a:p>
            <a:r>
              <a:rPr lang="en-US" sz="3600" dirty="0"/>
              <a:t>Lecture 9</a:t>
            </a:r>
          </a:p>
          <a:p>
            <a:endParaRPr lang="en-US" sz="3600" dirty="0"/>
          </a:p>
          <a:p>
            <a:r>
              <a:rPr lang="en-US" sz="2800" dirty="0"/>
              <a:t>Samson Zhou</a:t>
            </a:r>
          </a:p>
        </p:txBody>
      </p:sp>
    </p:spTree>
    <p:extLst>
      <p:ext uri="{BB962C8B-B14F-4D97-AF65-F5344CB8AC3E}">
        <p14:creationId xmlns:p14="http://schemas.microsoft.com/office/powerpoint/2010/main" val="642191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The Streaming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Financial markets </a:t>
            </a:r>
          </a:p>
          <a:p>
            <a:pPr>
              <a:buClr>
                <a:schemeClr val="tx1"/>
              </a:buClr>
            </a:pPr>
            <a:r>
              <a:rPr lang="en-US" dirty="0"/>
              <a:t>Traffic network monitoring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FED4F93-F231-1E9D-D5C3-A8204DD7C9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309" y="3425451"/>
            <a:ext cx="5054654" cy="283060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F9CEE77-4F01-64F5-67B2-F40D9D0249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520" y="1930260"/>
            <a:ext cx="6143625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293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60B2D6D-0486-0D95-97DB-A340DA51AF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188258"/>
            <a:ext cx="5522260" cy="414169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13A2E71-6589-1B61-6C35-37753D785C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9484" y="40575"/>
            <a:ext cx="5588373" cy="384576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8EE8040-4FB0-B7AF-8DD0-2BDE6C66D354}"/>
              </a:ext>
            </a:extLst>
          </p:cNvPr>
          <p:cNvSpPr txBox="1"/>
          <p:nvPr/>
        </p:nvSpPr>
        <p:spPr>
          <a:xfrm>
            <a:off x="10174941" y="3900648"/>
            <a:ext cx="18646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330 billion daily e-mails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06C890-B4AC-5F03-29C9-AAEC8A3542EC}"/>
              </a:ext>
            </a:extLst>
          </p:cNvPr>
          <p:cNvSpPr txBox="1"/>
          <p:nvPr/>
        </p:nvSpPr>
        <p:spPr>
          <a:xfrm>
            <a:off x="10174941" y="5321594"/>
            <a:ext cx="18646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8.5 billion daily Google searches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803179-F9DB-ECAD-C97B-5C4D7DB8A8F5}"/>
              </a:ext>
            </a:extLst>
          </p:cNvPr>
          <p:cNvSpPr txBox="1"/>
          <p:nvPr/>
        </p:nvSpPr>
        <p:spPr>
          <a:xfrm>
            <a:off x="493060" y="4751293"/>
            <a:ext cx="18646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 billion monthly active users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4C4EE7-7C25-D097-54D9-CDF05558F1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68156" y="3886337"/>
            <a:ext cx="6741832" cy="2870515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782F42ED-29ED-A183-D11B-153C8E12809A}"/>
              </a:ext>
            </a:extLst>
          </p:cNvPr>
          <p:cNvSpPr/>
          <p:nvPr/>
        </p:nvSpPr>
        <p:spPr>
          <a:xfrm>
            <a:off x="306184" y="4630842"/>
            <a:ext cx="2008190" cy="144122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44F0442-0414-E4F3-CD85-B1B603CF0EB4}"/>
              </a:ext>
            </a:extLst>
          </p:cNvPr>
          <p:cNvCxnSpPr>
            <a:cxnSpLocks/>
            <a:stCxn id="2" idx="0"/>
          </p:cNvCxnSpPr>
          <p:nvPr/>
        </p:nvCxnSpPr>
        <p:spPr>
          <a:xfrm flipV="1">
            <a:off x="1310279" y="4149627"/>
            <a:ext cx="0" cy="4812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13357995-C405-729D-913E-88B3674AA7F8}"/>
              </a:ext>
            </a:extLst>
          </p:cNvPr>
          <p:cNvSpPr/>
          <p:nvPr/>
        </p:nvSpPr>
        <p:spPr>
          <a:xfrm>
            <a:off x="9877626" y="5231007"/>
            <a:ext cx="2008190" cy="144122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C470227-30A0-6AB1-004D-CACF81ECDB4B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9209988" y="5951622"/>
            <a:ext cx="66763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DDB24F3B-87F4-C25F-29D3-569268712B14}"/>
              </a:ext>
            </a:extLst>
          </p:cNvPr>
          <p:cNvSpPr/>
          <p:nvPr/>
        </p:nvSpPr>
        <p:spPr>
          <a:xfrm>
            <a:off x="10013771" y="3776112"/>
            <a:ext cx="2008190" cy="110768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2D7B999-26FA-205D-F91E-40126903614A}"/>
              </a:ext>
            </a:extLst>
          </p:cNvPr>
          <p:cNvCxnSpPr>
            <a:cxnSpLocks/>
            <a:stCxn id="19" idx="2"/>
          </p:cNvCxnSpPr>
          <p:nvPr/>
        </p:nvCxnSpPr>
        <p:spPr>
          <a:xfrm flipH="1" flipV="1">
            <a:off x="9543807" y="3886337"/>
            <a:ext cx="469964" cy="4436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2912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The Streaming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Scenario</a:t>
            </a:r>
            <a:r>
              <a:rPr lang="en-US" dirty="0"/>
              <a:t>: We are given a massive dataset that arrives in a continuous stream, which we would like to analyze – but we do not have enough space to store all the items</a:t>
            </a:r>
            <a:endParaRPr lang="en-US" dirty="0">
              <a:solidFill>
                <a:srgbClr val="00B050"/>
              </a:solidFill>
            </a:endParaRPr>
          </a:p>
          <a:p>
            <a:pPr>
              <a:buClr>
                <a:schemeClr val="tx1"/>
              </a:buClr>
            </a:pPr>
            <a:endParaRPr lang="en-US" dirty="0">
              <a:solidFill>
                <a:srgbClr val="00B050"/>
              </a:solidFill>
            </a:endParaRPr>
          </a:p>
          <a:p>
            <a:pPr>
              <a:buClr>
                <a:schemeClr val="tx1"/>
              </a:buClr>
            </a:pPr>
            <a:endParaRPr lang="en-US" dirty="0">
              <a:solidFill>
                <a:srgbClr val="00B050"/>
              </a:solidFill>
            </a:endParaRPr>
          </a:p>
          <a:p>
            <a:r>
              <a:rPr lang="en-US" dirty="0"/>
              <a:t>Typically the data must be compressed on-the-fly</a:t>
            </a:r>
          </a:p>
          <a:p>
            <a:r>
              <a:rPr lang="en-US" dirty="0"/>
              <a:t>Store a data structure from which we can still learn useful information</a:t>
            </a:r>
          </a:p>
        </p:txBody>
      </p:sp>
    </p:spTree>
    <p:extLst>
      <p:ext uri="{BB962C8B-B14F-4D97-AF65-F5344CB8AC3E}">
        <p14:creationId xmlns:p14="http://schemas.microsoft.com/office/powerpoint/2010/main" val="32275450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The Streaming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Input</a:t>
                </a:r>
                <a:r>
                  <a:rPr lang="en-US" dirty="0"/>
                  <a:t>: Elements of an underlying data set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, which arrive sequentially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Output</a:t>
                </a:r>
                <a:r>
                  <a:rPr lang="en-US" dirty="0"/>
                  <a:t>: Evaluation (or approximation) of a given function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Use space </a:t>
                </a:r>
                <a:r>
                  <a:rPr lang="en-US" i="1" dirty="0">
                    <a:solidFill>
                      <a:srgbClr val="7030A0"/>
                    </a:solidFill>
                  </a:rPr>
                  <a:t>sublinear</a:t>
                </a:r>
                <a:r>
                  <a:rPr lang="en-US" i="1" dirty="0"/>
                  <a:t> </a:t>
                </a:r>
                <a:r>
                  <a:rPr lang="en-US" dirty="0"/>
                  <a:t>in the size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of the input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F7C0A9B5-50C8-4BD1-80DA-70EEE4824FAD}"/>
              </a:ext>
            </a:extLst>
          </p:cNvPr>
          <p:cNvSpPr txBox="1"/>
          <p:nvPr/>
        </p:nvSpPr>
        <p:spPr>
          <a:xfrm>
            <a:off x="6024880" y="5469077"/>
            <a:ext cx="30700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1 0 1 1 1 0 0 1</a:t>
            </a:r>
          </a:p>
        </p:txBody>
      </p:sp>
    </p:spTree>
    <p:extLst>
      <p:ext uri="{BB962C8B-B14F-4D97-AF65-F5344CB8AC3E}">
        <p14:creationId xmlns:p14="http://schemas.microsoft.com/office/powerpoint/2010/main" val="115385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CF0CE3E-D29B-9D14-FF3C-2F1C53C550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957" y="290535"/>
            <a:ext cx="7369219" cy="6276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7831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The Streaming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Input</a:t>
                </a:r>
                <a:r>
                  <a:rPr lang="en-US" dirty="0"/>
                  <a:t>: Elements of an underlying data set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, which arrive sequentially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Output</a:t>
                </a:r>
                <a:r>
                  <a:rPr lang="en-US" dirty="0"/>
                  <a:t>: Evaluation (or approximation) of a given function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Use space </a:t>
                </a:r>
                <a:r>
                  <a:rPr lang="en-US" i="1" dirty="0">
                    <a:solidFill>
                      <a:srgbClr val="7030A0"/>
                    </a:solidFill>
                  </a:rPr>
                  <a:t>sublinear</a:t>
                </a:r>
                <a:r>
                  <a:rPr lang="en-US" i="1" dirty="0"/>
                  <a:t> </a:t>
                </a:r>
                <a:r>
                  <a:rPr lang="en-US" dirty="0"/>
                  <a:t>in the size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of the input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Compared to traditional algorithmic design, which focuses on minimizing runtime, the big question here is how much space is needed to answer queries of interest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86169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see a stream of elements from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. How do we uniformly sample one of the positions of the stream?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587183FD-C4DE-5E91-525E-340938F97BA0}"/>
              </a:ext>
            </a:extLst>
          </p:cNvPr>
          <p:cNvSpPr txBox="1"/>
          <p:nvPr/>
        </p:nvSpPr>
        <p:spPr>
          <a:xfrm>
            <a:off x="609600" y="3559593"/>
            <a:ext cx="109548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47 72 81 10 14 33 51 29 54 9 36 46 10</a:t>
            </a:r>
          </a:p>
        </p:txBody>
      </p:sp>
    </p:spTree>
    <p:extLst>
      <p:ext uri="{BB962C8B-B14F-4D97-AF65-F5344CB8AC3E}">
        <p14:creationId xmlns:p14="http://schemas.microsoft.com/office/powerpoint/2010/main" val="2362459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see a stream of elements from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. How do we uniformly sample one of the positions of the stream?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587183FD-C4DE-5E91-525E-340938F97BA0}"/>
              </a:ext>
            </a:extLst>
          </p:cNvPr>
          <p:cNvSpPr txBox="1"/>
          <p:nvPr/>
        </p:nvSpPr>
        <p:spPr>
          <a:xfrm>
            <a:off x="609600" y="3559593"/>
            <a:ext cx="109548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47 72 81 10 14 33 51 29 54 9 36 46 10</a:t>
            </a:r>
          </a:p>
        </p:txBody>
      </p:sp>
    </p:spTree>
    <p:extLst>
      <p:ext uri="{BB962C8B-B14F-4D97-AF65-F5344CB8AC3E}">
        <p14:creationId xmlns:p14="http://schemas.microsoft.com/office/powerpoint/2010/main" val="12745567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Reservoir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see a stream of elements from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. How do we uniformly sample one of the positions of the stream?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70C0"/>
                    </a:solidFill>
                  </a:rPr>
                  <a:t>[Vitter 1985]</a:t>
                </a:r>
                <a:r>
                  <a:rPr lang="en-US" dirty="0"/>
                  <a:t>: Initialize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=⊥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On the arrival of element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, replace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587183FD-C4DE-5E91-525E-340938F97BA0}"/>
              </a:ext>
            </a:extLst>
          </p:cNvPr>
          <p:cNvSpPr txBox="1"/>
          <p:nvPr/>
        </p:nvSpPr>
        <p:spPr>
          <a:xfrm>
            <a:off x="618564" y="4455705"/>
            <a:ext cx="109548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47 72 81 10 14 33 51 29 54 9 36 46 10</a:t>
            </a:r>
          </a:p>
        </p:txBody>
      </p:sp>
    </p:spTree>
    <p:extLst>
      <p:ext uri="{BB962C8B-B14F-4D97-AF65-F5344CB8AC3E}">
        <p14:creationId xmlns:p14="http://schemas.microsoft.com/office/powerpoint/2010/main" val="23862972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Reservoir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the stream has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. What is the probability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for fixed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587183FD-C4DE-5E91-525E-340938F97BA0}"/>
              </a:ext>
            </a:extLst>
          </p:cNvPr>
          <p:cNvSpPr txBox="1"/>
          <p:nvPr/>
        </p:nvSpPr>
        <p:spPr>
          <a:xfrm>
            <a:off x="618564" y="4455705"/>
            <a:ext cx="109548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47 72 81 10 14 33 51 29 54 9 36 46 10</a:t>
            </a:r>
          </a:p>
        </p:txBody>
      </p:sp>
    </p:spTree>
    <p:extLst>
      <p:ext uri="{BB962C8B-B14F-4D97-AF65-F5344CB8AC3E}">
        <p14:creationId xmlns:p14="http://schemas.microsoft.com/office/powerpoint/2010/main" val="27867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Presentation 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2126B-4AA6-302B-7E5A-170FFAAB8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227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September 25</a:t>
            </a:r>
            <a:r>
              <a:rPr lang="en-US" dirty="0"/>
              <a:t>: Team DAP, Team </a:t>
            </a:r>
            <a:r>
              <a:rPr lang="en-US" dirty="0" err="1"/>
              <a:t>Bokun</a:t>
            </a:r>
            <a:r>
              <a:rPr lang="en-US" dirty="0"/>
              <a:t>, Team Jason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September 27</a:t>
            </a:r>
            <a:r>
              <a:rPr lang="en-US" dirty="0"/>
              <a:t>: Galaxy AI, Team STMI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September 29</a:t>
            </a:r>
            <a:r>
              <a:rPr lang="en-US" dirty="0"/>
              <a:t>: Team JAC</a:t>
            </a:r>
          </a:p>
        </p:txBody>
      </p:sp>
    </p:spTree>
    <p:extLst>
      <p:ext uri="{BB962C8B-B14F-4D97-AF65-F5344CB8AC3E}">
        <p14:creationId xmlns:p14="http://schemas.microsoft.com/office/powerpoint/2010/main" val="31564645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Reservoir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the stream has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. What is the probability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for fixed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?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Must have chosen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AND must have never updated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afterwards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587183FD-C4DE-5E91-525E-340938F97BA0}"/>
              </a:ext>
            </a:extLst>
          </p:cNvPr>
          <p:cNvSpPr txBox="1"/>
          <p:nvPr/>
        </p:nvSpPr>
        <p:spPr>
          <a:xfrm>
            <a:off x="618564" y="4455705"/>
            <a:ext cx="109548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47 72 81 10 14 33 51 29 54 9 36 46 10</a:t>
            </a:r>
          </a:p>
        </p:txBody>
      </p:sp>
    </p:spTree>
    <p:extLst>
      <p:ext uri="{BB962C8B-B14F-4D97-AF65-F5344CB8AC3E}">
        <p14:creationId xmlns:p14="http://schemas.microsoft.com/office/powerpoint/2010/main" val="16531939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Reservoir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the stream has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. What is the probability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for fixed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?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Must have chosen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AND must have never updated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afterwards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Must have chosen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AND did not update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AND did not update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en-US" dirty="0"/>
                  <a:t> AND did not update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+3</m:t>
                    </m:r>
                  </m:oMath>
                </a14:m>
                <a:r>
                  <a:rPr lang="en-US" dirty="0"/>
                  <a:t> AND … AND did not update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6119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Reservoir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Must have chosen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AND did not update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AND did not update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AND did not update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+3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AND …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AND did not update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2126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Reservoir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Must have chosen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AND did not update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AND did not update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AND did not update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+3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AND …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AND did not update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DE477DE1-0FDA-BEA0-7590-9EFF97C2FCE9}"/>
                  </a:ext>
                </a:extLst>
              </p:cNvPr>
              <p:cNvSpPr/>
              <p:nvPr/>
            </p:nvSpPr>
            <p:spPr>
              <a:xfrm>
                <a:off x="7717536" y="1082612"/>
                <a:ext cx="3291840" cy="1216152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Happens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DE477DE1-0FDA-BEA0-7590-9EFF97C2F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7536" y="1082612"/>
                <a:ext cx="3291840" cy="1216152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17559EE-B23C-7091-2EE4-D04424221448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6364224" y="1690688"/>
            <a:ext cx="1353312" cy="3392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81442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Reservoir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Must have chosen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AND did not update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AND did not update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AND did not update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+3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AND …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AND did not update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DE477DE1-0FDA-BEA0-7590-9EFF97C2FCE9}"/>
                  </a:ext>
                </a:extLst>
              </p:cNvPr>
              <p:cNvSpPr/>
              <p:nvPr/>
            </p:nvSpPr>
            <p:spPr>
              <a:xfrm>
                <a:off x="7717536" y="1082612"/>
                <a:ext cx="3291840" cy="1216152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Happens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DE477DE1-0FDA-BEA0-7590-9EFF97C2F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7536" y="1082612"/>
                <a:ext cx="3291840" cy="1216152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17559EE-B23C-7091-2EE4-D04424221448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6364224" y="1690688"/>
            <a:ext cx="1353312" cy="3392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66064E0-CADE-D059-BFA1-BC44CA2C0C35}"/>
                  </a:ext>
                </a:extLst>
              </p:cNvPr>
              <p:cNvSpPr/>
              <p:nvPr/>
            </p:nvSpPr>
            <p:spPr>
              <a:xfrm>
                <a:off x="8418576" y="2433701"/>
                <a:ext cx="3651504" cy="1216152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Happens with probability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66064E0-CADE-D059-BFA1-BC44CA2C0C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8576" y="2433701"/>
                <a:ext cx="3651504" cy="1216152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5D53C41-A460-D0B7-2DD7-02FF362C1777}"/>
              </a:ext>
            </a:extLst>
          </p:cNvPr>
          <p:cNvCxnSpPr>
            <a:cxnSpLocks/>
            <a:stCxn id="5" idx="2"/>
          </p:cNvCxnSpPr>
          <p:nvPr/>
        </p:nvCxnSpPr>
        <p:spPr>
          <a:xfrm flipH="1" flipV="1">
            <a:off x="6510528" y="2560320"/>
            <a:ext cx="1908048" cy="48145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96835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Reservoir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Must have chosen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AND did not update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AND did not update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AND did not update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+3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AND …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AND did not update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DE477DE1-0FDA-BEA0-7590-9EFF97C2FCE9}"/>
                  </a:ext>
                </a:extLst>
              </p:cNvPr>
              <p:cNvSpPr/>
              <p:nvPr/>
            </p:nvSpPr>
            <p:spPr>
              <a:xfrm>
                <a:off x="7717536" y="1082612"/>
                <a:ext cx="3291840" cy="1216152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Happens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DE477DE1-0FDA-BEA0-7590-9EFF97C2F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7536" y="1082612"/>
                <a:ext cx="3291840" cy="1216152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17559EE-B23C-7091-2EE4-D04424221448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6364224" y="1690688"/>
            <a:ext cx="1353312" cy="3392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66064E0-CADE-D059-BFA1-BC44CA2C0C35}"/>
                  </a:ext>
                </a:extLst>
              </p:cNvPr>
              <p:cNvSpPr/>
              <p:nvPr/>
            </p:nvSpPr>
            <p:spPr>
              <a:xfrm>
                <a:off x="8418576" y="2433701"/>
                <a:ext cx="3651504" cy="1216152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Happens with probability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66064E0-CADE-D059-BFA1-BC44CA2C0C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8576" y="2433701"/>
                <a:ext cx="3651504" cy="1216152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5D53C41-A460-D0B7-2DD7-02FF362C1777}"/>
              </a:ext>
            </a:extLst>
          </p:cNvPr>
          <p:cNvCxnSpPr>
            <a:cxnSpLocks/>
            <a:stCxn id="5" idx="2"/>
          </p:cNvCxnSpPr>
          <p:nvPr/>
        </p:nvCxnSpPr>
        <p:spPr>
          <a:xfrm flipH="1" flipV="1">
            <a:off x="6510528" y="2560320"/>
            <a:ext cx="1908048" cy="48145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C6F56CED-7177-0F55-4C86-DF5FED15F93D}"/>
                  </a:ext>
                </a:extLst>
              </p:cNvPr>
              <p:cNvSpPr/>
              <p:nvPr/>
            </p:nvSpPr>
            <p:spPr>
              <a:xfrm>
                <a:off x="8418576" y="3752216"/>
                <a:ext cx="3651504" cy="1216152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Happens with probability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+2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C6F56CED-7177-0F55-4C86-DF5FED15F9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8576" y="3752216"/>
                <a:ext cx="3651504" cy="1216152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742591D-F94A-D3EE-BF2A-7852505CFB7A}"/>
              </a:ext>
            </a:extLst>
          </p:cNvPr>
          <p:cNvCxnSpPr>
            <a:cxnSpLocks/>
            <a:stCxn id="8" idx="2"/>
          </p:cNvCxnSpPr>
          <p:nvPr/>
        </p:nvCxnSpPr>
        <p:spPr>
          <a:xfrm flipH="1" flipV="1">
            <a:off x="6510528" y="3176714"/>
            <a:ext cx="1908048" cy="118357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15226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Reservoir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Must have chosen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AND did not update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AND did not update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AND did not update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+3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AND …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AND did not update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DE477DE1-0FDA-BEA0-7590-9EFF97C2FCE9}"/>
                  </a:ext>
                </a:extLst>
              </p:cNvPr>
              <p:cNvSpPr/>
              <p:nvPr/>
            </p:nvSpPr>
            <p:spPr>
              <a:xfrm>
                <a:off x="7717536" y="1082612"/>
                <a:ext cx="3291840" cy="1216152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Happens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DE477DE1-0FDA-BEA0-7590-9EFF97C2F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7536" y="1082612"/>
                <a:ext cx="3291840" cy="1216152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17559EE-B23C-7091-2EE4-D04424221448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6364224" y="1690688"/>
            <a:ext cx="1353312" cy="3392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66064E0-CADE-D059-BFA1-BC44CA2C0C35}"/>
                  </a:ext>
                </a:extLst>
              </p:cNvPr>
              <p:cNvSpPr/>
              <p:nvPr/>
            </p:nvSpPr>
            <p:spPr>
              <a:xfrm>
                <a:off x="8418576" y="2433701"/>
                <a:ext cx="3651504" cy="1216152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Happens with probability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66064E0-CADE-D059-BFA1-BC44CA2C0C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8576" y="2433701"/>
                <a:ext cx="3651504" cy="1216152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5D53C41-A460-D0B7-2DD7-02FF362C1777}"/>
              </a:ext>
            </a:extLst>
          </p:cNvPr>
          <p:cNvCxnSpPr>
            <a:cxnSpLocks/>
            <a:stCxn id="5" idx="2"/>
          </p:cNvCxnSpPr>
          <p:nvPr/>
        </p:nvCxnSpPr>
        <p:spPr>
          <a:xfrm flipH="1" flipV="1">
            <a:off x="6510528" y="2560320"/>
            <a:ext cx="1908048" cy="48145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C6F56CED-7177-0F55-4C86-DF5FED15F93D}"/>
                  </a:ext>
                </a:extLst>
              </p:cNvPr>
              <p:cNvSpPr/>
              <p:nvPr/>
            </p:nvSpPr>
            <p:spPr>
              <a:xfrm>
                <a:off x="8418576" y="3752216"/>
                <a:ext cx="3651504" cy="1216152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Happens with probability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+2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C6F56CED-7177-0F55-4C86-DF5FED15F9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8576" y="3752216"/>
                <a:ext cx="3651504" cy="1216152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742591D-F94A-D3EE-BF2A-7852505CFB7A}"/>
              </a:ext>
            </a:extLst>
          </p:cNvPr>
          <p:cNvCxnSpPr>
            <a:cxnSpLocks/>
            <a:stCxn id="8" idx="2"/>
          </p:cNvCxnSpPr>
          <p:nvPr/>
        </p:nvCxnSpPr>
        <p:spPr>
          <a:xfrm flipH="1" flipV="1">
            <a:off x="6510528" y="3176714"/>
            <a:ext cx="1908048" cy="118357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F090CE6-B34D-9BB0-4D8B-27E58C83B637}"/>
                  </a:ext>
                </a:extLst>
              </p:cNvPr>
              <p:cNvSpPr/>
              <p:nvPr/>
            </p:nvSpPr>
            <p:spPr>
              <a:xfrm>
                <a:off x="8061960" y="5276723"/>
                <a:ext cx="3651504" cy="1216152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Happens with probability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F090CE6-B34D-9BB0-4D8B-27E58C83B6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1960" y="5276723"/>
                <a:ext cx="3651504" cy="1216152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D6EC2AA-E031-5AD1-1B3D-55F5130BC135}"/>
              </a:ext>
            </a:extLst>
          </p:cNvPr>
          <p:cNvCxnSpPr>
            <a:cxnSpLocks/>
            <a:stCxn id="10" idx="2"/>
          </p:cNvCxnSpPr>
          <p:nvPr/>
        </p:nvCxnSpPr>
        <p:spPr>
          <a:xfrm flipH="1" flipV="1">
            <a:off x="6096000" y="4764024"/>
            <a:ext cx="1965960" cy="11207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8659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Reservoir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Must have chosen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AND did not update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AND did not update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AND did not update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+3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AND …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AND did not update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DE477DE1-0FDA-BEA0-7590-9EFF97C2FCE9}"/>
                  </a:ext>
                </a:extLst>
              </p:cNvPr>
              <p:cNvSpPr/>
              <p:nvPr/>
            </p:nvSpPr>
            <p:spPr>
              <a:xfrm>
                <a:off x="7717536" y="1082612"/>
                <a:ext cx="3291840" cy="1216152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Happens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DE477DE1-0FDA-BEA0-7590-9EFF97C2F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7536" y="1082612"/>
                <a:ext cx="3291840" cy="1216152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17559EE-B23C-7091-2EE4-D04424221448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6364224" y="1690688"/>
            <a:ext cx="1353312" cy="3392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66064E0-CADE-D059-BFA1-BC44CA2C0C35}"/>
                  </a:ext>
                </a:extLst>
              </p:cNvPr>
              <p:cNvSpPr/>
              <p:nvPr/>
            </p:nvSpPr>
            <p:spPr>
              <a:xfrm>
                <a:off x="8418576" y="2433701"/>
                <a:ext cx="3651504" cy="1216152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Happens with probability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66064E0-CADE-D059-BFA1-BC44CA2C0C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8576" y="2433701"/>
                <a:ext cx="3651504" cy="1216152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5D53C41-A460-D0B7-2DD7-02FF362C1777}"/>
              </a:ext>
            </a:extLst>
          </p:cNvPr>
          <p:cNvCxnSpPr>
            <a:cxnSpLocks/>
            <a:stCxn id="5" idx="2"/>
          </p:cNvCxnSpPr>
          <p:nvPr/>
        </p:nvCxnSpPr>
        <p:spPr>
          <a:xfrm flipH="1" flipV="1">
            <a:off x="6510528" y="2560320"/>
            <a:ext cx="1908048" cy="48145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C6F56CED-7177-0F55-4C86-DF5FED15F93D}"/>
                  </a:ext>
                </a:extLst>
              </p:cNvPr>
              <p:cNvSpPr/>
              <p:nvPr/>
            </p:nvSpPr>
            <p:spPr>
              <a:xfrm>
                <a:off x="8418576" y="3752216"/>
                <a:ext cx="3651504" cy="1216152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Happens with probability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+2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C6F56CED-7177-0F55-4C86-DF5FED15F9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8576" y="3752216"/>
                <a:ext cx="3651504" cy="1216152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742591D-F94A-D3EE-BF2A-7852505CFB7A}"/>
              </a:ext>
            </a:extLst>
          </p:cNvPr>
          <p:cNvCxnSpPr>
            <a:cxnSpLocks/>
            <a:stCxn id="8" idx="2"/>
          </p:cNvCxnSpPr>
          <p:nvPr/>
        </p:nvCxnSpPr>
        <p:spPr>
          <a:xfrm flipH="1" flipV="1">
            <a:off x="6510528" y="3176714"/>
            <a:ext cx="1908048" cy="118357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F090CE6-B34D-9BB0-4D8B-27E58C83B637}"/>
                  </a:ext>
                </a:extLst>
              </p:cNvPr>
              <p:cNvSpPr/>
              <p:nvPr/>
            </p:nvSpPr>
            <p:spPr>
              <a:xfrm>
                <a:off x="8061960" y="5276723"/>
                <a:ext cx="3651504" cy="1216152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Happens with probability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F090CE6-B34D-9BB0-4D8B-27E58C83B6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1960" y="5276723"/>
                <a:ext cx="3651504" cy="1216152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D6EC2AA-E031-5AD1-1B3D-55F5130BC135}"/>
              </a:ext>
            </a:extLst>
          </p:cNvPr>
          <p:cNvCxnSpPr>
            <a:cxnSpLocks/>
            <a:stCxn id="10" idx="2"/>
          </p:cNvCxnSpPr>
          <p:nvPr/>
        </p:nvCxnSpPr>
        <p:spPr>
          <a:xfrm flipH="1" flipV="1">
            <a:off x="6096000" y="4764024"/>
            <a:ext cx="1965960" cy="11207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1BE4456-E1E9-7E7F-F820-FA2EFBE8C28C}"/>
                  </a:ext>
                </a:extLst>
              </p:cNvPr>
              <p:cNvSpPr txBox="1"/>
              <p:nvPr/>
            </p:nvSpPr>
            <p:spPr>
              <a:xfrm>
                <a:off x="71628" y="5798348"/>
                <a:ext cx="7645908" cy="9089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</m:den>
                      </m:f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×…×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1BE4456-E1E9-7E7F-F820-FA2EFBE8C2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8" y="5798348"/>
                <a:ext cx="7645908" cy="90896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00146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Frequency Vector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Given a set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elements from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be the frequency of element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(How often it appears)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2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600D81D-0252-476F-8A28-E78DFD4FAB04}"/>
                  </a:ext>
                </a:extLst>
              </p:cNvPr>
              <p:cNvSpPr txBox="1"/>
              <p:nvPr/>
            </p:nvSpPr>
            <p:spPr>
              <a:xfrm>
                <a:off x="2154216" y="3429000"/>
                <a:ext cx="726218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1 1 2 1 2 1 1 2 3 </a:t>
                </a:r>
                <a:r>
                  <a:rPr lang="en-US" sz="4000" dirty="0">
                    <a:sym typeface="Wingdings 3" panose="05040102010807070707" pitchFamily="18" charset="2"/>
                  </a:rPr>
                  <a:t>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4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5, 3, 1, 0</m:t>
                        </m:r>
                      </m:e>
                    </m:d>
                    <m:r>
                      <a:rPr lang="en-US" sz="4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4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sz="4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600D81D-0252-476F-8A28-E78DFD4FAB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4216" y="3429000"/>
                <a:ext cx="7262181" cy="707886"/>
              </a:xfrm>
              <a:prstGeom prst="rect">
                <a:avLst/>
              </a:prstGeom>
              <a:blipFill>
                <a:blip r:embed="rId3"/>
                <a:stretch>
                  <a:fillRect l="-2936" t="-17241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0693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Frequent Items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Given a set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elements from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be the frequency of element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(How often it appears)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>
                  <a:solidFill>
                    <a:srgbClr val="00B05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that induces a frequency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find the “large” coordinates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78836036"/>
                  </p:ext>
                </p:extLst>
              </p:nvPr>
            </p:nvGraphicFramePr>
            <p:xfrm>
              <a:off x="1660481" y="2772584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78836036"/>
                  </p:ext>
                </p:extLst>
              </p:nvPr>
            </p:nvGraphicFramePr>
            <p:xfrm>
              <a:off x="1660481" y="2772584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93063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B3EDD0B-C77A-E8CB-0636-B0B38C746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793" y="539167"/>
            <a:ext cx="10840852" cy="602788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41F24B0-9BC2-FB12-5756-3DE88BCEB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1436" y="161926"/>
            <a:ext cx="408626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Previous Lecture</a:t>
            </a:r>
          </a:p>
        </p:txBody>
      </p:sp>
    </p:spTree>
    <p:extLst>
      <p:ext uri="{BB962C8B-B14F-4D97-AF65-F5344CB8AC3E}">
        <p14:creationId xmlns:p14="http://schemas.microsoft.com/office/powerpoint/2010/main" val="12584137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Frequent Items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242755" cy="485926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Data mining</a:t>
            </a:r>
            <a:r>
              <a:rPr lang="en-US" dirty="0"/>
              <a:t>: Finding top products/viral objects, e.g., Google searches, Amazon products, YouTube videos, etc.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Traffic network monitoring</a:t>
            </a:r>
            <a:r>
              <a:rPr lang="en-US" dirty="0"/>
              <a:t>: Finding IP addresses with high volume traffic, e.g., detecting distributed denial of service (DDoS) attacks, network anomalies) 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Database design</a:t>
            </a:r>
            <a:r>
              <a:rPr lang="en-US" dirty="0"/>
              <a:t>: Finding iceberg queries, i.e., items in a database with high volume of queries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Want fast response and running list of frequent items, i.e., cannot process entire database for each query/update</a:t>
            </a:r>
          </a:p>
        </p:txBody>
      </p:sp>
    </p:spTree>
    <p:extLst>
      <p:ext uri="{BB962C8B-B14F-4D97-AF65-F5344CB8AC3E}">
        <p14:creationId xmlns:p14="http://schemas.microsoft.com/office/powerpoint/2010/main" val="3934896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Frequent Items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and a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output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with the largest frequency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Return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elements with the largest frequency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Natural approach: store the count for each item and return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elements with the largest frequency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660481" y="2772584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660481" y="2772584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691368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Frequent Items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and a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output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with the largest frequency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Return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elements with the largest frequency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Natural approach: store the count for each item and return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elements with the largest frequency, uses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space 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MUST USE LINEAR SPACE</a:t>
                </a: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95913494"/>
                  </p:ext>
                </p:extLst>
              </p:nvPr>
            </p:nvGraphicFramePr>
            <p:xfrm>
              <a:off x="1660481" y="2772584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95913494"/>
                  </p:ext>
                </p:extLst>
              </p:nvPr>
            </p:nvGraphicFramePr>
            <p:xfrm>
              <a:off x="1660481" y="2772584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890082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Frequent Items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and a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output the items </a:t>
                </a:r>
                <a:r>
                  <a:rPr lang="en-US" dirty="0">
                    <a:solidFill>
                      <a:schemeClr val="tx1"/>
                    </a:solidFill>
                  </a:rPr>
                  <a:t>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that have frequency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How many items can be returned?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coordinates with frequency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r>
                  <a:rPr lang="en-US" dirty="0"/>
                  <a:t>, want items that are at least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5%</m:t>
                    </m:r>
                  </m:oMath>
                </a14:m>
                <a:r>
                  <a:rPr lang="en-US" dirty="0"/>
                  <a:t> of the stream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03749317"/>
                  </p:ext>
                </p:extLst>
              </p:nvPr>
            </p:nvGraphicFramePr>
            <p:xfrm>
              <a:off x="1588763" y="2907054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03749317"/>
                  </p:ext>
                </p:extLst>
              </p:nvPr>
            </p:nvGraphicFramePr>
            <p:xfrm>
              <a:off x="1588763" y="2907054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2404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92418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Frequent Items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and a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output the items </a:t>
                </a:r>
                <a:r>
                  <a:rPr lang="en-US" dirty="0">
                    <a:solidFill>
                      <a:schemeClr val="tx1"/>
                    </a:solidFill>
                  </a:rPr>
                  <a:t>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that have frequency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Find the item that forms the majority of the stream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 r="-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13022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/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12927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/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05698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/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36950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/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50179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/>
              <p:nvPr/>
            </p:nvSpPr>
            <p:spPr>
              <a:xfrm>
                <a:off x="5021026" y="2393577"/>
                <a:ext cx="2435282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026" y="2393577"/>
                <a:ext cx="2435282" cy="186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0141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Johnson-</a:t>
            </a:r>
            <a:r>
              <a:rPr lang="en-US" dirty="0" err="1">
                <a:solidFill>
                  <a:srgbClr val="C00000"/>
                </a:solidFill>
              </a:rPr>
              <a:t>Lindenstrauss</a:t>
            </a:r>
            <a:r>
              <a:rPr lang="en-US" dirty="0">
                <a:solidFill>
                  <a:srgbClr val="C00000"/>
                </a:solidFill>
              </a:rPr>
              <a:t> Lemma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Johnson-</a:t>
                </a:r>
                <a:r>
                  <a:rPr lang="en-US" dirty="0" err="1">
                    <a:solidFill>
                      <a:srgbClr val="00B050"/>
                    </a:solidFill>
                  </a:rPr>
                  <a:t>Lindenstrauss</a:t>
                </a:r>
                <a:r>
                  <a:rPr lang="en-US" dirty="0">
                    <a:solidFill>
                      <a:srgbClr val="00B050"/>
                    </a:solidFill>
                  </a:rPr>
                  <a:t> Lemma</a:t>
                </a:r>
                <a:r>
                  <a:rPr lang="en-US" dirty="0"/>
                  <a:t>: Given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and an accuracy parameter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∈[0,1)</m:t>
                    </m:r>
                  </m:oMath>
                </a14:m>
                <a:r>
                  <a:rPr lang="en-US" dirty="0"/>
                  <a:t>, there exists a linear map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/>
                  <a:t>with  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dirty="0"/>
                  <a:t> so that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then for all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Moreover, if each entry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dirty="0"/>
                  <a:t> is drawn from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rad>
                      </m:den>
                    </m:f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dirty="0"/>
                  <a:t> satisfies the guarantee with high probability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043" t="-2066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6CE3BE-C7E4-BA69-43B7-4BD4B0C46195}"/>
                  </a:ext>
                </a:extLst>
              </p:cNvPr>
              <p:cNvSpPr txBox="1"/>
              <p:nvPr/>
            </p:nvSpPr>
            <p:spPr>
              <a:xfrm>
                <a:off x="1568262" y="3550162"/>
                <a:ext cx="9319931" cy="7237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32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6CE3BE-C7E4-BA69-43B7-4BD4B0C46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262" y="3550162"/>
                <a:ext cx="9319931" cy="7237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06869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/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48536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/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76903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/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44296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/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52407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/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56243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/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79755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/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587420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/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812344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/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874662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/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3056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726253B-032A-93F9-93A2-CF159971AA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3931" y="1821915"/>
            <a:ext cx="5238261" cy="40882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Johnson-</a:t>
            </a:r>
            <a:r>
              <a:rPr lang="en-US" dirty="0" err="1">
                <a:solidFill>
                  <a:srgbClr val="C00000"/>
                </a:solidFill>
              </a:rPr>
              <a:t>Lindenstrauss</a:t>
            </a:r>
            <a:r>
              <a:rPr lang="en-US" dirty="0">
                <a:solidFill>
                  <a:srgbClr val="C00000"/>
                </a:solidFill>
              </a:rPr>
              <a:t> Lemma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5803010" cy="4667251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Given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dirty="0"/>
                  <a:t> and each entry drawn from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rad>
                      </m:den>
                    </m:f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 and setting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then with high probability, for all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dirty="0"/>
                  <a:t> is called a random projection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5803010" cy="4667251"/>
              </a:xfrm>
              <a:blipFill>
                <a:blip r:embed="rId3"/>
                <a:stretch>
                  <a:fillRect l="-1893" t="-1958" r="-15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A86BF21-4066-85A9-EE5C-A10F7B3E73B7}"/>
                  </a:ext>
                </a:extLst>
              </p:cNvPr>
              <p:cNvSpPr txBox="1"/>
              <p:nvPr/>
            </p:nvSpPr>
            <p:spPr>
              <a:xfrm>
                <a:off x="566920" y="4552004"/>
                <a:ext cx="9319931" cy="7237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32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A86BF21-4066-85A9-EE5C-A10F7B3E73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920" y="4552004"/>
                <a:ext cx="9319931" cy="7237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BC4B534-C180-B374-0F95-97B1154BFEC3}"/>
                  </a:ext>
                </a:extLst>
              </p:cNvPr>
              <p:cNvSpPr txBox="1"/>
              <p:nvPr/>
            </p:nvSpPr>
            <p:spPr>
              <a:xfrm>
                <a:off x="7270376" y="2598874"/>
                <a:ext cx="202602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Π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BC4B534-C180-B374-0F95-97B1154BFE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0376" y="2598874"/>
                <a:ext cx="2026024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C9B2764-6B75-601D-8245-0BFDC2B6F833}"/>
                  </a:ext>
                </a:extLst>
              </p:cNvPr>
              <p:cNvSpPr txBox="1"/>
              <p:nvPr/>
            </p:nvSpPr>
            <p:spPr>
              <a:xfrm>
                <a:off x="9393710" y="3511685"/>
                <a:ext cx="202602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C9B2764-6B75-601D-8245-0BFDC2B6F8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3710" y="3511685"/>
                <a:ext cx="2026024" cy="461665"/>
              </a:xfrm>
              <a:prstGeom prst="rect">
                <a:avLst/>
              </a:prstGeom>
              <a:blipFill>
                <a:blip r:embed="rId6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F143674-777D-F23D-F46F-09FF661D9F67}"/>
                  </a:ext>
                </a:extLst>
              </p:cNvPr>
              <p:cNvSpPr txBox="1"/>
              <p:nvPr/>
            </p:nvSpPr>
            <p:spPr>
              <a:xfrm>
                <a:off x="10361346" y="2234167"/>
                <a:ext cx="214729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F143674-777D-F23D-F46F-09FF661D9F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1346" y="2234167"/>
                <a:ext cx="2147291" cy="461665"/>
              </a:xfrm>
              <a:prstGeom prst="rect">
                <a:avLst/>
              </a:prstGeom>
              <a:blipFill>
                <a:blip r:embed="rId7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0D2E853-31D2-33A7-E5E4-D011CE9DF8BB}"/>
                  </a:ext>
                </a:extLst>
              </p:cNvPr>
              <p:cNvSpPr txBox="1"/>
              <p:nvPr/>
            </p:nvSpPr>
            <p:spPr>
              <a:xfrm>
                <a:off x="7337655" y="3391963"/>
                <a:ext cx="2208455" cy="6450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24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400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24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sz="24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sz="24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0D2E853-31D2-33A7-E5E4-D011CE9DF8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7655" y="3391963"/>
                <a:ext cx="2208455" cy="64504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4634FE9-0DC2-E0CE-17C3-04315D3B65F8}"/>
                  </a:ext>
                </a:extLst>
              </p:cNvPr>
              <p:cNvSpPr txBox="1"/>
              <p:nvPr/>
            </p:nvSpPr>
            <p:spPr>
              <a:xfrm>
                <a:off x="7615858" y="1395197"/>
                <a:ext cx="1652048" cy="4682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4634FE9-0DC2-E0CE-17C3-04315D3B65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5858" y="1395197"/>
                <a:ext cx="1652048" cy="46820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E08B2CA-8B1F-68A1-2270-EC07A8067823}"/>
                  </a:ext>
                </a:extLst>
              </p:cNvPr>
              <p:cNvSpPr txBox="1"/>
              <p:nvPr/>
            </p:nvSpPr>
            <p:spPr>
              <a:xfrm>
                <a:off x="9714025" y="1389866"/>
                <a:ext cx="1652048" cy="4682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E08B2CA-8B1F-68A1-2270-EC07A80678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4025" y="1389866"/>
                <a:ext cx="1652048" cy="46820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A3E0CA2-1DB1-6E74-A65F-F97489BD9699}"/>
                  </a:ext>
                </a:extLst>
              </p:cNvPr>
              <p:cNvSpPr txBox="1"/>
              <p:nvPr/>
            </p:nvSpPr>
            <p:spPr>
              <a:xfrm>
                <a:off x="10606263" y="1389866"/>
                <a:ext cx="1652048" cy="4682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A3E0CA2-1DB1-6E74-A65F-F97489BD96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6263" y="1389866"/>
                <a:ext cx="1652048" cy="46820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22171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/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906328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Majority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and a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output the items </a:t>
                </a:r>
                <a:r>
                  <a:rPr lang="en-US" dirty="0">
                    <a:solidFill>
                      <a:schemeClr val="tx1"/>
                    </a:solidFill>
                  </a:rPr>
                  <a:t>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that have frequency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Initialize item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with count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For updates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1,…,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800" dirty="0"/>
                  <a:t>, set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Else 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, increment counter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800" dirty="0"/>
                  <a:t> by setting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Else 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, decrement counter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800" dirty="0"/>
                  <a:t> by setting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 r="-8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811532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Majority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Initialize item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with count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For updates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1,…,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800" dirty="0"/>
                  <a:t>, set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Else 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, increment counter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800" dirty="0"/>
                  <a:t> by setting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Else 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, decrement counter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800" dirty="0"/>
                  <a:t> by setting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be the true majority element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be a helper variable with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=+1</m:t>
                    </m:r>
                  </m:oMath>
                </a14:m>
                <a:r>
                  <a:rPr lang="en-US" sz="2800" dirty="0"/>
                  <a:t>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dirty="0"/>
                  <a:t>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095156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Majority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be the true majority element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be a helper variable with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=+1</m:t>
                    </m:r>
                  </m:oMath>
                </a14:m>
                <a:r>
                  <a:rPr lang="en-US" sz="2800" dirty="0"/>
                  <a:t> when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dirty="0"/>
                  <a:t> when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is the majority, then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is positive at the end of the stream, so algorithm ends with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func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/>
                  <a:t> bits of space</a:t>
                </a: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/>
                  <a:t> bits of space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p>
                  </m:oMath>
                </a14:m>
                <a:r>
                  <a:rPr lang="en-US" dirty="0"/>
                  <a:t> for fixed constant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For simplicity, let’s assume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 b="-27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0015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Johnson-</a:t>
            </a:r>
            <a:r>
              <a:rPr lang="en-US" dirty="0" err="1">
                <a:solidFill>
                  <a:srgbClr val="C00000"/>
                </a:solidFill>
              </a:rPr>
              <a:t>Lindenstrauss</a:t>
            </a:r>
            <a:r>
              <a:rPr lang="en-US" dirty="0">
                <a:solidFill>
                  <a:srgbClr val="C00000"/>
                </a:solidFill>
              </a:rPr>
              <a:t> Lemma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Johnson-</a:t>
                </a:r>
                <a:r>
                  <a:rPr lang="en-US" dirty="0" err="1">
                    <a:solidFill>
                      <a:srgbClr val="00B050"/>
                    </a:solidFill>
                  </a:rPr>
                  <a:t>Lindenstrauss</a:t>
                </a:r>
                <a:r>
                  <a:rPr lang="en-US" dirty="0">
                    <a:solidFill>
                      <a:srgbClr val="00B050"/>
                    </a:solidFill>
                  </a:rPr>
                  <a:t> Lemma</a:t>
                </a:r>
                <a:r>
                  <a:rPr lang="en-US" dirty="0"/>
                  <a:t>: Given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dirty="0"/>
                  <a:t> and each entry drawn from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rad>
                      </m:den>
                    </m:f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 and setting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then with high probability, for all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Distributional Johnson-</a:t>
                </a:r>
                <a:r>
                  <a:rPr lang="en-US" dirty="0" err="1">
                    <a:solidFill>
                      <a:srgbClr val="00B050"/>
                    </a:solidFill>
                  </a:rPr>
                  <a:t>Lindenstrauss</a:t>
                </a:r>
                <a:r>
                  <a:rPr lang="en-US" dirty="0">
                    <a:solidFill>
                      <a:srgbClr val="00B050"/>
                    </a:solidFill>
                  </a:rPr>
                  <a:t> Lemma</a:t>
                </a:r>
                <a:r>
                  <a:rPr lang="en-US" dirty="0"/>
                  <a:t>: Given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dirty="0"/>
                  <a:t> and each entry drawn from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rad>
                      </m:den>
                    </m:f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, then for any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and setting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then with probability at least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043" t="-2066" r="-1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6CE3BE-C7E4-BA69-43B7-4BD4B0C46195}"/>
                  </a:ext>
                </a:extLst>
              </p:cNvPr>
              <p:cNvSpPr txBox="1"/>
              <p:nvPr/>
            </p:nvSpPr>
            <p:spPr>
              <a:xfrm>
                <a:off x="1568262" y="3313287"/>
                <a:ext cx="9319931" cy="7237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32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6CE3BE-C7E4-BA69-43B7-4BD4B0C46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262" y="3313287"/>
                <a:ext cx="9319931" cy="7237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6FDDD75-BDB4-85DF-2F5F-69795F8B4342}"/>
                  </a:ext>
                </a:extLst>
              </p:cNvPr>
              <p:cNvSpPr txBox="1"/>
              <p:nvPr/>
            </p:nvSpPr>
            <p:spPr>
              <a:xfrm>
                <a:off x="1568262" y="5812835"/>
                <a:ext cx="9319931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32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6FDDD75-BDB4-85DF-2F5F-69795F8B43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262" y="5812835"/>
                <a:ext cx="9319931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0224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The Streaming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Scenario</a:t>
            </a:r>
            <a:r>
              <a:rPr lang="en-US" dirty="0"/>
              <a:t>: We are given a massive dataset that arrives in a continuous stream, which we would like to analyze – but we do not have enough space to store all the items</a:t>
            </a:r>
          </a:p>
          <a:p>
            <a:pPr marL="0" indent="0">
              <a:buClr>
                <a:schemeClr val="tx1"/>
              </a:buClr>
              <a:buNone/>
            </a:pP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423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The Streaming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Scientific observations</a:t>
            </a:r>
            <a:r>
              <a:rPr lang="en-US" dirty="0"/>
              <a:t>: images from telescopes (Event Horizon Telescope collected 1 petabyte, i.e., 1024 terabytes, of data from a five-day observing campaign), readings from seismometer arrays monitoring and predicting earthquake activity</a:t>
            </a:r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0A1279-6E79-4A06-8B3B-2907BEAB6C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155" y="3689724"/>
            <a:ext cx="4682457" cy="26221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4719E3-4C5A-A835-8BA2-9AB4693E12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1886" y="3669458"/>
            <a:ext cx="3490632" cy="2642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81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The Streaming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Internet of Things (IoT)</a:t>
            </a:r>
            <a:r>
              <a:rPr lang="en-US" dirty="0"/>
              <a:t>: home automation (security cameras, smart devices), medical care (health monitoring devices, pacemakers), traffic cameras and travel time sensors (smart cities), electrical grid monitoring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9BF2C7-798F-25BE-FD45-02F3FEE429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5748" y="3667994"/>
            <a:ext cx="4106675" cy="2732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87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1988</TotalTime>
  <Words>2132</Words>
  <Application>Microsoft Office PowerPoint</Application>
  <PresentationFormat>Widescreen</PresentationFormat>
  <Paragraphs>317</Paragraphs>
  <Slides>53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9" baseType="lpstr">
      <vt:lpstr>Arial</vt:lpstr>
      <vt:lpstr>Calibri</vt:lpstr>
      <vt:lpstr>Calibri Light</vt:lpstr>
      <vt:lpstr>Cambria Math</vt:lpstr>
      <vt:lpstr>Wingdings 3</vt:lpstr>
      <vt:lpstr>Office Theme</vt:lpstr>
      <vt:lpstr>CSCE 689: Special Topics in Modern Algorithms for Data Science </vt:lpstr>
      <vt:lpstr>Presentation Schedule</vt:lpstr>
      <vt:lpstr>Previous Lecture</vt:lpstr>
      <vt:lpstr>Last Time: Johnson-Lindenstrauss Lemma</vt:lpstr>
      <vt:lpstr>Last Time: Johnson-Lindenstrauss Lemma</vt:lpstr>
      <vt:lpstr>Last Time: Johnson-Lindenstrauss Lemma</vt:lpstr>
      <vt:lpstr>The Streaming Model</vt:lpstr>
      <vt:lpstr>The Streaming Model</vt:lpstr>
      <vt:lpstr>The Streaming Model</vt:lpstr>
      <vt:lpstr>The Streaming Model</vt:lpstr>
      <vt:lpstr>PowerPoint Presentation</vt:lpstr>
      <vt:lpstr>The Streaming Model</vt:lpstr>
      <vt:lpstr>The Streaming Model</vt:lpstr>
      <vt:lpstr>PowerPoint Presentation</vt:lpstr>
      <vt:lpstr>The Streaming Model</vt:lpstr>
      <vt:lpstr>Sampling</vt:lpstr>
      <vt:lpstr>Sampling</vt:lpstr>
      <vt:lpstr>Reservoir Sampling</vt:lpstr>
      <vt:lpstr>Reservoir Sampling</vt:lpstr>
      <vt:lpstr>Reservoir Sampling</vt:lpstr>
      <vt:lpstr>Reservoir Sampling</vt:lpstr>
      <vt:lpstr>Reservoir Sampling</vt:lpstr>
      <vt:lpstr>Reservoir Sampling</vt:lpstr>
      <vt:lpstr>Reservoir Sampling</vt:lpstr>
      <vt:lpstr>Reservoir Sampling</vt:lpstr>
      <vt:lpstr>Reservoir Sampling</vt:lpstr>
      <vt:lpstr>Reservoir Sampling</vt:lpstr>
      <vt:lpstr>Frequency Vector</vt:lpstr>
      <vt:lpstr>Frequent Items</vt:lpstr>
      <vt:lpstr>Frequent Items</vt:lpstr>
      <vt:lpstr>Frequent Items</vt:lpstr>
      <vt:lpstr>Frequent Items</vt:lpstr>
      <vt:lpstr>Frequent Items</vt:lpstr>
      <vt:lpstr>Frequent Items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Majority</vt:lpstr>
      <vt:lpstr>Majority</vt:lpstr>
      <vt:lpstr>Majority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 689: Special Topics in Modern Algorithms for Data Science</dc:title>
  <dc:creator>Samson Zhou</dc:creator>
  <cp:lastModifiedBy>Samson Zhou</cp:lastModifiedBy>
  <cp:revision>61</cp:revision>
  <dcterms:created xsi:type="dcterms:W3CDTF">2023-09-09T17:52:51Z</dcterms:created>
  <dcterms:modified xsi:type="dcterms:W3CDTF">2024-02-08T21:27:12Z</dcterms:modified>
</cp:coreProperties>
</file>