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326532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653064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979596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306128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1632661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1959193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2285725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2612257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>
        <p:scale>
          <a:sx n="19" d="100"/>
          <a:sy n="19" d="100"/>
        </p:scale>
        <p:origin x="235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633155" latinLnBrk="0">
      <a:defRPr sz="3400">
        <a:latin typeface="+mn-lt"/>
        <a:ea typeface="+mn-ea"/>
        <a:cs typeface="+mn-cs"/>
        <a:sym typeface="Calibri"/>
      </a:defRPr>
    </a:lvl1pPr>
    <a:lvl2pPr indent="228600" defTabSz="2633155" latinLnBrk="0">
      <a:defRPr sz="3400">
        <a:latin typeface="+mn-lt"/>
        <a:ea typeface="+mn-ea"/>
        <a:cs typeface="+mn-cs"/>
        <a:sym typeface="Calibri"/>
      </a:defRPr>
    </a:lvl2pPr>
    <a:lvl3pPr indent="457200" defTabSz="2633155" latinLnBrk="0">
      <a:defRPr sz="3400">
        <a:latin typeface="+mn-lt"/>
        <a:ea typeface="+mn-ea"/>
        <a:cs typeface="+mn-cs"/>
        <a:sym typeface="Calibri"/>
      </a:defRPr>
    </a:lvl3pPr>
    <a:lvl4pPr indent="685800" defTabSz="2633155" latinLnBrk="0">
      <a:defRPr sz="3400">
        <a:latin typeface="+mn-lt"/>
        <a:ea typeface="+mn-ea"/>
        <a:cs typeface="+mn-cs"/>
        <a:sym typeface="Calibri"/>
      </a:defRPr>
    </a:lvl4pPr>
    <a:lvl5pPr indent="914400" defTabSz="2633155" latinLnBrk="0">
      <a:defRPr sz="3400">
        <a:latin typeface="+mn-lt"/>
        <a:ea typeface="+mn-ea"/>
        <a:cs typeface="+mn-cs"/>
        <a:sym typeface="Calibri"/>
      </a:defRPr>
    </a:lvl5pPr>
    <a:lvl6pPr indent="1143000" defTabSz="2633155" latinLnBrk="0">
      <a:defRPr sz="3400">
        <a:latin typeface="+mn-lt"/>
        <a:ea typeface="+mn-ea"/>
        <a:cs typeface="+mn-cs"/>
        <a:sym typeface="Calibri"/>
      </a:defRPr>
    </a:lvl6pPr>
    <a:lvl7pPr indent="1371600" defTabSz="2633155" latinLnBrk="0">
      <a:defRPr sz="3400">
        <a:latin typeface="+mn-lt"/>
        <a:ea typeface="+mn-ea"/>
        <a:cs typeface="+mn-cs"/>
        <a:sym typeface="Calibri"/>
      </a:defRPr>
    </a:lvl7pPr>
    <a:lvl8pPr indent="1600200" defTabSz="2633155" latinLnBrk="0">
      <a:defRPr sz="3400">
        <a:latin typeface="+mn-lt"/>
        <a:ea typeface="+mn-ea"/>
        <a:cs typeface="+mn-cs"/>
        <a:sym typeface="Calibri"/>
      </a:defRPr>
    </a:lvl8pPr>
    <a:lvl9pPr indent="1828800" defTabSz="2633155" latinLnBrk="0">
      <a:defRPr sz="34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 Researc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45920" y="294640"/>
            <a:ext cx="29626561" cy="482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45920" y="5120640"/>
            <a:ext cx="29626561" cy="16824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910559" y="19756119"/>
            <a:ext cx="7680961" cy="1168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731556" marR="0" indent="-731556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2319804" marR="0" indent="-85669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3943547" marR="0" indent="-101732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5531594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699470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845782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9920933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1138404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1284716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26532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53064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979596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06128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632661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959193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285725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612257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35"/>
          <p:cNvSpPr txBox="1"/>
          <p:nvPr/>
        </p:nvSpPr>
        <p:spPr>
          <a:xfrm>
            <a:off x="968275" y="784521"/>
            <a:ext cx="14466772" cy="2123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6600" dirty="0" err="1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Adversarially</a:t>
            </a:r>
            <a:r>
              <a:rPr lang="en-US" sz="66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Robust Dense-Sparse Tradeoffs via Heavy-Hitters</a:t>
            </a:r>
            <a:endParaRPr sz="6600" dirty="0"/>
          </a:p>
        </p:txBody>
      </p:sp>
      <p:sp>
        <p:nvSpPr>
          <p:cNvPr id="33" name="TextBox 38"/>
          <p:cNvSpPr txBox="1"/>
          <p:nvPr/>
        </p:nvSpPr>
        <p:spPr>
          <a:xfrm>
            <a:off x="986246" y="3430700"/>
            <a:ext cx="906453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</a:t>
            </a:r>
            <a:endParaRPr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9"/>
              <p:cNvSpPr txBox="1"/>
              <p:nvPr/>
            </p:nvSpPr>
            <p:spPr>
              <a:xfrm>
                <a:off x="986246" y="4119230"/>
                <a:ext cx="9064534" cy="227023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>
                <a:lvl1pPr>
                  <a:lnSpc>
                    <a:spcPct val="120000"/>
                  </a:lnSpc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buClr>
                    <a:schemeClr val="tx1"/>
                  </a:buClr>
                </a:pPr>
                <a:r>
                  <a:rPr lang="en-US" sz="30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Input</a:t>
                </a: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Elements of an underlying data set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which arrives sequentially and </a:t>
                </a:r>
                <a:r>
                  <a:rPr lang="en-US" sz="3000" i="1" dirty="0" err="1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adversarially</a:t>
                </a:r>
                <a:endParaRPr lang="en-US" sz="30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0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Output</a:t>
                </a: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Evaluation (or approximation) of a given function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0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Goal</a:t>
                </a: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Use space </a:t>
                </a:r>
                <a:r>
                  <a:rPr lang="en-US" sz="3000" i="1" dirty="0">
                    <a:solidFill>
                      <a:srgbClr val="7030A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sublinear</a:t>
                </a:r>
                <a:r>
                  <a:rPr lang="en-US" sz="3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the size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the input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3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4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246" y="4119230"/>
                <a:ext cx="9064534" cy="2270237"/>
              </a:xfrm>
              <a:prstGeom prst="rect">
                <a:avLst/>
              </a:prstGeom>
              <a:blipFill>
                <a:blip r:embed="rId2"/>
                <a:stretch>
                  <a:fillRect l="-2085" t="-806" r="-2286" b="-779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42"/>
              <p:cNvSpPr txBox="1"/>
              <p:nvPr/>
            </p:nvSpPr>
            <p:spPr>
              <a:xfrm>
                <a:off x="986246" y="7234941"/>
                <a:ext cx="9064534" cy="431849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3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sz="3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Clr>
                    <a:schemeClr val="tx1"/>
                  </a:buClr>
                </a:pPr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Clr>
                    <a:schemeClr val="tx1"/>
                  </a:buClr>
                </a:pPr>
                <a:endParaRPr lang="en-US" sz="3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0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Goal</a:t>
                </a: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n-US" sz="3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output an 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0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Motivation</a:t>
                </a: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Entropy estimation, linear regression</a:t>
                </a:r>
              </a:p>
            </p:txBody>
          </p:sp>
        </mc:Choice>
        <mc:Fallback>
          <p:sp>
            <p:nvSpPr>
              <p:cNvPr id="36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246" y="7234941"/>
                <a:ext cx="9064534" cy="4318490"/>
              </a:xfrm>
              <a:prstGeom prst="rect">
                <a:avLst/>
              </a:prstGeom>
              <a:blipFill>
                <a:blip r:embed="rId3"/>
                <a:stretch>
                  <a:fillRect l="-2085" t="-1695" b="-353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43"/>
          <p:cNvSpPr txBox="1"/>
          <p:nvPr/>
        </p:nvSpPr>
        <p:spPr>
          <a:xfrm>
            <a:off x="11037573" y="3430700"/>
            <a:ext cx="906453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Insertion-Deletion Streams</a:t>
            </a:r>
          </a:p>
        </p:txBody>
      </p:sp>
      <p:sp>
        <p:nvSpPr>
          <p:cNvPr id="39" name="TextBox 45"/>
          <p:cNvSpPr txBox="1"/>
          <p:nvPr/>
        </p:nvSpPr>
        <p:spPr>
          <a:xfrm>
            <a:off x="986246" y="6458738"/>
            <a:ext cx="906453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Frequency Moments</a:t>
            </a:r>
            <a:endParaRPr sz="3600" dirty="0"/>
          </a:p>
        </p:txBody>
      </p:sp>
      <p:sp>
        <p:nvSpPr>
          <p:cNvPr id="50" name="TextBox 37"/>
          <p:cNvSpPr txBox="1"/>
          <p:nvPr/>
        </p:nvSpPr>
        <p:spPr>
          <a:xfrm>
            <a:off x="15841979" y="802309"/>
            <a:ext cx="10287000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David P. Woodruff, Carnegie Mellon University and Google Research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Samson Zhou, Texas A&amp;M University</a:t>
            </a:r>
          </a:p>
        </p:txBody>
      </p:sp>
      <p:pic>
        <p:nvPicPr>
          <p:cNvPr id="54" name="neurips_logo.pdf" descr="neurips_logo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7816" y="588942"/>
            <a:ext cx="4797779" cy="2159001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E5ABA1D-C23B-9DE5-AB15-45A58E49ECB4}"/>
                  </a:ext>
                </a:extLst>
              </p:cNvPr>
              <p:cNvSpPr/>
              <p:nvPr/>
            </p:nvSpPr>
            <p:spPr>
              <a:xfrm>
                <a:off x="1906464" y="8924996"/>
                <a:ext cx="6253315" cy="6991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36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E5ABA1D-C23B-9DE5-AB15-45A58E49EC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464" y="8924996"/>
                <a:ext cx="6253315" cy="6991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45">
            <a:extLst>
              <a:ext uri="{FF2B5EF4-FFF2-40B4-BE49-F238E27FC236}">
                <a16:creationId xmlns:a16="http://schemas.microsoft.com/office/drawing/2014/main" id="{241E6EF6-FD48-63C3-3009-B22295ED192A}"/>
              </a:ext>
            </a:extLst>
          </p:cNvPr>
          <p:cNvSpPr txBox="1"/>
          <p:nvPr/>
        </p:nvSpPr>
        <p:spPr>
          <a:xfrm>
            <a:off x="986246" y="11683303"/>
            <a:ext cx="906453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Heavy-Hitters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842D10-9EAF-3B80-BDE9-4EFB3CEF5A52}"/>
                  </a:ext>
                </a:extLst>
              </p:cNvPr>
              <p:cNvSpPr txBox="1"/>
              <p:nvPr/>
            </p:nvSpPr>
            <p:spPr>
              <a:xfrm>
                <a:off x="960120" y="12432180"/>
                <a:ext cx="9064534" cy="48654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3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the norm of the frequency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sz="3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Clr>
                    <a:schemeClr val="tx1"/>
                  </a:buClr>
                </a:pPr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Clr>
                    <a:schemeClr val="tx1"/>
                  </a:buClr>
                </a:pPr>
                <a:endParaRPr lang="en-US" sz="3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0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Goal</a:t>
                </a: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n-US" sz="3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3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and a threshold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output the elements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3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...and no elements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3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sz="3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0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Motivation</a:t>
                </a: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DDoS prevention, iceberg queries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842D10-9EAF-3B80-BDE9-4EFB3CEF5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20" y="12432180"/>
                <a:ext cx="9064534" cy="4865499"/>
              </a:xfrm>
              <a:prstGeom prst="rect">
                <a:avLst/>
              </a:prstGeom>
              <a:blipFill>
                <a:blip r:embed="rId6"/>
                <a:stretch>
                  <a:fillRect l="-1615" t="-1502" b="-287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C8C3089-ACD8-B705-0F12-928E5EE7261C}"/>
                  </a:ext>
                </a:extLst>
              </p:cNvPr>
              <p:cNvSpPr/>
              <p:nvPr/>
            </p:nvSpPr>
            <p:spPr>
              <a:xfrm>
                <a:off x="1543904" y="13983575"/>
                <a:ext cx="6253315" cy="12196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C8C3089-ACD8-B705-0F12-928E5EE726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904" y="13983575"/>
                <a:ext cx="6253315" cy="12196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45">
            <a:extLst>
              <a:ext uri="{FF2B5EF4-FFF2-40B4-BE49-F238E27FC236}">
                <a16:creationId xmlns:a16="http://schemas.microsoft.com/office/drawing/2014/main" id="{6327F4BC-3A01-364D-F303-2997C0937DE2}"/>
              </a:ext>
            </a:extLst>
          </p:cNvPr>
          <p:cNvSpPr txBox="1"/>
          <p:nvPr/>
        </p:nvSpPr>
        <p:spPr>
          <a:xfrm>
            <a:off x="986246" y="17672003"/>
            <a:ext cx="906453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lang="en-US" sz="3600" dirty="0">
              <a:solidFill>
                <a:srgbClr val="C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644A35-676B-86F8-EE84-082C531D9D62}"/>
                  </a:ext>
                </a:extLst>
              </p:cNvPr>
              <p:cNvSpPr txBox="1"/>
              <p:nvPr/>
            </p:nvSpPr>
            <p:spPr>
              <a:xfrm>
                <a:off x="10983362" y="4188670"/>
                <a:ext cx="11041163" cy="61534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Each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can increase or decrease a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the underlying frequency vector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simplicity, we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∈{−1,+1}</m:t>
                    </m:r>
                  </m:oMath>
                </a14:m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the robust setting, each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can be chosen </a:t>
                </a:r>
                <a:r>
                  <a:rPr lang="en-US" sz="3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adversarially</a:t>
                </a:r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/(2</m:t>
                            </m:r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space algorithm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estimation, where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the length of the stream </a:t>
                </a:r>
                <a:r>
                  <a:rPr lang="en-US" sz="300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[BEO22]</a:t>
                </a:r>
              </a:p>
              <a:p>
                <a:pPr>
                  <a:buClr>
                    <a:schemeClr val="tx1"/>
                  </a:buClr>
                </a:pPr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Nothing known for constant-factor approximation in space polynomial in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644A35-676B-86F8-EE84-082C531D9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3362" y="4188670"/>
                <a:ext cx="11041163" cy="6153416"/>
              </a:xfrm>
              <a:prstGeom prst="rect">
                <a:avLst/>
              </a:prstGeom>
              <a:blipFill>
                <a:blip r:embed="rId8"/>
                <a:stretch>
                  <a:fillRect l="-1325" t="-118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43">
            <a:extLst>
              <a:ext uri="{FF2B5EF4-FFF2-40B4-BE49-F238E27FC236}">
                <a16:creationId xmlns:a16="http://schemas.microsoft.com/office/drawing/2014/main" id="{F7065D55-C12D-E9C2-1D26-77CC8AFB31A0}"/>
              </a:ext>
            </a:extLst>
          </p:cNvPr>
          <p:cNvSpPr txBox="1"/>
          <p:nvPr/>
        </p:nvSpPr>
        <p:spPr>
          <a:xfrm>
            <a:off x="11037572" y="9940756"/>
            <a:ext cx="906453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Dense-Sparse Tradeoffs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0BC38C8-E14A-1FC5-E6F3-66DE8E4B0A14}"/>
                  </a:ext>
                </a:extLst>
              </p:cNvPr>
              <p:cNvSpPr txBox="1"/>
              <p:nvPr/>
            </p:nvSpPr>
            <p:spPr>
              <a:xfrm>
                <a:off x="11078575" y="10929417"/>
                <a:ext cx="10945950" cy="42473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00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[BEO22] </a:t>
                </a: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observes that the value of the function can change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-multiplicative factor a lot, but only if the value of the function is SMALL</a:t>
                </a:r>
              </a:p>
              <a:p>
                <a:pPr>
                  <a:buClr>
                    <a:schemeClr val="tx1"/>
                  </a:buClr>
                </a:pPr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the function has SMALL value, it must be somewhat sparse, can use sparse recovery to identify the frequency vector</a:t>
                </a:r>
              </a:p>
              <a:p>
                <a:pPr>
                  <a:buClr>
                    <a:schemeClr val="tx1"/>
                  </a:buClr>
                </a:pPr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Leads to good balancing to handle cases where value of the function changes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-multiplicative factor 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0BC38C8-E14A-1FC5-E6F3-66DE8E4B0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8575" y="10929417"/>
                <a:ext cx="10945950" cy="4247317"/>
              </a:xfrm>
              <a:prstGeom prst="rect">
                <a:avLst/>
              </a:prstGeom>
              <a:blipFill>
                <a:blip r:embed="rId9"/>
                <a:stretch>
                  <a:fillRect l="-1281" t="-1722" r="-1893" b="-358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8E2C11-6B5E-CE9E-2032-683F27A46769}"/>
                  </a:ext>
                </a:extLst>
              </p:cNvPr>
              <p:cNvSpPr txBox="1"/>
              <p:nvPr/>
            </p:nvSpPr>
            <p:spPr>
              <a:xfrm>
                <a:off x="11083837" y="16074908"/>
                <a:ext cx="11293563" cy="39860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∈[1,2]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Then there exists an 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adversarially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robust algorithm that solves the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-heavy hitters problem on turnstile streams, using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2.5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−2</m:t>
                                </m:r>
                              </m:num>
                              <m:den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4</m:t>
                                </m:r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−3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bits of space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∈[1,2]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24</m:t>
                        </m:r>
                        <m:sSup>
                          <m:sSupPr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−23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+4</m:t>
                        </m:r>
                      </m:num>
                      <m:den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(4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−3)(12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+3)</m:t>
                        </m:r>
                      </m:den>
                    </m:f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Then there exists an 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adversarially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robust algorithm that outputs a constant-factor 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-estimation on turnstile streams, using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bits of space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8E2C11-6B5E-CE9E-2032-683F27A46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3837" y="16074908"/>
                <a:ext cx="11293563" cy="3986091"/>
              </a:xfrm>
              <a:prstGeom prst="rect">
                <a:avLst/>
              </a:prstGeom>
              <a:blipFill>
                <a:blip r:embed="rId10"/>
                <a:stretch>
                  <a:fillRect l="-1079" t="-1529" r="-863" b="-351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43">
            <a:extLst>
              <a:ext uri="{FF2B5EF4-FFF2-40B4-BE49-F238E27FC236}">
                <a16:creationId xmlns:a16="http://schemas.microsoft.com/office/drawing/2014/main" id="{38EA9C22-BD43-7CF0-A1F2-AF6189B04222}"/>
              </a:ext>
            </a:extLst>
          </p:cNvPr>
          <p:cNvSpPr txBox="1"/>
          <p:nvPr/>
        </p:nvSpPr>
        <p:spPr>
          <a:xfrm>
            <a:off x="11083836" y="15117734"/>
            <a:ext cx="906453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Our Results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39BF2B6-6729-D741-614F-E11EC2CD31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5454" y="18013281"/>
            <a:ext cx="9918700" cy="3592814"/>
          </a:xfrm>
          <a:prstGeom prst="rect">
            <a:avLst/>
          </a:prstGeom>
        </p:spPr>
      </p:pic>
      <p:sp>
        <p:nvSpPr>
          <p:cNvPr id="25" name="TextBox 45">
            <a:extLst>
              <a:ext uri="{FF2B5EF4-FFF2-40B4-BE49-F238E27FC236}">
                <a16:creationId xmlns:a16="http://schemas.microsoft.com/office/drawing/2014/main" id="{8992BEFA-84A5-B9FF-6091-AABBE46820A8}"/>
              </a:ext>
            </a:extLst>
          </p:cNvPr>
          <p:cNvSpPr txBox="1"/>
          <p:nvPr/>
        </p:nvSpPr>
        <p:spPr>
          <a:xfrm>
            <a:off x="986246" y="17276206"/>
            <a:ext cx="906453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Insertion-Only Streams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0C40A7-959A-648F-F5F4-99F3FC3AD561}"/>
              </a:ext>
            </a:extLst>
          </p:cNvPr>
          <p:cNvSpPr txBox="1"/>
          <p:nvPr/>
        </p:nvSpPr>
        <p:spPr>
          <a:xfrm>
            <a:off x="7474677" y="17297679"/>
            <a:ext cx="2209802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[HKM+20]</a:t>
            </a:r>
            <a:endParaRPr lang="en-US" sz="3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4881CE5-822D-736B-89AA-209CAA834F6D}"/>
              </a:ext>
            </a:extLst>
          </p:cNvPr>
          <p:cNvSpPr txBox="1"/>
          <p:nvPr/>
        </p:nvSpPr>
        <p:spPr>
          <a:xfrm>
            <a:off x="5476402" y="17297679"/>
            <a:ext cx="2209802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[BJWY20]</a:t>
            </a:r>
            <a:endParaRPr lang="en-US" sz="3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63E6B8-314C-B2E7-AEA1-A1C95856CE0F}"/>
              </a:ext>
            </a:extLst>
          </p:cNvPr>
          <p:cNvSpPr txBox="1"/>
          <p:nvPr/>
        </p:nvSpPr>
        <p:spPr>
          <a:xfrm>
            <a:off x="9516094" y="17296496"/>
            <a:ext cx="2209802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[WZ21]</a:t>
            </a:r>
            <a:endParaRPr lang="en-US" sz="3600" dirty="0"/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id="{282AB17E-29CE-2D2C-D0A7-2F96D2D773D4}"/>
              </a:ext>
            </a:extLst>
          </p:cNvPr>
          <p:cNvSpPr txBox="1"/>
          <p:nvPr/>
        </p:nvSpPr>
        <p:spPr>
          <a:xfrm>
            <a:off x="22377400" y="3472899"/>
            <a:ext cx="906453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Techniques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E8ABEB9-C177-9F57-3B00-E649D6627BD2}"/>
                  </a:ext>
                </a:extLst>
              </p:cNvPr>
              <p:cNvSpPr txBox="1"/>
              <p:nvPr/>
            </p:nvSpPr>
            <p:spPr>
              <a:xfrm>
                <a:off x="22377400" y="4338530"/>
                <a:ext cx="10287000" cy="22758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Deterministic heavy-hitter algorithm for turnstile streams that uses</a:t>
                </a:r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2−2/</m:t>
                            </m:r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bits of space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∈[1,2]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320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[GM07]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E8ABEB9-C177-9F57-3B00-E649D6627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7400" y="4338530"/>
                <a:ext cx="10287000" cy="2275879"/>
              </a:xfrm>
              <a:prstGeom prst="rect">
                <a:avLst/>
              </a:prstGeom>
              <a:blipFill>
                <a:blip r:embed="rId12"/>
                <a:stretch>
                  <a:fillRect l="-1423" t="-321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486</Words>
  <Application>Microsoft Office PowerPoint</Application>
  <PresentationFormat>Custom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Zhou</dc:creator>
  <cp:lastModifiedBy>Zhou, Samson S</cp:lastModifiedBy>
  <cp:revision>5</cp:revision>
  <dcterms:modified xsi:type="dcterms:W3CDTF">2024-12-07T02:05:07Z</dcterms:modified>
</cp:coreProperties>
</file>