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1216" r:id="rId3"/>
    <p:sldId id="1101" r:id="rId4"/>
    <p:sldId id="1213" r:id="rId5"/>
    <p:sldId id="1106" r:id="rId6"/>
    <p:sldId id="491" r:id="rId7"/>
    <p:sldId id="1108" r:id="rId8"/>
    <p:sldId id="1110" r:id="rId9"/>
    <p:sldId id="1215" r:id="rId10"/>
    <p:sldId id="1119" r:id="rId11"/>
    <p:sldId id="1239" r:id="rId12"/>
    <p:sldId id="1237" r:id="rId13"/>
    <p:sldId id="1238" r:id="rId14"/>
    <p:sldId id="503" r:id="rId15"/>
    <p:sldId id="1240" r:id="rId16"/>
    <p:sldId id="1272" r:id="rId17"/>
    <p:sldId id="580" r:id="rId18"/>
    <p:sldId id="1241" r:id="rId19"/>
    <p:sldId id="1112" r:id="rId20"/>
    <p:sldId id="1115" r:id="rId21"/>
    <p:sldId id="1116" r:id="rId22"/>
    <p:sldId id="1236" r:id="rId23"/>
    <p:sldId id="1132" r:id="rId24"/>
    <p:sldId id="1134" r:id="rId25"/>
    <p:sldId id="1136" r:id="rId26"/>
    <p:sldId id="1242" r:id="rId27"/>
    <p:sldId id="1205" r:id="rId28"/>
    <p:sldId id="1138" r:id="rId29"/>
    <p:sldId id="1243" r:id="rId30"/>
    <p:sldId id="1247" r:id="rId31"/>
    <p:sldId id="1244" r:id="rId32"/>
    <p:sldId id="1187" r:id="rId33"/>
    <p:sldId id="1186" r:id="rId34"/>
    <p:sldId id="1188" r:id="rId35"/>
    <p:sldId id="1245" r:id="rId36"/>
    <p:sldId id="1248" r:id="rId37"/>
    <p:sldId id="1249" r:id="rId38"/>
    <p:sldId id="1250" r:id="rId39"/>
    <p:sldId id="1251" r:id="rId40"/>
    <p:sldId id="1252" r:id="rId41"/>
    <p:sldId id="1253" r:id="rId42"/>
    <p:sldId id="1255" r:id="rId43"/>
    <p:sldId id="1256" r:id="rId44"/>
    <p:sldId id="1258" r:id="rId45"/>
    <p:sldId id="1259" r:id="rId46"/>
    <p:sldId id="1260" r:id="rId47"/>
    <p:sldId id="1254" r:id="rId48"/>
    <p:sldId id="1141" r:id="rId49"/>
    <p:sldId id="1142" r:id="rId50"/>
    <p:sldId id="1269" r:id="rId51"/>
    <p:sldId id="1270" r:id="rId52"/>
    <p:sldId id="1271" r:id="rId53"/>
    <p:sldId id="1257" r:id="rId54"/>
    <p:sldId id="1144" r:id="rId55"/>
    <p:sldId id="1267" r:id="rId56"/>
    <p:sldId id="1268" r:id="rId57"/>
    <p:sldId id="1261" r:id="rId58"/>
    <p:sldId id="1262" r:id="rId59"/>
    <p:sldId id="1263" r:id="rId60"/>
    <p:sldId id="1264" r:id="rId61"/>
    <p:sldId id="1265" r:id="rId62"/>
    <p:sldId id="126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99F94-D342-4991-8E04-ED95E6774D3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A12A5-B2A6-4E9E-ABAC-5C1A726C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5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9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2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3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53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4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0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37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483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73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6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66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47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33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54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13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24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2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356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306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9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0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5813-47DD-EBE3-087C-2154F004D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04061-EB1E-3F61-2EDD-0F7B9B251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80D7-B9C4-72F9-C3DA-36319E28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6EEB-7E35-0F31-4682-7735532A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569E-F994-45C0-62FA-E2803AD4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F01B-B35D-1E7B-44E4-7EEAFFCD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DDB4-7284-63D3-8D99-1ADC6806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4769-237B-996C-10ED-D7AF75FE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9951-2F4B-6B22-D487-D1DF0B28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AC6D2-D600-7135-974A-EBD107F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9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0DC46-425A-6095-D6D7-0B445BDDC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F0E28-52E8-86BB-EBE7-CEF6413A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7123-F417-82BD-5E5E-121C2985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26B-0C69-2057-F61B-FA4E00A7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656-0DC9-FFF0-EF53-0ACA3EC4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D363-27E3-00FE-DC97-A8E2DB1F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98F6-D039-F7EA-6053-6661FEAE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25C6-937F-1489-65FF-1A425193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1A14-4631-BE93-31A2-2BC51FE0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084C-76A1-207C-0926-F050067E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D6A0-1D25-28F4-D460-A38B1FCA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8987D-6D6F-F68D-ECF5-F6EE938A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E7E9-0DF8-8263-A89C-E17E68CE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23950-99BF-6F2E-630F-555B2680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2201-910B-37E6-4699-EF8A951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DA3-E4B4-415D-EFB3-DA7D1F78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9EE9-9B28-49E1-CB69-89F0F1A0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A0E8-3B27-1D05-F9C0-AE5871FF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4FA5-162E-28CC-DA84-5C6A97E4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08A4-49BF-0828-1262-E024AE9C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93E2D-14C7-4FE4-0A98-466C29F1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6F16-4D2A-0D6B-B88F-C7FE2B0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2DDB6-4D74-7B86-03C2-BF47298B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505FC-D8F2-55A2-AACF-522C30A9A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CF0DF-C6B8-9F84-1F35-BAFD31B2F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BD9A8-56F2-1585-5708-872C6A02C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437A0-E934-2FD8-E33F-A102689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35B39-3918-9FA0-D052-35F35CAE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2AAB5-5FB6-70E7-4D14-D8AD67B9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D5AA-DF8D-2890-45A9-59D53EFA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904F4-0661-4104-C06A-4E1A1519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23C8F-F9AF-A6E8-C9E2-0F0948E9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7733F-1399-554B-6F2B-05B526C1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A1458-046D-BC1F-7CC5-D6EF037B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64FD6-F0D2-8DAD-DFFF-3FED24DB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A320-ED38-A7C3-7FC2-2755035A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348-F23A-5E60-B40F-8B0D2954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2D0C-6625-7A98-74AD-62DB72BD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65C3-FE21-4078-A90D-3B202E63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3D102-C23E-2A3A-372B-D19FFEA9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DC4E-931B-1657-723F-9BCF35B6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005A0-E6AA-0376-B5B5-A597ABBE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D714-1E4D-2602-6BB0-7E64F3FD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0B265-21CB-EFB5-16D2-5050D275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35E4E-A804-F35C-31C3-D41AF4B1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268BF-66CD-E930-B85F-3527B59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6EFC-27DA-1C9D-643D-03009751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DD72-C23B-1B60-0079-9EB4C0D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56083-D11F-9616-81A3-A89D05F2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975B7-BA5C-157A-E582-627B8847F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C05E3-4E54-569D-5683-F56DBA64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73D6-CA63-45CD-B8AE-DA9B5F0C5CC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C7ED-318E-D74A-FF50-A0EA105B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CEA8-B463-87B9-A66C-C9317AB15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CD1B-EFFC-419D-918A-A680E6B02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E15A-2A06-7F44-0CA5-981DA2872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231" y="484093"/>
            <a:ext cx="10083538" cy="1624158"/>
          </a:xfrm>
        </p:spPr>
        <p:txBody>
          <a:bodyPr>
            <a:normAutofit fontScale="90000"/>
          </a:bodyPr>
          <a:lstStyle/>
          <a:p>
            <a:r>
              <a:rPr lang="en-US" dirty="0"/>
              <a:t>Fast and Space-Optimal Streaming Algorithms for Euclidean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1755" y="3159643"/>
            <a:ext cx="4121678" cy="32799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Vincent Cohen-</a:t>
            </a:r>
            <a:r>
              <a:rPr lang="en-US" dirty="0" err="1"/>
              <a:t>Addad</a:t>
            </a:r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dirty="0" err="1"/>
              <a:t>Liudeng</a:t>
            </a:r>
            <a:r>
              <a:rPr lang="en-US" dirty="0"/>
              <a:t> Wang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David P. Woodruff</a:t>
            </a:r>
          </a:p>
          <a:p>
            <a:pPr algn="l"/>
            <a:endParaRPr lang="en-US" dirty="0"/>
          </a:p>
          <a:p>
            <a:pPr algn="r"/>
            <a:r>
              <a:rPr lang="en-US" dirty="0"/>
              <a:t>Samson Zhou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0BB3-B4E3-AB1B-F853-D03E2992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1" y="2616921"/>
            <a:ext cx="1624157" cy="16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B93BA-5FAF-E778-328C-8F42A2042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20" y="4771663"/>
            <a:ext cx="1624157" cy="162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D4CE6-5B34-A4C7-3F90-635428321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460" y="4745313"/>
            <a:ext cx="1674472" cy="1694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CEDFC0-C8D0-64B4-0B52-500A8CE2C1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52" y="3749771"/>
            <a:ext cx="1302130" cy="1302130"/>
          </a:xfrm>
          <a:prstGeom prst="rect">
            <a:avLst/>
          </a:prstGeom>
        </p:spPr>
      </p:pic>
      <p:pic>
        <p:nvPicPr>
          <p:cNvPr id="8" name="Picture 2" descr="Yes, Google has a new logo – but why?">
            <a:extLst>
              <a:ext uri="{FF2B5EF4-FFF2-40B4-BE49-F238E27FC236}">
                <a16:creationId xmlns:a16="http://schemas.microsoft.com/office/drawing/2014/main" id="{5FB73DA4-CFF3-826B-2CD0-E8946C9F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85" y="2857580"/>
            <a:ext cx="1142837" cy="114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C9E27-7142-37BD-BD69-4D0F7B766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85" y="4984615"/>
            <a:ext cx="1674472" cy="1086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3A0BAB-F1F1-52DA-5D07-49EF71D1D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53" y="2616920"/>
            <a:ext cx="1684081" cy="16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maintains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at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amortized update time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3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Corollary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maintains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approximation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at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3200" i="1" dirty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amortized update time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2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AF85E-8DDB-0C8A-9FD0-C738A1A9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223439"/>
            <a:ext cx="11123608" cy="64695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C11FEC-3A0D-2CC1-7AE6-2A2C6D3ACA98}"/>
              </a:ext>
            </a:extLst>
          </p:cNvPr>
          <p:cNvSpPr/>
          <p:nvPr/>
        </p:nvSpPr>
        <p:spPr>
          <a:xfrm>
            <a:off x="574141" y="5186314"/>
            <a:ext cx="11144250" cy="6517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BBE333-9A90-4583-43D1-95349C32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5" y="1590718"/>
            <a:ext cx="11665570" cy="33017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B38E10-F908-F26F-3815-E593BD6B1E90}"/>
              </a:ext>
            </a:extLst>
          </p:cNvPr>
          <p:cNvSpPr/>
          <p:nvPr/>
        </p:nvSpPr>
        <p:spPr>
          <a:xfrm>
            <a:off x="366752" y="3158832"/>
            <a:ext cx="11144250" cy="4987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be used to approximate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correspond to graph edges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79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79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with online condition number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maximum entry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that maintains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3200" dirty="0"/>
                  <a:t> for subspace embeddings at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𝑛𝑀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3200" dirty="0"/>
                  <a:t> amortized update time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049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04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Structural properties in “efficient encoding” also give improved communication bounds for clustering in distributed models</a:t>
            </a:r>
            <a:r>
              <a:rPr lang="en-US" sz="2800" dirty="0"/>
              <a:t>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620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Upcoming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-</a:t>
                </a:r>
                <a:r>
                  <a:rPr lang="en-US" sz="3200" dirty="0"/>
                  <a:t>Clustering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3200" dirty="0"/>
                  <a:t> Space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t="-270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2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735"/>
                <a:ext cx="10515600" cy="682260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 #1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/>
                  <a:t> space, i.e., independent of size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735"/>
                <a:ext cx="10515600" cy="682260"/>
              </a:xfrm>
              <a:blipFill>
                <a:blip r:embed="rId2"/>
                <a:stretch>
                  <a:fillRect l="-1797" t="-21429" r="-1275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331B8C2-1AB3-7D13-2AB2-D185F5B80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910166"/>
                <a:ext cx="11133841" cy="68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 #2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600" dirty="0"/>
                  <a:t> amortized update time</a:t>
                </a:r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331B8C2-1AB3-7D13-2AB2-D185F5B8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10166"/>
                <a:ext cx="11133841" cy="682260"/>
              </a:xfrm>
              <a:prstGeom prst="rect">
                <a:avLst/>
              </a:prstGeom>
              <a:blipFill>
                <a:blip r:embed="rId3"/>
                <a:stretch>
                  <a:fillRect l="-1642" t="-21429" r="-1478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686D55F-5612-EB4D-DCBC-F7F2418ADA55}"/>
              </a:ext>
            </a:extLst>
          </p:cNvPr>
          <p:cNvSpPr/>
          <p:nvPr/>
        </p:nvSpPr>
        <p:spPr>
          <a:xfrm>
            <a:off x="827790" y="1636735"/>
            <a:ext cx="10427814" cy="106875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0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4415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3200" dirty="0"/>
                  <a:t>: 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4415" cy="4351338"/>
              </a:xfrm>
              <a:blipFill>
                <a:blip r:embed="rId4"/>
                <a:stretch>
                  <a:fillRect l="-1205" t="-2941" r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69" y="4846671"/>
                <a:ext cx="1416425" cy="926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9" y="4846671"/>
                <a:ext cx="1416425" cy="92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320118" y="5241683"/>
            <a:ext cx="519951" cy="6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846671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913" y="3145023"/>
                <a:ext cx="11349873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Quickly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913" y="3145023"/>
                <a:ext cx="11349873" cy="944469"/>
              </a:xfrm>
              <a:blipFill>
                <a:blip r:embed="rId2"/>
                <a:stretch>
                  <a:fillRect l="-1665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10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BCA8F-597A-65E4-86B2-82AA04E04299}"/>
              </a:ext>
            </a:extLst>
          </p:cNvPr>
          <p:cNvSpPr txBox="1"/>
          <p:nvPr/>
        </p:nvSpPr>
        <p:spPr>
          <a:xfrm>
            <a:off x="-12497" y="5142554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FC56C-9C60-547C-0CB1-2382B8B528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43285" y="4001294"/>
            <a:ext cx="437370" cy="11412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900CF-3529-DE0B-F0BC-F8A00358FA4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294965" y="4639253"/>
            <a:ext cx="782809" cy="1349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5828A-C82D-A796-CCDB-2569880438DD}"/>
              </a:ext>
            </a:extLst>
          </p:cNvPr>
          <p:cNvSpPr txBox="1"/>
          <p:nvPr/>
        </p:nvSpPr>
        <p:spPr>
          <a:xfrm>
            <a:off x="2421992" y="477419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4E4BB9-FA36-5059-1EC4-F9E12DCAD37B}"/>
                  </a:ext>
                </a:extLst>
              </p:cNvPr>
              <p:cNvSpPr txBox="1"/>
              <p:nvPr/>
            </p:nvSpPr>
            <p:spPr>
              <a:xfrm>
                <a:off x="9694105" y="2562436"/>
                <a:ext cx="2211023" cy="926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4E4BB9-FA36-5059-1EC4-F9E12DCA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05" y="2562436"/>
                <a:ext cx="2211023" cy="926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7B4DBC-06BE-CEE9-4E33-E644572D8A9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174154" y="2957448"/>
            <a:ext cx="519951" cy="6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9267C9-C18D-7751-A24C-165A71FAD401}"/>
              </a:ext>
            </a:extLst>
          </p:cNvPr>
          <p:cNvCxnSpPr>
            <a:cxnSpLocks/>
          </p:cNvCxnSpPr>
          <p:nvPr/>
        </p:nvCxnSpPr>
        <p:spPr>
          <a:xfrm flipV="1">
            <a:off x="9174154" y="2562436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5D807D-3982-40A4-023D-127AA7609AF6}"/>
              </a:ext>
            </a:extLst>
          </p:cNvPr>
          <p:cNvSpPr/>
          <p:nvPr/>
        </p:nvSpPr>
        <p:spPr>
          <a:xfrm>
            <a:off x="746788" y="4503814"/>
            <a:ext cx="10233891" cy="9500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/>
              <p:nvPr/>
            </p:nvSpPr>
            <p:spPr>
              <a:xfrm>
                <a:off x="986933" y="4713206"/>
                <a:ext cx="9753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Not independent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of the stream length!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13206"/>
                <a:ext cx="9753600" cy="584775"/>
              </a:xfrm>
              <a:prstGeom prst="rect">
                <a:avLst/>
              </a:prstGeom>
              <a:blipFill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07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EE61593-9977-3F94-2165-0CAD16451954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0ED93-4926-E37E-9FC2-F0042B611EA4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1C2B0E-2239-C5F5-C7BC-B92E3B7BE270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1CE5A9-8344-86E5-3779-E7AB7CC9C8FD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A672A4-2A01-F9A4-2AA1-1FB5D4EB4C18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DD274B8-99F0-E7F9-EABA-B1314C49844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8E7E6B-C827-8676-468E-E9DAF7EA17F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99BE2B-2CF4-F56B-725D-56276F420A5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8B3682-7B59-B761-83B6-32496AA2469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B39677-DCB0-108D-0EBF-BA5149E3E6B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5B61957-3BAC-2401-9EF9-92363009F122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8D4C42-AA22-41DF-CCF2-6CBCC304F2CF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FEB12F-4016-C14E-E6B2-7DBC8339AFF2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C28A9B1-B2E4-8AB9-0E00-D3555833B99B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61A46B-AF46-0E82-EB34-C5B8567411C2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F0D7C6-E99D-6170-B7E9-924A7BCDDB15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3190D1-E82D-0594-3998-3AD585CC04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025821-EC5E-4655-4911-355F237E1AC4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E06203-851C-8800-A1BA-3C42DD6D0CB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DAB335-62B9-1919-C9B2-E6948D18657A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203E8A-E87F-86F9-3555-B7D4612C6170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Quantifies how many points will be sampled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online sensitivity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→ we get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US" sz="3200" dirty="0"/>
                  <a:t> (after a union bound)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9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 </a:t>
            </a:r>
            <a:r>
              <a:rPr lang="en-US" dirty="0">
                <a:solidFill>
                  <a:srgbClr val="0070C0"/>
                </a:solidFill>
              </a:rPr>
              <a:t>[CWZ23]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implicitly</a:t>
                </a:r>
                <a:r>
                  <a:rPr lang="en-US" sz="3200" dirty="0"/>
                  <a:t>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blipFill>
                <a:blip r:embed="rId3"/>
                <a:stretch>
                  <a:fillRect l="-1887" t="-7491" b="-824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1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 </a:t>
            </a:r>
            <a:r>
              <a:rPr lang="en-US" dirty="0">
                <a:solidFill>
                  <a:srgbClr val="0070C0"/>
                </a:solidFill>
              </a:rPr>
              <a:t>[CWZ23]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merge-and-reduce</a:t>
                </a:r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merge-and-reduce 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stored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number of points now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number of points now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Specifically,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want independence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of the stream length, cannot afford to store all points explicitly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r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39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Given input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find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that implicitly partition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at most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different clusters, while minimizing some associated cost function of the clustering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17" y="973558"/>
            <a:ext cx="8071554" cy="1369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/>
              <p:nvPr/>
            </p:nvSpPr>
            <p:spPr>
              <a:xfrm>
                <a:off x="729471" y="4270617"/>
                <a:ext cx="11057642" cy="48783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1" y="4270617"/>
                <a:ext cx="11057642" cy="487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692B7E-A956-F7EC-13FB-B62817675BCF}"/>
              </a:ext>
            </a:extLst>
          </p:cNvPr>
          <p:cNvSpPr txBox="1"/>
          <p:nvPr/>
        </p:nvSpPr>
        <p:spPr>
          <a:xfrm>
            <a:off x="4751109" y="4514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CC7A9-F822-8ED4-3972-425FBF52ACD3}"/>
              </a:ext>
            </a:extLst>
          </p:cNvPr>
          <p:cNvSpPr txBox="1"/>
          <p:nvPr/>
        </p:nvSpPr>
        <p:spPr>
          <a:xfrm>
            <a:off x="5571044" y="4901818"/>
            <a:ext cx="13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Stream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/>
              <p:nvPr/>
            </p:nvSpPr>
            <p:spPr>
              <a:xfrm>
                <a:off x="3619239" y="2432433"/>
                <a:ext cx="5278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39" y="2432433"/>
                <a:ext cx="52781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E749A-B3E1-0889-6FDC-B8B651EA3EA8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H="1" flipV="1">
            <a:off x="6258291" y="3017208"/>
            <a:ext cx="1" cy="12534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8A2F50-7580-220D-7660-E50C876A9681}"/>
              </a:ext>
            </a:extLst>
          </p:cNvPr>
          <p:cNvSpPr txBox="1"/>
          <p:nvPr/>
        </p:nvSpPr>
        <p:spPr>
          <a:xfrm>
            <a:off x="1408201" y="3298483"/>
            <a:ext cx="527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Online 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/>
              <p:nvPr/>
            </p:nvSpPr>
            <p:spPr>
              <a:xfrm>
                <a:off x="176900" y="1269976"/>
                <a:ext cx="22328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00" y="1269976"/>
                <a:ext cx="22328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78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Look at a specific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compute a near-optimal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250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555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2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5620338" y="2741227"/>
            <a:ext cx="688668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67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24970" y="2551995"/>
            <a:ext cx="984036" cy="501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7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Results 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-coreset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Encoding each point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bits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Encoding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words of space, e.g.,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However,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200" dirty="0"/>
                  <a:t>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250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70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17" y="973558"/>
            <a:ext cx="8071554" cy="1369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/>
              <p:nvPr/>
            </p:nvSpPr>
            <p:spPr>
              <a:xfrm>
                <a:off x="729471" y="4270617"/>
                <a:ext cx="11057642" cy="48783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1" y="4270617"/>
                <a:ext cx="11057642" cy="487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692B7E-A956-F7EC-13FB-B62817675BCF}"/>
              </a:ext>
            </a:extLst>
          </p:cNvPr>
          <p:cNvSpPr txBox="1"/>
          <p:nvPr/>
        </p:nvSpPr>
        <p:spPr>
          <a:xfrm>
            <a:off x="4751109" y="4514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CC7A9-F822-8ED4-3972-425FBF52ACD3}"/>
              </a:ext>
            </a:extLst>
          </p:cNvPr>
          <p:cNvSpPr txBox="1"/>
          <p:nvPr/>
        </p:nvSpPr>
        <p:spPr>
          <a:xfrm>
            <a:off x="5571044" y="4901818"/>
            <a:ext cx="13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Stream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/>
              <p:nvPr/>
            </p:nvSpPr>
            <p:spPr>
              <a:xfrm>
                <a:off x="3619239" y="2432433"/>
                <a:ext cx="5278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39" y="2432433"/>
                <a:ext cx="52781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E749A-B3E1-0889-6FDC-B8B651EA3EA8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H="1" flipV="1">
            <a:off x="6258291" y="3017208"/>
            <a:ext cx="1" cy="12534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8A2F50-7580-220D-7660-E50C876A9681}"/>
              </a:ext>
            </a:extLst>
          </p:cNvPr>
          <p:cNvSpPr txBox="1"/>
          <p:nvPr/>
        </p:nvSpPr>
        <p:spPr>
          <a:xfrm>
            <a:off x="1408201" y="3298483"/>
            <a:ext cx="527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Online 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/>
              <p:nvPr/>
            </p:nvSpPr>
            <p:spPr>
              <a:xfrm>
                <a:off x="291752" y="351534"/>
                <a:ext cx="22328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351534"/>
                <a:ext cx="22328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AE8AB-4DDB-5F2E-6B8B-DC5DA8A43181}"/>
                  </a:ext>
                </a:extLst>
              </p:cNvPr>
              <p:cNvSpPr txBox="1"/>
              <p:nvPr/>
            </p:nvSpPr>
            <p:spPr>
              <a:xfrm>
                <a:off x="291752" y="1457745"/>
                <a:ext cx="22328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AE8AB-4DDB-5F2E-6B8B-DC5DA8A4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1457745"/>
                <a:ext cx="22328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56241C-E0AA-466D-A408-86D4EC11BF30}"/>
              </a:ext>
            </a:extLst>
          </p:cNvPr>
          <p:cNvCxnSpPr>
            <a:cxnSpLocks/>
            <a:stCxn id="2" idx="0"/>
            <a:endCxn id="23" idx="2"/>
          </p:cNvCxnSpPr>
          <p:nvPr/>
        </p:nvCxnSpPr>
        <p:spPr>
          <a:xfrm flipV="1">
            <a:off x="1408201" y="936309"/>
            <a:ext cx="0" cy="52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2E81A5-8A3D-F3C6-3B33-A2D85234B674}"/>
              </a:ext>
            </a:extLst>
          </p:cNvPr>
          <p:cNvSpPr txBox="1"/>
          <p:nvPr/>
        </p:nvSpPr>
        <p:spPr>
          <a:xfrm>
            <a:off x="1556193" y="897072"/>
            <a:ext cx="1782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462968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 of storing a near-optimal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store a single near-optimal global solution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250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95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Global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Rounded points no longer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-coreset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but give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additive error,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-approximation overall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Global encoding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total words of space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12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206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17" y="973558"/>
            <a:ext cx="8071554" cy="1369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/>
              <p:nvPr/>
            </p:nvSpPr>
            <p:spPr>
              <a:xfrm>
                <a:off x="729470" y="3395031"/>
                <a:ext cx="11057642" cy="48783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17DD1-6EA5-2E02-9EDE-C45555A23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0" y="3395031"/>
                <a:ext cx="11057642" cy="4878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692B7E-A956-F7EC-13FB-B62817675BCF}"/>
              </a:ext>
            </a:extLst>
          </p:cNvPr>
          <p:cNvSpPr txBox="1"/>
          <p:nvPr/>
        </p:nvSpPr>
        <p:spPr>
          <a:xfrm>
            <a:off x="4751109" y="4514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CC7A9-F822-8ED4-3972-425FBF52ACD3}"/>
              </a:ext>
            </a:extLst>
          </p:cNvPr>
          <p:cNvSpPr txBox="1"/>
          <p:nvPr/>
        </p:nvSpPr>
        <p:spPr>
          <a:xfrm>
            <a:off x="4559213" y="3335435"/>
            <a:ext cx="137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Stream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/>
              <p:nvPr/>
            </p:nvSpPr>
            <p:spPr>
              <a:xfrm>
                <a:off x="3619239" y="2257916"/>
                <a:ext cx="5278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BA58A-0954-5553-8EFA-40B463E0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39" y="2257916"/>
                <a:ext cx="52781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2E749A-B3E1-0889-6FDC-B8B651EA3EA8}"/>
              </a:ext>
            </a:extLst>
          </p:cNvPr>
          <p:cNvCxnSpPr>
            <a:stCxn id="9" idx="0"/>
            <a:endCxn id="12" idx="2"/>
          </p:cNvCxnSpPr>
          <p:nvPr/>
        </p:nvCxnSpPr>
        <p:spPr>
          <a:xfrm flipV="1">
            <a:off x="6258291" y="2842691"/>
            <a:ext cx="0" cy="552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8A2F50-7580-220D-7660-E50C876A9681}"/>
              </a:ext>
            </a:extLst>
          </p:cNvPr>
          <p:cNvSpPr txBox="1"/>
          <p:nvPr/>
        </p:nvSpPr>
        <p:spPr>
          <a:xfrm>
            <a:off x="958664" y="2679930"/>
            <a:ext cx="5278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Online 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/>
              <p:nvPr/>
            </p:nvSpPr>
            <p:spPr>
              <a:xfrm>
                <a:off x="291752" y="351534"/>
                <a:ext cx="22328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C2DB2D-745A-85C1-E7C3-7C4BCF5A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351534"/>
                <a:ext cx="223289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AE8AB-4DDB-5F2E-6B8B-DC5DA8A43181}"/>
                  </a:ext>
                </a:extLst>
              </p:cNvPr>
              <p:cNvSpPr txBox="1"/>
              <p:nvPr/>
            </p:nvSpPr>
            <p:spPr>
              <a:xfrm>
                <a:off x="291752" y="1457745"/>
                <a:ext cx="22328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AE8AB-4DDB-5F2E-6B8B-DC5DA8A4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1457745"/>
                <a:ext cx="22328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56241C-E0AA-466D-A408-86D4EC11BF30}"/>
              </a:ext>
            </a:extLst>
          </p:cNvPr>
          <p:cNvCxnSpPr>
            <a:cxnSpLocks/>
            <a:stCxn id="2" idx="0"/>
            <a:endCxn id="23" idx="2"/>
          </p:cNvCxnSpPr>
          <p:nvPr/>
        </p:nvCxnSpPr>
        <p:spPr>
          <a:xfrm flipV="1">
            <a:off x="1408201" y="936309"/>
            <a:ext cx="0" cy="52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2E81A5-8A3D-F3C6-3B33-A2D85234B674}"/>
              </a:ext>
            </a:extLst>
          </p:cNvPr>
          <p:cNvSpPr txBox="1"/>
          <p:nvPr/>
        </p:nvSpPr>
        <p:spPr>
          <a:xfrm>
            <a:off x="1408201" y="414670"/>
            <a:ext cx="1782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A232142-1A7A-4986-D8E8-8E3F9E70A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1724" y="4295020"/>
                <a:ext cx="8083686" cy="2086527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implicitly</a:t>
                </a:r>
                <a:r>
                  <a:rPr lang="en-US" sz="3200" dirty="0"/>
                  <a:t>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Efficient global encoding on resulting coresets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A232142-1A7A-4986-D8E8-8E3F9E70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1724" y="4295020"/>
                <a:ext cx="8083686" cy="2086527"/>
              </a:xfrm>
              <a:blipFill>
                <a:blip r:embed="rId8"/>
                <a:stretch>
                  <a:fillRect l="-1577" t="-5460" r="-450" b="-3736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7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Upcoming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-</a:t>
                </a:r>
                <a:r>
                  <a:rPr lang="en-US" sz="3200" dirty="0"/>
                  <a:t>Clustering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Amortized Update Time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01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Fast Clustering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Algorithm bottleneck</a:t>
                </a:r>
                <a:r>
                  <a:rPr lang="en-US" sz="3200" dirty="0"/>
                  <a:t>: approximation of online sensitivities for the sampling process to form the stream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Computing a “good” approximation to sensitivities is often as hard as computing a “good” approximation to clustering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Constant-factor approximation in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[GT08]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view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941" r="-2203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54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Fast Clustering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Insight</a:t>
                </a:r>
                <a:r>
                  <a:rPr lang="en-US" sz="3200" dirty="0"/>
                  <a:t>: Previous algorithm utilized a significantly smaller stream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/>
                  <a:t> with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Repeat this idea another level!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stream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797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Fast Clustering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stream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again use online sensitivity sampling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to form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Now just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-approximations for sensitivities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879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Fast Clustering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For any constant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3200" dirty="0"/>
                  <a:t>, there exists an algorithm that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-approximations to the sensitivities of a batch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points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using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amortized update time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489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Structural Property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7342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Both clustering costs and sensitivities are distorted by a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dirty="0"/>
                  <a:t> when the cluster centers is among the input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an optimization problem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Fast enumeration over the center serving a point that realizes the sensitivity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7342" cy="4351338"/>
              </a:xfrm>
              <a:blipFill>
                <a:blip r:embed="rId2"/>
                <a:stretch>
                  <a:fillRect l="-1305" t="-2801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056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Structural Property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47342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Fast enumeration over the center serving a point that realizes the sensitivity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 fixed center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serving a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now a constrained optimization problem for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, since no center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can be closer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47342" cy="4351338"/>
              </a:xfrm>
              <a:blipFill>
                <a:blip r:embed="rId2"/>
                <a:stretch>
                  <a:fillRect l="-1305" t="-2941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10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8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5AB0E-2246-1613-D863-CAC8ED5616DA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5AB0E-2246-1613-D863-CAC8ED561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4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BC09D72-B53D-73D7-BB12-218C4F4F0F06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08986-CA20-177F-2B9E-B89DD5F776B5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7495557-B276-AE3C-2BA8-19EB1B2E373A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011FE-9213-80D7-8EF8-9ABEF69401EE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D86C21B-E156-967F-034E-C9EC13AFBC2F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27AA1-06B9-ACDF-DC7E-231185ACC84B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784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DA3B77-304F-BE48-099A-EF82ED73A92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DA3B77-304F-BE48-099A-EF82ED73A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4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8BAFD7-A320-1A21-C123-46C324396BEE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EB9CD-9B22-4DB2-6643-06CAFF37F857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10F4ABD-51AB-248B-69B2-4C2095B20533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9D7193-3C63-17D6-2E71-32D4F3E0D47A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DB98134-BAB6-85AF-F748-977FCABA9275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EF1796-0AE9-F34A-7769-4799133259C7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931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8523D6-21FB-BC24-4B33-CD5B360A77A4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8523D6-21FB-BC24-4B33-CD5B360A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94CD724-3F9E-1605-CA04-454CE30E423F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EFA41-09FE-0870-B542-A4022A36D375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CB417D8-EFE6-A28E-9A5F-2A1441AC8796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A77849-729D-BD01-D135-325F0E8F2392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76406F1-6971-28F5-32D2-9347EE956E6C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F89070-D445-133E-C5F9-1609B9291406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580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Fast Clustering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side length of grid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, so there are only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levels in the quadtree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Makes nearest-neighbor search much faster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quickly solve a near-optimal clustering problem, generalizing an algorithm of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[CLNSS20]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Additional structural result to quickly approximate constrained clustering problem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381"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045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Constrained Clustering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Constrained Clustering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6280DD-5C58-8563-E40E-DB3F13062347}"/>
              </a:ext>
            </a:extLst>
          </p:cNvPr>
          <p:cNvSpPr/>
          <p:nvPr/>
        </p:nvSpPr>
        <p:spPr>
          <a:xfrm>
            <a:off x="3718925" y="1292334"/>
            <a:ext cx="4069925" cy="38009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76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Constrained Clustering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7388383" y="40314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7171737" y="3684775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6280DD-5C58-8563-E40E-DB3F13062347}"/>
              </a:ext>
            </a:extLst>
          </p:cNvPr>
          <p:cNvSpPr/>
          <p:nvPr/>
        </p:nvSpPr>
        <p:spPr>
          <a:xfrm>
            <a:off x="3718925" y="1292334"/>
            <a:ext cx="4069925" cy="380094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89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Upcoming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7D32BCC-9E94-4BED-A0AA-3B7239E70958}"/>
              </a:ext>
            </a:extLst>
          </p:cNvPr>
          <p:cNvSpPr txBox="1">
            <a:spLocks/>
          </p:cNvSpPr>
          <p:nvPr/>
        </p:nvSpPr>
        <p:spPr>
          <a:xfrm>
            <a:off x="304800" y="1690688"/>
            <a:ext cx="5611906" cy="450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0" dirty="0"/>
              <a:t>Subspace embeddings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7198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7AE21-E329-3853-6D0E-2ADC64FF53FE}"/>
              </a:ext>
            </a:extLst>
          </p:cNvPr>
          <p:cNvSpPr txBox="1"/>
          <p:nvPr/>
        </p:nvSpPr>
        <p:spPr>
          <a:xfrm>
            <a:off x="4336329" y="17242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3D0DB4-1635-9A62-2753-26FA0E6BF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66944" y="1504686"/>
                <a:ext cx="8083686" cy="2086527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leverage score sampling to 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implicitly</a:t>
                </a:r>
                <a:r>
                  <a:rPr lang="en-US" sz="3200" dirty="0"/>
                  <a:t> create new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Efficient global encoding on resulting coresets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03D0DB4-1635-9A62-2753-26FA0E6BF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6944" y="1504686"/>
                <a:ext cx="8083686" cy="2086527"/>
              </a:xfrm>
              <a:blipFill>
                <a:blip r:embed="rId2"/>
                <a:stretch>
                  <a:fillRect l="-1577" t="-5172" b="-3736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671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Efficient Local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constant-factor subspace embedding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for the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achieve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-factor subspace embedding?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charged each point to closest center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each coordinate in each row to a power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3200" dirty="0"/>
                  <a:t> after multiplying by a deterministic preconditioner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250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2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arrives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Output a “good”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with fast update time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Crude Leverage Score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constant-factor subspace embedding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for the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is a constant-factor approximation to the leverage score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/>
                  <a:t> 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for random gaussian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Compute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time since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𝑔𝑍</m:t>
                    </m:r>
                  </m:oMath>
                </a14:m>
                <a:r>
                  <a:rPr lang="en-US" sz="3200" dirty="0"/>
                  <a:t> does not change much over the stream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99" y="1825625"/>
                <a:ext cx="11518629" cy="4871010"/>
              </a:xfrm>
              <a:blipFill>
                <a:blip r:embed="rId3"/>
                <a:stretch>
                  <a:fillRect l="-1217" t="-2500" r="-1217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278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achieve one-pass algorithms on insertion-only streams that maintain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and subspace embedding that use: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Words of space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stream length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(matching offline coreset constructions)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amortized update time for clustering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3200" dirty="0"/>
                  <a:t> amortized update time for subspace embedding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66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363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C0F6AE0A-0795-1E56-D804-A5C29EDB1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444753" y="103239"/>
            <a:ext cx="3581689" cy="20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Does there exist an algorithm for low-rank approximation on insertion-only streams that uses words of space independent of stream length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Does there exist an algorithm for graph sparsification on insertion-only streams that match the offline coreset constructions?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4"/>
                <a:stretch>
                  <a:fillRect l="-1269" r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 descr="conan.jpg">
            <a:extLst>
              <a:ext uri="{FF2B5EF4-FFF2-40B4-BE49-F238E27FC236}">
                <a16:creationId xmlns:a16="http://schemas.microsoft.com/office/drawing/2014/main" id="{CD6BB663-5A08-3B02-46B6-CD28955CF9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515" y="159520"/>
            <a:ext cx="1872970" cy="16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Weighted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200" dirty="0"/>
                  <a:t>) 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  <a:blipFill>
                <a:blip r:embed="rId2"/>
                <a:stretch>
                  <a:fillRect l="-2706" t="-286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/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blipFill>
                <a:blip r:embed="rId3"/>
                <a:stretch>
                  <a:fillRect l="-23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/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32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[CSS21, CLSS22, CLSSS22, BCJKSTW22, BCPSS24]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6735"/>
                <a:ext cx="10515600" cy="682260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 #1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/>
                  <a:t> space, i.e., independent of size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6735"/>
                <a:ext cx="10515600" cy="682260"/>
              </a:xfrm>
              <a:blipFill>
                <a:blip r:embed="rId2"/>
                <a:stretch>
                  <a:fillRect l="-1797" t="-21429" r="-1275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331B8C2-1AB3-7D13-2AB2-D185F5B80D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910166"/>
                <a:ext cx="11133841" cy="682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 #2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600" dirty="0"/>
                  <a:t> amortized update time</a:t>
                </a:r>
              </a:p>
            </p:txBody>
          </p:sp>
        </mc:Choice>
        <mc:Fallback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331B8C2-1AB3-7D13-2AB2-D185F5B8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10166"/>
                <a:ext cx="11133841" cy="682260"/>
              </a:xfrm>
              <a:prstGeom prst="rect">
                <a:avLst/>
              </a:prstGeom>
              <a:blipFill>
                <a:blip r:embed="rId3"/>
                <a:stretch>
                  <a:fillRect l="-1642" t="-21429" r="-1478" b="-9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2209</Words>
  <Application>Microsoft Office PowerPoint</Application>
  <PresentationFormat>Widescreen</PresentationFormat>
  <Paragraphs>347</Paragraphs>
  <Slides>62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Fast and Space-Optimal Streaming Algorithms for Euclidean Clustering</vt:lpstr>
      <vt:lpstr>PowerPoint Presentation</vt:lpstr>
      <vt:lpstr>k-Clustering</vt:lpstr>
      <vt:lpstr>k-Clustering</vt:lpstr>
      <vt:lpstr>Euclidean k-Clustering</vt:lpstr>
      <vt:lpstr>A Streaming Model</vt:lpstr>
      <vt:lpstr>Coreset</vt:lpstr>
      <vt:lpstr>Coreset Constructions</vt:lpstr>
      <vt:lpstr>PowerPoint Presentation</vt:lpstr>
      <vt:lpstr>Our Results (I)</vt:lpstr>
      <vt:lpstr>Corollary</vt:lpstr>
      <vt:lpstr>PowerPoint Presentation</vt:lpstr>
      <vt:lpstr>PowerPoint Presentation</vt:lpstr>
      <vt:lpstr>Subspace Embedding</vt:lpstr>
      <vt:lpstr>Our Results (II)</vt:lpstr>
      <vt:lpstr>Our Results (III)</vt:lpstr>
      <vt:lpstr>Questions?</vt:lpstr>
      <vt:lpstr>PowerPoint Presentation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Sensitivity Sampling</vt:lpstr>
      <vt:lpstr>Online Sensitivity Sampling</vt:lpstr>
      <vt:lpstr>Online Sensitivity Sampling</vt:lpstr>
      <vt:lpstr>Online Sensitivity Sampling</vt:lpstr>
      <vt:lpstr>Insertion-Only Algorithm [CWZ23]</vt:lpstr>
      <vt:lpstr>Insertion-Only Algorithm [CWZ23]</vt:lpstr>
      <vt:lpstr>Insertion-Only Algorithm</vt:lpstr>
      <vt:lpstr>PowerPoint Presentation</vt:lpstr>
      <vt:lpstr>Efficient Local Encoding</vt:lpstr>
      <vt:lpstr>Efficient Local Encoding</vt:lpstr>
      <vt:lpstr>Efficient Local Encoding</vt:lpstr>
      <vt:lpstr>Efficient Local Encoding</vt:lpstr>
      <vt:lpstr>Efficient Local Encoding</vt:lpstr>
      <vt:lpstr>PowerPoint Presentation</vt:lpstr>
      <vt:lpstr>Global Encoding</vt:lpstr>
      <vt:lpstr>Global Encoding</vt:lpstr>
      <vt:lpstr>PowerPoint Presentation</vt:lpstr>
      <vt:lpstr>Questions?</vt:lpstr>
      <vt:lpstr>Fast Clustering</vt:lpstr>
      <vt:lpstr>Fast Clustering</vt:lpstr>
      <vt:lpstr>Fast Clustering</vt:lpstr>
      <vt:lpstr>Fast Clustering</vt:lpstr>
      <vt:lpstr>Structural Property</vt:lpstr>
      <vt:lpstr>Structural Property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Fast Clustering</vt:lpstr>
      <vt:lpstr>Constrained Clustering</vt:lpstr>
      <vt:lpstr>Constrained Clustering</vt:lpstr>
      <vt:lpstr>Constrained Clustering</vt:lpstr>
      <vt:lpstr>Questions?</vt:lpstr>
      <vt:lpstr>PowerPoint Presentation</vt:lpstr>
      <vt:lpstr>Efficient Local Encoding</vt:lpstr>
      <vt:lpstr>Crude Leverage Score Approximation</vt:lpstr>
      <vt:lpstr>Summary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Samson Zhou</dc:creator>
  <cp:lastModifiedBy>Samson Zhou</cp:lastModifiedBy>
  <cp:revision>2</cp:revision>
  <dcterms:created xsi:type="dcterms:W3CDTF">2024-07-30T07:11:49Z</dcterms:created>
  <dcterms:modified xsi:type="dcterms:W3CDTF">2024-07-30T21:42:57Z</dcterms:modified>
</cp:coreProperties>
</file>